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3A5B8-8EE9-44BC-A8BD-054DCE75DD1D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C3DA438C-176F-4A40-A013-3AB017536A40}">
      <dgm:prSet phldrT="[Текст]"/>
      <dgm:spPr>
        <a:xfrm>
          <a:off x="0" y="68157"/>
          <a:ext cx="6615114" cy="514800"/>
        </a:xfrm>
        <a:prstGeom prst="roundRect">
          <a:avLst/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Девочки</a:t>
          </a:r>
          <a:endParaRPr lang="ru-RU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0848CE7E-DFA4-4DC7-BC2D-C71B310E188B}" type="parTrans" cxnId="{D1C98E05-50FF-4357-9F38-D4A4882DF410}">
      <dgm:prSet/>
      <dgm:spPr/>
      <dgm:t>
        <a:bodyPr/>
        <a:lstStyle/>
        <a:p>
          <a:endParaRPr lang="ru-RU"/>
        </a:p>
      </dgm:t>
    </dgm:pt>
    <dgm:pt modelId="{6139EF4E-69ED-46A1-B384-03315A02F759}" type="sibTrans" cxnId="{D1C98E05-50FF-4357-9F38-D4A4882DF410}">
      <dgm:prSet/>
      <dgm:spPr/>
      <dgm:t>
        <a:bodyPr/>
        <a:lstStyle/>
        <a:p>
          <a:endParaRPr lang="ru-RU"/>
        </a:p>
      </dgm:t>
    </dgm:pt>
    <dgm:pt modelId="{55ADD102-FC8A-4391-94A5-BBE480D71926}">
      <dgm:prSet phldrT="[Текст]"/>
      <dgm:spPr>
        <a:xfrm>
          <a:off x="0" y="582957"/>
          <a:ext cx="6615114" cy="22314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Менее агрессивны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363A8548-5823-48D8-83EE-7439C0EF685F}" type="parTrans" cxnId="{5206165D-E0F7-4171-9CC1-D4F3DF312A64}">
      <dgm:prSet/>
      <dgm:spPr/>
      <dgm:t>
        <a:bodyPr/>
        <a:lstStyle/>
        <a:p>
          <a:endParaRPr lang="ru-RU"/>
        </a:p>
      </dgm:t>
    </dgm:pt>
    <dgm:pt modelId="{A3043614-CB9D-48F0-88AD-E2960EF4F752}" type="sibTrans" cxnId="{5206165D-E0F7-4171-9CC1-D4F3DF312A64}">
      <dgm:prSet/>
      <dgm:spPr/>
      <dgm:t>
        <a:bodyPr/>
        <a:lstStyle/>
        <a:p>
          <a:endParaRPr lang="ru-RU"/>
        </a:p>
      </dgm:t>
    </dgm:pt>
    <dgm:pt modelId="{2D5D69E6-633C-4E4A-B923-453904E58875}">
      <dgm:prSet phldrT="[Текст]"/>
      <dgm:spPr>
        <a:xfrm>
          <a:off x="0" y="2814417"/>
          <a:ext cx="6615114" cy="514800"/>
        </a:xfrm>
        <a:prstGeom prst="roundRect">
          <a:avLst/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мальчики</a:t>
          </a:r>
          <a:endParaRPr lang="ru-RU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4E0D4E5E-2628-4F97-806E-B8C778A019F8}" type="parTrans" cxnId="{E1EC6D61-0D39-4FFE-9C30-1D797D5A71E6}">
      <dgm:prSet/>
      <dgm:spPr/>
      <dgm:t>
        <a:bodyPr/>
        <a:lstStyle/>
        <a:p>
          <a:endParaRPr lang="ru-RU"/>
        </a:p>
      </dgm:t>
    </dgm:pt>
    <dgm:pt modelId="{1D0D1C2E-13C1-4D57-8E8D-82D7E1C68B9C}" type="sibTrans" cxnId="{E1EC6D61-0D39-4FFE-9C30-1D797D5A71E6}">
      <dgm:prSet/>
      <dgm:spPr/>
      <dgm:t>
        <a:bodyPr/>
        <a:lstStyle/>
        <a:p>
          <a:endParaRPr lang="ru-RU"/>
        </a:p>
      </dgm:t>
    </dgm:pt>
    <dgm:pt modelId="{D23520A9-FC00-423A-ADEF-A8860C99EED7}">
      <dgm:prSet phldrT="[Текст]"/>
      <dgm:spPr>
        <a:xfrm>
          <a:off x="0" y="3329218"/>
          <a:ext cx="6615114" cy="13889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Больше развито зрительное восприятие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C53BFD7B-5B74-4543-A2E6-C8A10B14C308}" type="parTrans" cxnId="{4174F3C9-BC07-4629-BACC-39C7F6E4AFF3}">
      <dgm:prSet/>
      <dgm:spPr/>
      <dgm:t>
        <a:bodyPr/>
        <a:lstStyle/>
        <a:p>
          <a:endParaRPr lang="ru-RU"/>
        </a:p>
      </dgm:t>
    </dgm:pt>
    <dgm:pt modelId="{52B0F842-68D1-49C2-8E52-7E6C0909AE15}" type="sibTrans" cxnId="{4174F3C9-BC07-4629-BACC-39C7F6E4AFF3}">
      <dgm:prSet/>
      <dgm:spPr/>
      <dgm:t>
        <a:bodyPr/>
        <a:lstStyle/>
        <a:p>
          <a:endParaRPr lang="ru-RU"/>
        </a:p>
      </dgm:t>
    </dgm:pt>
    <dgm:pt modelId="{B0EC2C33-2212-4997-BE94-51D566A23AA6}">
      <dgm:prSet phldrT="[Текст]"/>
      <dgm:spPr>
        <a:xfrm>
          <a:off x="0" y="582957"/>
          <a:ext cx="6615114" cy="22314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16CDC002-1243-4C77-960B-7230E0225CA6}" type="parTrans" cxnId="{701F14B3-DA23-441F-8771-6CB95227F06C}">
      <dgm:prSet/>
      <dgm:spPr/>
      <dgm:t>
        <a:bodyPr/>
        <a:lstStyle/>
        <a:p>
          <a:endParaRPr lang="ru-RU"/>
        </a:p>
      </dgm:t>
    </dgm:pt>
    <dgm:pt modelId="{83019634-D6C2-4F37-A144-AF3C5860BF64}" type="sibTrans" cxnId="{701F14B3-DA23-441F-8771-6CB95227F06C}">
      <dgm:prSet/>
      <dgm:spPr/>
      <dgm:t>
        <a:bodyPr/>
        <a:lstStyle/>
        <a:p>
          <a:endParaRPr lang="ru-RU"/>
        </a:p>
      </dgm:t>
    </dgm:pt>
    <dgm:pt modelId="{87AF6921-0B34-4612-9E0D-2085334195CC}">
      <dgm:prSet phldrT="[Текст]"/>
      <dgm:spPr>
        <a:xfrm>
          <a:off x="0" y="582957"/>
          <a:ext cx="6615114" cy="22314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380BC0EC-9212-4198-8B59-FA5E23E64657}" type="parTrans" cxnId="{45E66E05-1595-4BA1-829D-32D2B0EB2F29}">
      <dgm:prSet/>
      <dgm:spPr/>
      <dgm:t>
        <a:bodyPr/>
        <a:lstStyle/>
        <a:p>
          <a:endParaRPr lang="ru-RU"/>
        </a:p>
      </dgm:t>
    </dgm:pt>
    <dgm:pt modelId="{DD5A8B0F-5A98-462F-8E89-0480265B7386}" type="sibTrans" cxnId="{45E66E05-1595-4BA1-829D-32D2B0EB2F29}">
      <dgm:prSet/>
      <dgm:spPr/>
      <dgm:t>
        <a:bodyPr/>
        <a:lstStyle/>
        <a:p>
          <a:endParaRPr lang="ru-RU"/>
        </a:p>
      </dgm:t>
    </dgm:pt>
    <dgm:pt modelId="{8DE02CE8-4CAD-4FFB-8A77-D6FC7FD55AB1}">
      <dgm:prSet phldrT="[Текст]"/>
      <dgm:spPr>
        <a:xfrm>
          <a:off x="0" y="582957"/>
          <a:ext cx="6615114" cy="22314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Больше развито слуховое восприятие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969C821B-FC25-46BF-8F88-E708459C572E}" type="parTrans" cxnId="{52F851AA-263A-465D-B45F-3B1E3E5AF945}">
      <dgm:prSet/>
      <dgm:spPr/>
      <dgm:t>
        <a:bodyPr/>
        <a:lstStyle/>
        <a:p>
          <a:endParaRPr lang="ru-RU"/>
        </a:p>
      </dgm:t>
    </dgm:pt>
    <dgm:pt modelId="{FFC947AD-3841-4773-9DDF-835CB5143729}" type="sibTrans" cxnId="{52F851AA-263A-465D-B45F-3B1E3E5AF945}">
      <dgm:prSet/>
      <dgm:spPr/>
      <dgm:t>
        <a:bodyPr/>
        <a:lstStyle/>
        <a:p>
          <a:endParaRPr lang="ru-RU"/>
        </a:p>
      </dgm:t>
    </dgm:pt>
    <dgm:pt modelId="{121427C9-FF50-471C-87C2-50AB84315174}">
      <dgm:prSet phldrT="[Текст]"/>
      <dgm:spPr>
        <a:xfrm>
          <a:off x="0" y="582957"/>
          <a:ext cx="6615114" cy="22314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Крайне чувствительны к интонациям, форме оценки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7489DDEF-837F-4359-86F0-DE84B4A11296}" type="parTrans" cxnId="{3982D49C-6FF3-43A8-943F-0FA52231D2D3}">
      <dgm:prSet/>
      <dgm:spPr/>
      <dgm:t>
        <a:bodyPr/>
        <a:lstStyle/>
        <a:p>
          <a:endParaRPr lang="ru-RU"/>
        </a:p>
      </dgm:t>
    </dgm:pt>
    <dgm:pt modelId="{6DC764B0-8559-473C-AAEF-66D2921F9A78}" type="sibTrans" cxnId="{3982D49C-6FF3-43A8-943F-0FA52231D2D3}">
      <dgm:prSet/>
      <dgm:spPr/>
      <dgm:t>
        <a:bodyPr/>
        <a:lstStyle/>
        <a:p>
          <a:endParaRPr lang="ru-RU"/>
        </a:p>
      </dgm:t>
    </dgm:pt>
    <dgm:pt modelId="{5B97D2EA-FFEB-4100-A94C-7994476D529E}">
      <dgm:prSet phldrT="[Текст]"/>
      <dgm:spPr>
        <a:xfrm>
          <a:off x="0" y="582957"/>
          <a:ext cx="6615114" cy="22314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Более внушаемы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222051F5-3FF7-439D-A08B-08E9C7C66BE1}" type="parTrans" cxnId="{AFBE90B0-9E52-4951-A8FB-23196E244EF6}">
      <dgm:prSet/>
      <dgm:spPr/>
      <dgm:t>
        <a:bodyPr/>
        <a:lstStyle/>
        <a:p>
          <a:endParaRPr lang="ru-RU"/>
        </a:p>
      </dgm:t>
    </dgm:pt>
    <dgm:pt modelId="{A6CCDB9D-EB77-40C5-9BCD-76AB83240899}" type="sibTrans" cxnId="{AFBE90B0-9E52-4951-A8FB-23196E244EF6}">
      <dgm:prSet/>
      <dgm:spPr/>
      <dgm:t>
        <a:bodyPr/>
        <a:lstStyle/>
        <a:p>
          <a:endParaRPr lang="ru-RU"/>
        </a:p>
      </dgm:t>
    </dgm:pt>
    <dgm:pt modelId="{EA9F283B-33D2-4E90-84DF-712B29A5895D}">
      <dgm:prSet phldrT="[Текст]"/>
      <dgm:spPr>
        <a:xfrm>
          <a:off x="0" y="582957"/>
          <a:ext cx="6615114" cy="22314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Влияет больше наследственность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C2E302C3-DFED-4F15-987C-50779962517D}" type="parTrans" cxnId="{FD77A805-587B-46AC-B2A7-3B0ED29B6CFD}">
      <dgm:prSet/>
      <dgm:spPr/>
      <dgm:t>
        <a:bodyPr/>
        <a:lstStyle/>
        <a:p>
          <a:endParaRPr lang="ru-RU"/>
        </a:p>
      </dgm:t>
    </dgm:pt>
    <dgm:pt modelId="{E55CF90E-7318-4F99-8C74-60B35C7F2198}" type="sibTrans" cxnId="{FD77A805-587B-46AC-B2A7-3B0ED29B6CFD}">
      <dgm:prSet/>
      <dgm:spPr/>
      <dgm:t>
        <a:bodyPr/>
        <a:lstStyle/>
        <a:p>
          <a:endParaRPr lang="ru-RU"/>
        </a:p>
      </dgm:t>
    </dgm:pt>
    <dgm:pt modelId="{A43C2AA0-90D8-4029-BC7F-AF58ABA446B5}">
      <dgm:prSet phldrT="[Текст]"/>
      <dgm:spPr>
        <a:xfrm>
          <a:off x="0" y="3329218"/>
          <a:ext cx="6615114" cy="13889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Более значимо указание о достижении результата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9C258058-7458-4EB8-BD19-DE6109798871}" type="parTrans" cxnId="{81B8A15C-1595-4ACE-9383-102911A46E60}">
      <dgm:prSet/>
      <dgm:spPr/>
      <dgm:t>
        <a:bodyPr/>
        <a:lstStyle/>
        <a:p>
          <a:endParaRPr lang="ru-RU"/>
        </a:p>
      </dgm:t>
    </dgm:pt>
    <dgm:pt modelId="{0FC74FEF-752D-4D97-B75D-8A2C76AA0238}" type="sibTrans" cxnId="{81B8A15C-1595-4ACE-9383-102911A46E60}">
      <dgm:prSet/>
      <dgm:spPr/>
      <dgm:t>
        <a:bodyPr/>
        <a:lstStyle/>
        <a:p>
          <a:endParaRPr lang="ru-RU"/>
        </a:p>
      </dgm:t>
    </dgm:pt>
    <dgm:pt modelId="{EE8847D1-D230-4455-9701-F34B07A43329}">
      <dgm:prSet phldrT="[Текст]"/>
      <dgm:spPr>
        <a:xfrm>
          <a:off x="0" y="3329218"/>
          <a:ext cx="6615114" cy="13889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Выше математические способности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70F38644-2320-413E-8597-284A0814DB34}" type="parTrans" cxnId="{4EFC0FF5-7F58-49E7-856D-86F6565E2D74}">
      <dgm:prSet/>
      <dgm:spPr/>
      <dgm:t>
        <a:bodyPr/>
        <a:lstStyle/>
        <a:p>
          <a:endParaRPr lang="ru-RU"/>
        </a:p>
      </dgm:t>
    </dgm:pt>
    <dgm:pt modelId="{7A476566-CEF9-4530-BC09-6E71FEDDF5D0}" type="sibTrans" cxnId="{4EFC0FF5-7F58-49E7-856D-86F6565E2D74}">
      <dgm:prSet/>
      <dgm:spPr/>
      <dgm:t>
        <a:bodyPr/>
        <a:lstStyle/>
        <a:p>
          <a:endParaRPr lang="ru-RU"/>
        </a:p>
      </dgm:t>
    </dgm:pt>
    <dgm:pt modelId="{88CCA77E-B080-48DC-A6CB-C36A13414717}">
      <dgm:prSet phldrT="[Текст]"/>
      <dgm:spPr>
        <a:xfrm>
          <a:off x="0" y="3329218"/>
          <a:ext cx="6615114" cy="13889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Большее влияние оказывает среда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DAF5D4D4-E38A-4F83-9669-516A3B1499F5}" type="parTrans" cxnId="{F05B90E5-778F-47DE-AD20-9ED920AA8F37}">
      <dgm:prSet/>
      <dgm:spPr/>
      <dgm:t>
        <a:bodyPr/>
        <a:lstStyle/>
        <a:p>
          <a:endParaRPr lang="ru-RU"/>
        </a:p>
      </dgm:t>
    </dgm:pt>
    <dgm:pt modelId="{1E862750-7BF7-4306-9AA7-CC24660AFB3A}" type="sibTrans" cxnId="{F05B90E5-778F-47DE-AD20-9ED920AA8F37}">
      <dgm:prSet/>
      <dgm:spPr/>
      <dgm:t>
        <a:bodyPr/>
        <a:lstStyle/>
        <a:p>
          <a:endParaRPr lang="ru-RU"/>
        </a:p>
      </dgm:t>
    </dgm:pt>
    <dgm:pt modelId="{C08D0841-69F0-40D1-9979-24FA0E5674EE}">
      <dgm:prSet phldrT="[Текст]"/>
      <dgm:spPr>
        <a:xfrm>
          <a:off x="0" y="582957"/>
          <a:ext cx="6615114" cy="22314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Принимают женские роли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D22279F2-1315-4F3F-9D4A-F0A6F4DA61F9}" type="parTrans" cxnId="{CB3D1EA5-82B3-4E3B-B6C5-9FB54B8871CC}">
      <dgm:prSet/>
      <dgm:spPr/>
      <dgm:t>
        <a:bodyPr/>
        <a:lstStyle/>
        <a:p>
          <a:endParaRPr lang="ru-RU"/>
        </a:p>
      </dgm:t>
    </dgm:pt>
    <dgm:pt modelId="{B53253AC-67AB-495A-8C49-D255ADFD14C5}" type="sibTrans" cxnId="{CB3D1EA5-82B3-4E3B-B6C5-9FB54B8871CC}">
      <dgm:prSet/>
      <dgm:spPr/>
      <dgm:t>
        <a:bodyPr/>
        <a:lstStyle/>
        <a:p>
          <a:endParaRPr lang="ru-RU"/>
        </a:p>
      </dgm:t>
    </dgm:pt>
    <dgm:pt modelId="{13E6C4C5-70E1-43A4-92BC-1E249EBDA2F1}">
      <dgm:prSet phldrT="[Текст]"/>
      <dgm:spPr>
        <a:xfrm>
          <a:off x="0" y="3329218"/>
          <a:ext cx="6615114" cy="138897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Принимают мужские роли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82B34388-8B54-4A40-B77E-D37EDD2C5352}" type="parTrans" cxnId="{83319A0A-AC10-427D-BAE4-5B27780E0C8C}">
      <dgm:prSet/>
      <dgm:spPr/>
      <dgm:t>
        <a:bodyPr/>
        <a:lstStyle/>
        <a:p>
          <a:endParaRPr lang="ru-RU"/>
        </a:p>
      </dgm:t>
    </dgm:pt>
    <dgm:pt modelId="{10893DF9-1BE2-4172-A6DD-791A571A446B}" type="sibTrans" cxnId="{83319A0A-AC10-427D-BAE4-5B27780E0C8C}">
      <dgm:prSet/>
      <dgm:spPr/>
      <dgm:t>
        <a:bodyPr/>
        <a:lstStyle/>
        <a:p>
          <a:endParaRPr lang="ru-RU"/>
        </a:p>
      </dgm:t>
    </dgm:pt>
    <dgm:pt modelId="{5B6D0EA3-53FE-406B-9CB8-4A1D8C9DD323}" type="pres">
      <dgm:prSet presAssocID="{C323A5B8-8EE9-44BC-A8BD-054DCE75DD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7186DA-0988-4672-88E0-4E05E4F7EBC7}" type="pres">
      <dgm:prSet presAssocID="{C3DA438C-176F-4A40-A013-3AB017536A4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773CC-1CAF-43AD-A42D-D324B4D89342}" type="pres">
      <dgm:prSet presAssocID="{C3DA438C-176F-4A40-A013-3AB017536A4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35ACD-EDA2-4448-84CD-8D59CF8EEBDD}" type="pres">
      <dgm:prSet presAssocID="{2D5D69E6-633C-4E4A-B923-453904E5887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BD62B-1BBF-45F1-89C3-263E4FDC3644}" type="pres">
      <dgm:prSet presAssocID="{2D5D69E6-633C-4E4A-B923-453904E5887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F851AA-263A-465D-B45F-3B1E3E5AF945}" srcId="{C3DA438C-176F-4A40-A013-3AB017536A40}" destId="{8DE02CE8-4CAD-4FFB-8A77-D6FC7FD55AB1}" srcOrd="1" destOrd="0" parTransId="{969C821B-FC25-46BF-8F88-E708459C572E}" sibTransId="{FFC947AD-3841-4773-9DDF-835CB5143729}"/>
    <dgm:cxn modelId="{915E74F4-D561-411E-AAFC-4B93A64EDDC6}" type="presOf" srcId="{2D5D69E6-633C-4E4A-B923-453904E58875}" destId="{D3035ACD-EDA2-4448-84CD-8D59CF8EEBDD}" srcOrd="0" destOrd="0" presId="urn:microsoft.com/office/officeart/2005/8/layout/vList2"/>
    <dgm:cxn modelId="{C4BBE929-D873-45F6-BF18-19379288D0A8}" type="presOf" srcId="{55ADD102-FC8A-4391-94A5-BBE480D71926}" destId="{5C4773CC-1CAF-43AD-A42D-D324B4D89342}" srcOrd="0" destOrd="0" presId="urn:microsoft.com/office/officeart/2005/8/layout/vList2"/>
    <dgm:cxn modelId="{8E743E19-2CFA-43F0-B61B-B07DBA1E0E21}" type="presOf" srcId="{D23520A9-FC00-423A-ADEF-A8860C99EED7}" destId="{740BD62B-1BBF-45F1-89C3-263E4FDC3644}" srcOrd="0" destOrd="0" presId="urn:microsoft.com/office/officeart/2005/8/layout/vList2"/>
    <dgm:cxn modelId="{C08A06E1-3948-41EA-90DE-2CEE0736391E}" type="presOf" srcId="{121427C9-FF50-471C-87C2-50AB84315174}" destId="{5C4773CC-1CAF-43AD-A42D-D324B4D89342}" srcOrd="0" destOrd="2" presId="urn:microsoft.com/office/officeart/2005/8/layout/vList2"/>
    <dgm:cxn modelId="{4174F3C9-BC07-4629-BACC-39C7F6E4AFF3}" srcId="{2D5D69E6-633C-4E4A-B923-453904E58875}" destId="{D23520A9-FC00-423A-ADEF-A8860C99EED7}" srcOrd="0" destOrd="0" parTransId="{C53BFD7B-5B74-4543-A2E6-C8A10B14C308}" sibTransId="{52B0F842-68D1-49C2-8E52-7E6C0909AE15}"/>
    <dgm:cxn modelId="{98A57D51-A573-448B-9C42-C204CC74C0AF}" type="presOf" srcId="{88CCA77E-B080-48DC-A6CB-C36A13414717}" destId="{740BD62B-1BBF-45F1-89C3-263E4FDC3644}" srcOrd="0" destOrd="3" presId="urn:microsoft.com/office/officeart/2005/8/layout/vList2"/>
    <dgm:cxn modelId="{83319A0A-AC10-427D-BAE4-5B27780E0C8C}" srcId="{2D5D69E6-633C-4E4A-B923-453904E58875}" destId="{13E6C4C5-70E1-43A4-92BC-1E249EBDA2F1}" srcOrd="4" destOrd="0" parTransId="{82B34388-8B54-4A40-B77E-D37EDD2C5352}" sibTransId="{10893DF9-1BE2-4172-A6DD-791A571A446B}"/>
    <dgm:cxn modelId="{3982D49C-6FF3-43A8-943F-0FA52231D2D3}" srcId="{C3DA438C-176F-4A40-A013-3AB017536A40}" destId="{121427C9-FF50-471C-87C2-50AB84315174}" srcOrd="2" destOrd="0" parTransId="{7489DDEF-837F-4359-86F0-DE84B4A11296}" sibTransId="{6DC764B0-8559-473C-AAEF-66D2921F9A78}"/>
    <dgm:cxn modelId="{E1EC6D61-0D39-4FFE-9C30-1D797D5A71E6}" srcId="{C323A5B8-8EE9-44BC-A8BD-054DCE75DD1D}" destId="{2D5D69E6-633C-4E4A-B923-453904E58875}" srcOrd="1" destOrd="0" parTransId="{4E0D4E5E-2628-4F97-806E-B8C778A019F8}" sibTransId="{1D0D1C2E-13C1-4D57-8E8D-82D7E1C68B9C}"/>
    <dgm:cxn modelId="{701F14B3-DA23-441F-8771-6CB95227F06C}" srcId="{C3DA438C-176F-4A40-A013-3AB017536A40}" destId="{B0EC2C33-2212-4997-BE94-51D566A23AA6}" srcOrd="7" destOrd="0" parTransId="{16CDC002-1243-4C77-960B-7230E0225CA6}" sibTransId="{83019634-D6C2-4F37-A144-AF3C5860BF64}"/>
    <dgm:cxn modelId="{FD77A805-587B-46AC-B2A7-3B0ED29B6CFD}" srcId="{C3DA438C-176F-4A40-A013-3AB017536A40}" destId="{EA9F283B-33D2-4E90-84DF-712B29A5895D}" srcOrd="4" destOrd="0" parTransId="{C2E302C3-DFED-4F15-987C-50779962517D}" sibTransId="{E55CF90E-7318-4F99-8C74-60B35C7F2198}"/>
    <dgm:cxn modelId="{D1C98E05-50FF-4357-9F38-D4A4882DF410}" srcId="{C323A5B8-8EE9-44BC-A8BD-054DCE75DD1D}" destId="{C3DA438C-176F-4A40-A013-3AB017536A40}" srcOrd="0" destOrd="0" parTransId="{0848CE7E-DFA4-4DC7-BC2D-C71B310E188B}" sibTransId="{6139EF4E-69ED-46A1-B384-03315A02F759}"/>
    <dgm:cxn modelId="{CB3D1EA5-82B3-4E3B-B6C5-9FB54B8871CC}" srcId="{C3DA438C-176F-4A40-A013-3AB017536A40}" destId="{C08D0841-69F0-40D1-9979-24FA0E5674EE}" srcOrd="5" destOrd="0" parTransId="{D22279F2-1315-4F3F-9D4A-F0A6F4DA61F9}" sibTransId="{B53253AC-67AB-495A-8C49-D255ADFD14C5}"/>
    <dgm:cxn modelId="{C2387116-3D3D-4915-BA18-F7A98B80C299}" type="presOf" srcId="{EE8847D1-D230-4455-9701-F34B07A43329}" destId="{740BD62B-1BBF-45F1-89C3-263E4FDC3644}" srcOrd="0" destOrd="2" presId="urn:microsoft.com/office/officeart/2005/8/layout/vList2"/>
    <dgm:cxn modelId="{7D92DD39-9A1F-4540-AA21-8F3C8800A0B4}" type="presOf" srcId="{B0EC2C33-2212-4997-BE94-51D566A23AA6}" destId="{5C4773CC-1CAF-43AD-A42D-D324B4D89342}" srcOrd="0" destOrd="7" presId="urn:microsoft.com/office/officeart/2005/8/layout/vList2"/>
    <dgm:cxn modelId="{F05B90E5-778F-47DE-AD20-9ED920AA8F37}" srcId="{2D5D69E6-633C-4E4A-B923-453904E58875}" destId="{88CCA77E-B080-48DC-A6CB-C36A13414717}" srcOrd="3" destOrd="0" parTransId="{DAF5D4D4-E38A-4F83-9669-516A3B1499F5}" sibTransId="{1E862750-7BF7-4306-9AA7-CC24660AFB3A}"/>
    <dgm:cxn modelId="{7BF1BB1A-16FE-49A3-BFFC-B5CB3EAD08DD}" type="presOf" srcId="{C323A5B8-8EE9-44BC-A8BD-054DCE75DD1D}" destId="{5B6D0EA3-53FE-406B-9CB8-4A1D8C9DD323}" srcOrd="0" destOrd="0" presId="urn:microsoft.com/office/officeart/2005/8/layout/vList2"/>
    <dgm:cxn modelId="{5206165D-E0F7-4171-9CC1-D4F3DF312A64}" srcId="{C3DA438C-176F-4A40-A013-3AB017536A40}" destId="{55ADD102-FC8A-4391-94A5-BBE480D71926}" srcOrd="0" destOrd="0" parTransId="{363A8548-5823-48D8-83EE-7439C0EF685F}" sibTransId="{A3043614-CB9D-48F0-88AD-E2960EF4F752}"/>
    <dgm:cxn modelId="{AFBE90B0-9E52-4951-A8FB-23196E244EF6}" srcId="{C3DA438C-176F-4A40-A013-3AB017536A40}" destId="{5B97D2EA-FFEB-4100-A94C-7994476D529E}" srcOrd="3" destOrd="0" parTransId="{222051F5-3FF7-439D-A08B-08E9C7C66BE1}" sibTransId="{A6CCDB9D-EB77-40C5-9BCD-76AB83240899}"/>
    <dgm:cxn modelId="{45E66E05-1595-4BA1-829D-32D2B0EB2F29}" srcId="{C3DA438C-176F-4A40-A013-3AB017536A40}" destId="{87AF6921-0B34-4612-9E0D-2085334195CC}" srcOrd="6" destOrd="0" parTransId="{380BC0EC-9212-4198-8B59-FA5E23E64657}" sibTransId="{DD5A8B0F-5A98-462F-8E89-0480265B7386}"/>
    <dgm:cxn modelId="{50B9E47B-E957-40D7-9D02-87FC83815B5D}" type="presOf" srcId="{EA9F283B-33D2-4E90-84DF-712B29A5895D}" destId="{5C4773CC-1CAF-43AD-A42D-D324B4D89342}" srcOrd="0" destOrd="4" presId="urn:microsoft.com/office/officeart/2005/8/layout/vList2"/>
    <dgm:cxn modelId="{D1645330-3DA4-4906-8636-69948728FBB0}" type="presOf" srcId="{C3DA438C-176F-4A40-A013-3AB017536A40}" destId="{167186DA-0988-4672-88E0-4E05E4F7EBC7}" srcOrd="0" destOrd="0" presId="urn:microsoft.com/office/officeart/2005/8/layout/vList2"/>
    <dgm:cxn modelId="{53D8EE05-41DA-4D9C-AC1E-F239B64792B2}" type="presOf" srcId="{8DE02CE8-4CAD-4FFB-8A77-D6FC7FD55AB1}" destId="{5C4773CC-1CAF-43AD-A42D-D324B4D89342}" srcOrd="0" destOrd="1" presId="urn:microsoft.com/office/officeart/2005/8/layout/vList2"/>
    <dgm:cxn modelId="{03556CEA-72B2-49A1-99A9-5E16518579DD}" type="presOf" srcId="{5B97D2EA-FFEB-4100-A94C-7994476D529E}" destId="{5C4773CC-1CAF-43AD-A42D-D324B4D89342}" srcOrd="0" destOrd="3" presId="urn:microsoft.com/office/officeart/2005/8/layout/vList2"/>
    <dgm:cxn modelId="{81B8A15C-1595-4ACE-9383-102911A46E60}" srcId="{2D5D69E6-633C-4E4A-B923-453904E58875}" destId="{A43C2AA0-90D8-4029-BC7F-AF58ABA446B5}" srcOrd="1" destOrd="0" parTransId="{9C258058-7458-4EB8-BD19-DE6109798871}" sibTransId="{0FC74FEF-752D-4D97-B75D-8A2C76AA0238}"/>
    <dgm:cxn modelId="{514540EA-587C-43B5-9AB8-2C5854B5BF19}" type="presOf" srcId="{13E6C4C5-70E1-43A4-92BC-1E249EBDA2F1}" destId="{740BD62B-1BBF-45F1-89C3-263E4FDC3644}" srcOrd="0" destOrd="4" presId="urn:microsoft.com/office/officeart/2005/8/layout/vList2"/>
    <dgm:cxn modelId="{08274F90-7EB2-4139-8933-5A4622C8F545}" type="presOf" srcId="{C08D0841-69F0-40D1-9979-24FA0E5674EE}" destId="{5C4773CC-1CAF-43AD-A42D-D324B4D89342}" srcOrd="0" destOrd="5" presId="urn:microsoft.com/office/officeart/2005/8/layout/vList2"/>
    <dgm:cxn modelId="{72CEF337-20F9-4A85-B728-8D90C0DCC9CB}" type="presOf" srcId="{A43C2AA0-90D8-4029-BC7F-AF58ABA446B5}" destId="{740BD62B-1BBF-45F1-89C3-263E4FDC3644}" srcOrd="0" destOrd="1" presId="urn:microsoft.com/office/officeart/2005/8/layout/vList2"/>
    <dgm:cxn modelId="{4EFC0FF5-7F58-49E7-856D-86F6565E2D74}" srcId="{2D5D69E6-633C-4E4A-B923-453904E58875}" destId="{EE8847D1-D230-4455-9701-F34B07A43329}" srcOrd="2" destOrd="0" parTransId="{70F38644-2320-413E-8597-284A0814DB34}" sibTransId="{7A476566-CEF9-4530-BC09-6E71FEDDF5D0}"/>
    <dgm:cxn modelId="{3A2DAB40-35D0-4ED1-8CDC-5DBCED321099}" type="presOf" srcId="{87AF6921-0B34-4612-9E0D-2085334195CC}" destId="{5C4773CC-1CAF-43AD-A42D-D324B4D89342}" srcOrd="0" destOrd="6" presId="urn:microsoft.com/office/officeart/2005/8/layout/vList2"/>
    <dgm:cxn modelId="{D51CC8BD-457A-4E2E-9127-6D13D5B39C69}" type="presParOf" srcId="{5B6D0EA3-53FE-406B-9CB8-4A1D8C9DD323}" destId="{167186DA-0988-4672-88E0-4E05E4F7EBC7}" srcOrd="0" destOrd="0" presId="urn:microsoft.com/office/officeart/2005/8/layout/vList2"/>
    <dgm:cxn modelId="{7EF94C0C-13F5-4A7E-BC8C-5BBC1D5127DF}" type="presParOf" srcId="{5B6D0EA3-53FE-406B-9CB8-4A1D8C9DD323}" destId="{5C4773CC-1CAF-43AD-A42D-D324B4D89342}" srcOrd="1" destOrd="0" presId="urn:microsoft.com/office/officeart/2005/8/layout/vList2"/>
    <dgm:cxn modelId="{EBFD841A-1813-4899-8904-993D17F69D4C}" type="presParOf" srcId="{5B6D0EA3-53FE-406B-9CB8-4A1D8C9DD323}" destId="{D3035ACD-EDA2-4448-84CD-8D59CF8EEBDD}" srcOrd="2" destOrd="0" presId="urn:microsoft.com/office/officeart/2005/8/layout/vList2"/>
    <dgm:cxn modelId="{CA4FB6DB-11B8-4583-B03E-D3111E9CF546}" type="presParOf" srcId="{5B6D0EA3-53FE-406B-9CB8-4A1D8C9DD323}" destId="{740BD62B-1BBF-45F1-89C3-263E4FDC364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186DA-0988-4672-88E0-4E05E4F7EBC7}">
      <dsp:nvSpPr>
        <dsp:cNvPr id="0" name=""/>
        <dsp:cNvSpPr/>
      </dsp:nvSpPr>
      <dsp:spPr>
        <a:xfrm>
          <a:off x="0" y="96350"/>
          <a:ext cx="6615114" cy="503685"/>
        </a:xfrm>
        <a:prstGeom prst="roundRect">
          <a:avLst/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Девочки</a:t>
          </a:r>
          <a:endParaRPr lang="ru-RU" sz="21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24588" y="120938"/>
        <a:ext cx="6565938" cy="454509"/>
      </dsp:txXfrm>
    </dsp:sp>
    <dsp:sp modelId="{5C4773CC-1CAF-43AD-A42D-D324B4D89342}">
      <dsp:nvSpPr>
        <dsp:cNvPr id="0" name=""/>
        <dsp:cNvSpPr/>
      </dsp:nvSpPr>
      <dsp:spPr>
        <a:xfrm>
          <a:off x="0" y="600035"/>
          <a:ext cx="6615114" cy="2216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03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Менее агрессивны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Больше развито слуховое восприятие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Крайне чувствительны к интонациям, форме оценки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Более внушаемы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Влияет больше наследственность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Принимают женские роли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0" y="600035"/>
        <a:ext cx="6615114" cy="2216970"/>
      </dsp:txXfrm>
    </dsp:sp>
    <dsp:sp modelId="{D3035ACD-EDA2-4448-84CD-8D59CF8EEBDD}">
      <dsp:nvSpPr>
        <dsp:cNvPr id="0" name=""/>
        <dsp:cNvSpPr/>
      </dsp:nvSpPr>
      <dsp:spPr>
        <a:xfrm>
          <a:off x="0" y="2817005"/>
          <a:ext cx="6615114" cy="503685"/>
        </a:xfrm>
        <a:prstGeom prst="roundRect">
          <a:avLst/>
        </a:prstGeom>
        <a:solidFill>
          <a:srgbClr val="F07F09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мальчики</a:t>
          </a:r>
          <a:endParaRPr lang="ru-RU" sz="21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24588" y="2841593"/>
        <a:ext cx="6565938" cy="454509"/>
      </dsp:txXfrm>
    </dsp:sp>
    <dsp:sp modelId="{740BD62B-1BBF-45F1-89C3-263E4FDC3644}">
      <dsp:nvSpPr>
        <dsp:cNvPr id="0" name=""/>
        <dsp:cNvSpPr/>
      </dsp:nvSpPr>
      <dsp:spPr>
        <a:xfrm>
          <a:off x="0" y="3320690"/>
          <a:ext cx="6615114" cy="136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03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Больше развито зрительное восприятие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Более значимо указание о достижении результата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Выше математические способности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Большее влияние оказывает среда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Принимают мужские роли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0" y="3320690"/>
        <a:ext cx="6615114" cy="1369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F4F80-8381-4D0C-B1E5-D381F5975023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5E571-B89E-4050-AB3B-E1933CE9A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C7551-29A7-4C18-B91D-B2CE81F25CF9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2CBF2-98E6-4A3F-8907-92D8F6EC0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591D-1464-424C-809A-D6CBFD308DE0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F3747-949A-40EB-B0F2-0BC5B4D9D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83711-6D02-4C3D-9E62-C2C7BB04F280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1C86-75A3-4D67-BBD5-A53EAEA6A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3B02F-2F04-4669-828D-E2A07FE5AFA9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F725-B3DD-4C22-8A73-45C8F025D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5DF8F-4772-4C7E-BE37-76F680B6F2E7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E1646-0178-43FC-8AA5-B9C10388D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DF4A-189E-4012-8935-29C4F2C7B3FA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9A785-AEE2-45CA-BC35-3BFDBEDAD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D673-8059-4BAC-ABDB-F1D94E56AF0F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37C4F-C36E-40F6-8D1C-11D740FE4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4927-E930-4174-8B3A-5AD14CB7C296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7B2B9-783A-4B6A-81FD-F01059A63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6798E-3BE8-4A75-9398-44A6C9029F77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04EE0-8EDF-47E8-90EB-7007B16F4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1FBEC-42F0-4333-B051-E9DDF876E48A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2FA00-931E-4EBF-BB74-4437AF62C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128741-F2CA-4634-A5C6-36C372F17BCC}" type="datetimeFigureOut">
              <a:rPr lang="ru-RU"/>
              <a:pPr>
                <a:defRPr/>
              </a:pPr>
              <a:t>31.10.2015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43A6E8-47B7-4A28-AAEB-DFAB9D3C5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0" dirty="0" err="1" smtClean="0"/>
              <a:t>Лобеева</a:t>
            </a:r>
            <a:r>
              <a:rPr lang="ru-RU" sz="2800" b="0" dirty="0" smtClean="0"/>
              <a:t> Е.Г.</a:t>
            </a:r>
            <a:br>
              <a:rPr lang="ru-RU" sz="2800" b="0" dirty="0" smtClean="0"/>
            </a:br>
            <a:r>
              <a:rPr lang="ru-RU" sz="2800" b="0" dirty="0" smtClean="0"/>
              <a:t>воспитатель</a:t>
            </a:r>
            <a:br>
              <a:rPr lang="ru-RU" sz="2800" b="0" dirty="0" smtClean="0"/>
            </a:br>
            <a:r>
              <a:rPr lang="ru-RU" sz="2800" b="0" dirty="0" smtClean="0"/>
              <a:t> </a:t>
            </a:r>
            <a:r>
              <a:rPr lang="ru-RU" sz="2800" b="0" dirty="0" smtClean="0"/>
              <a:t>1 </a:t>
            </a:r>
            <a:r>
              <a:rPr lang="ru-RU" sz="2800" b="0" dirty="0" smtClean="0"/>
              <a:t>кв. категория</a:t>
            </a:r>
            <a:endParaRPr lang="ru-RU" sz="2800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 rtlCol="0">
            <a:norm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«Формирование личностных, семейных, гендерных представлений у детей старшего дошкольного возраста»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716338"/>
            <a:ext cx="38877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2530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2" name="Picture 4" descr="дети в осенних листья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33375"/>
            <a:ext cx="5184775" cy="3571875"/>
          </a:xfrm>
          <a:prstGeom prst="rect">
            <a:avLst/>
          </a:prstGeom>
          <a:noFill/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3059113" y="4076700"/>
            <a:ext cx="3384550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25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1188" y="333375"/>
            <a:ext cx="7993062" cy="5218113"/>
          </a:xfrm>
        </p:spPr>
        <p:txBody>
          <a:bodyPr>
            <a:normAutofit/>
          </a:bodyPr>
          <a:lstStyle/>
          <a:p>
            <a:pPr marL="44450" indent="0" algn="ctr">
              <a:buFont typeface="Georgia" pitchFamily="18" charset="0"/>
              <a:buNone/>
            </a:pPr>
            <a:r>
              <a:rPr lang="ru-RU" sz="3600" b="1" smtClean="0">
                <a:solidFill>
                  <a:srgbClr val="0D79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Пол</a:t>
            </a:r>
            <a:r>
              <a:rPr lang="ru-RU" sz="3600" smtClean="0">
                <a:solidFill>
                  <a:srgbClr val="0D79CA"/>
                </a:solidFill>
                <a:latin typeface="Verdana" pitchFamily="34" charset="0"/>
              </a:rPr>
              <a:t> в переводе с латинского означает </a:t>
            </a:r>
            <a:r>
              <a:rPr lang="ru-RU" sz="3600" b="1" smtClean="0">
                <a:solidFill>
                  <a:srgbClr val="0D79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«порождать».</a:t>
            </a:r>
          </a:p>
          <a:p>
            <a:pPr marL="44450" indent="0" algn="ctr">
              <a:buFont typeface="Georgia" pitchFamily="18" charset="0"/>
              <a:buNone/>
            </a:pPr>
            <a:endParaRPr lang="ru-RU" sz="3600" b="1" smtClean="0">
              <a:solidFill>
                <a:srgbClr val="0D79C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44450" indent="0" algn="ctr">
              <a:buFont typeface="Georgia" pitchFamily="18" charset="0"/>
              <a:buNone/>
            </a:pPr>
            <a:r>
              <a:rPr lang="ru-RU" sz="3600" b="1" smtClean="0">
                <a:solidFill>
                  <a:srgbClr val="0D79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Пол </a:t>
            </a:r>
            <a:r>
              <a:rPr lang="ru-RU" sz="3600" smtClean="0">
                <a:solidFill>
                  <a:srgbClr val="0D79CA"/>
                </a:solidFill>
                <a:latin typeface="Verdana" pitchFamily="34" charset="0"/>
              </a:rPr>
              <a:t>– это биологическое  различие между людьми, определяемое генетикой.</a:t>
            </a:r>
          </a:p>
        </p:txBody>
      </p:sp>
      <p:pic>
        <p:nvPicPr>
          <p:cNvPr id="14339" name="Picture 3" descr="deffc1b74b958fd779d1e18df687bb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7013" y="4076700"/>
            <a:ext cx="3749675" cy="2497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4277"/>
            <a:ext cx="7776863" cy="4318416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4000" u="sng" dirty="0" err="1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</a:t>
            </a:r>
            <a:r>
              <a:rPr lang="ru-RU" sz="4000" dirty="0" err="1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ендер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»(род), который  обозначает  социальный  пол, пол  как  продукт   культуры.</a:t>
            </a:r>
          </a:p>
        </p:txBody>
      </p:sp>
      <p:pic>
        <p:nvPicPr>
          <p:cNvPr id="15363" name="Picture 3" descr="12680957646FOP6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416300"/>
            <a:ext cx="4824412" cy="3341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260350"/>
            <a:ext cx="8642350" cy="5327650"/>
          </a:xfrm>
        </p:spPr>
        <p:txBody>
          <a:bodyPr>
            <a:normAutofit/>
          </a:bodyPr>
          <a:lstStyle/>
          <a:p>
            <a:pPr marL="44450" indent="0" algn="ctr">
              <a:buFont typeface="Georgia" pitchFamily="18" charset="0"/>
              <a:buNone/>
            </a:pPr>
            <a:r>
              <a:rPr lang="ru-RU" sz="3200" b="1" smtClean="0">
                <a:solidFill>
                  <a:srgbClr val="0D79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Актуальность гендерного воспитания</a:t>
            </a:r>
            <a:r>
              <a:rPr lang="ru-RU" sz="3200" b="1" smtClean="0">
                <a:solidFill>
                  <a:srgbClr val="0D79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3200" b="1" smtClean="0">
                <a:solidFill>
                  <a:srgbClr val="0D79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</a:t>
            </a:r>
            <a:r>
              <a:rPr lang="ru-RU" sz="3200" b="1" smtClean="0">
                <a:solidFill>
                  <a:srgbClr val="0D79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3200" b="1" smtClean="0">
                <a:solidFill>
                  <a:srgbClr val="0D79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огромна, </a:t>
            </a:r>
            <a:br>
              <a:rPr lang="ru-RU" sz="3200" b="1" smtClean="0">
                <a:solidFill>
                  <a:srgbClr val="0D79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sz="3200" b="1" smtClean="0">
                <a:solidFill>
                  <a:srgbClr val="0D79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современное общество категорически против того, чтобы</a:t>
            </a:r>
            <a:br>
              <a:rPr lang="ru-RU" sz="3200" b="1" smtClean="0">
                <a:solidFill>
                  <a:srgbClr val="0D79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sz="3200" b="1" smtClean="0">
                <a:solidFill>
                  <a:srgbClr val="0D79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мужчины и женщины располагали лишь набором преимуществ </a:t>
            </a:r>
            <a:r>
              <a:rPr lang="ru-RU" sz="3200" b="1" smtClean="0">
                <a:solidFill>
                  <a:srgbClr val="0D79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</a:t>
            </a:r>
            <a:r>
              <a:rPr lang="ru-RU" sz="3200" b="1" smtClean="0">
                <a:solidFill>
                  <a:srgbClr val="0D79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по своему половому</a:t>
            </a:r>
            <a:r>
              <a:rPr lang="ru-RU" sz="3200" b="1" smtClean="0">
                <a:solidFill>
                  <a:srgbClr val="0D79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3200" b="1" smtClean="0">
                <a:solidFill>
                  <a:srgbClr val="0D79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признаку</a:t>
            </a:r>
            <a:endParaRPr lang="ru-RU" smtClean="0">
              <a:solidFill>
                <a:srgbClr val="0D79C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7" name="Picture 3" descr="78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854450"/>
            <a:ext cx="4176713" cy="283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611188" y="333375"/>
            <a:ext cx="7705725" cy="5183188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Проблемы:</a:t>
            </a:r>
            <a:br>
              <a:rPr lang="ru-RU" sz="3600" dirty="0">
                <a:solidFill>
                  <a:schemeClr val="bg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</a:br>
            <a:r>
              <a:rPr lang="ru-RU" sz="3600" dirty="0">
                <a:solidFill>
                  <a:schemeClr val="bg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1. Снижение уровня здоровья мальчиков и девочек;</a:t>
            </a:r>
            <a:br>
              <a:rPr lang="ru-RU" sz="3600" dirty="0">
                <a:solidFill>
                  <a:schemeClr val="bg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</a:br>
            <a:r>
              <a:rPr lang="ru-RU" sz="3600" dirty="0">
                <a:solidFill>
                  <a:schemeClr val="bg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     2.Притупление или потеря чувства гендерной принадлежности;</a:t>
            </a:r>
            <a:br>
              <a:rPr lang="ru-RU" sz="3600" dirty="0">
                <a:solidFill>
                  <a:schemeClr val="bg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</a:br>
            <a:r>
              <a:rPr lang="ru-RU" sz="3600" dirty="0">
                <a:solidFill>
                  <a:schemeClr val="bg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   3.Повышение неадекватности форм поведения среди молодежи.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836712"/>
            <a:ext cx="7766248" cy="4678456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Установлено,  </a:t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</a:br>
            <a:r>
              <a:rPr 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что  именно  в период    дошкольного детства у </a:t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</a:br>
            <a:r>
              <a:rPr 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всех детей живущих в разных странах мира   происходит принятие гендерной роли: к возрасту 2-3 лет дети начинают понимать, что они либо девочка, либо мальчик, и обозначают себя соответствующим образом;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692696"/>
            <a:ext cx="7550224" cy="482247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В возрасте с 4 до 7 лет формируется </a:t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</a:br>
            <a:r>
              <a:rPr 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гендерная устойчивость: детям становится понятно, что «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гендер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</a:rPr>
              <a:t>» не изменяется: мальчики становятся мужчинами, а девочки - женщинами и эта принадлежность к полу не изменится в зависимости от ситуации или личных желаний 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115888"/>
            <a:ext cx="8497888" cy="936625"/>
          </a:xfrm>
        </p:spPr>
        <p:txBody>
          <a:bodyPr rtlCol="0">
            <a:norm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+mj-ea"/>
                <a:cs typeface="+mj-cs"/>
              </a:rPr>
              <a:t>Гендерные  особенности</a:t>
            </a:r>
            <a:r>
              <a:rPr lang="ru-RU" sz="4100" b="1" dirty="0">
                <a:solidFill>
                  <a:schemeClr val="bg2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+mj-ea"/>
                <a:cs typeface="+mj-cs"/>
              </a:rPr>
              <a:t>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08768" y="1035827"/>
          <a:ext cx="661511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4" name="Picture 4" descr="70537106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3990975"/>
            <a:ext cx="3059112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850" y="333375"/>
            <a:ext cx="8424863" cy="6264275"/>
          </a:xfrm>
        </p:spPr>
        <p:txBody>
          <a:bodyPr>
            <a:normAutofit/>
          </a:bodyPr>
          <a:lstStyle/>
          <a:p>
            <a:pPr marL="44450" indent="0" algn="ctr">
              <a:buFont typeface="Georgia" pitchFamily="18" charset="0"/>
              <a:buNone/>
            </a:pPr>
            <a:r>
              <a:rPr lang="ru-RU" sz="32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Период дошкольного детства</a:t>
            </a:r>
            <a:r>
              <a:rPr lang="ru-RU" sz="3200" b="1" smtClean="0">
                <a:solidFill>
                  <a:srgbClr val="0D79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– это тот период, в процессе которого педагоги и родители должны понять ребенка и помочь ему раскрыть те уникальные возможности, которые даны ему своим полом, если мы хотим воспитать мужчин и женщин, а не бесполых существ, растерявших преимущества своего пола.</a:t>
            </a:r>
            <a:endParaRPr lang="ru-RU" smtClean="0">
              <a:solidFill>
                <a:srgbClr val="0D79CA"/>
              </a:solidFill>
            </a:endParaRPr>
          </a:p>
        </p:txBody>
      </p:sp>
      <p:pic>
        <p:nvPicPr>
          <p:cNvPr id="21508" name="Picture 4" descr="дети-зайки в корзинке"/>
          <p:cNvPicPr>
            <a:picLocks noChangeAspect="1" noChangeArrowheads="1"/>
          </p:cNvPicPr>
          <p:nvPr/>
        </p:nvPicPr>
        <p:blipFill>
          <a:blip r:embed="rId2"/>
          <a:srcRect t="15105" b="15105"/>
          <a:stretch>
            <a:fillRect/>
          </a:stretch>
        </p:blipFill>
        <p:spPr bwMode="auto">
          <a:xfrm>
            <a:off x="2916238" y="5273675"/>
            <a:ext cx="3025775" cy="158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</TotalTime>
  <Words>169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Лобеева Е.Г. воспитатель  1 кв. категория</vt:lpstr>
      <vt:lpstr>Презентация PowerPoint</vt:lpstr>
      <vt:lpstr>«Гендер»(род), который  обозначает  социальный  пол, пол  как  продукт   культуры.</vt:lpstr>
      <vt:lpstr>Презентация PowerPoint</vt:lpstr>
      <vt:lpstr>Проблемы: 1. Снижение уровня здоровья мальчиков и девочек;      2.Притупление или потеря чувства гендерной принадлежности;    3.Повышение неадекватности форм поведения среди молодежи.</vt:lpstr>
      <vt:lpstr>Установлено,   что  именно  в период    дошкольного детства у  всех детей живущих в разных странах мира   происходит принятие гендерной роли: к возрасту 2-3 лет дети начинают понимать, что они либо девочка, либо мальчик, и обозначают себя соответствующим образом;</vt:lpstr>
      <vt:lpstr>В возрасте с 4 до 7 лет формируется  гендерная устойчивость: детям становится понятно, что «гендер» не изменяется: мальчики становятся мужчинами, а девочки - женщинами и эта принадлежность к полу не изменится в зависимости от ситуации или личных желаний 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Лобеева Е.Г. воспитатель  2 кв. категория</dc:title>
  <dc:creator>Администратор</dc:creator>
  <cp:lastModifiedBy>пк</cp:lastModifiedBy>
  <cp:revision>13</cp:revision>
  <dcterms:created xsi:type="dcterms:W3CDTF">2012-02-13T11:40:33Z</dcterms:created>
  <dcterms:modified xsi:type="dcterms:W3CDTF">2015-10-31T14:51:41Z</dcterms:modified>
</cp:coreProperties>
</file>