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3" r:id="rId3"/>
    <p:sldId id="272" r:id="rId4"/>
    <p:sldId id="257" r:id="rId5"/>
    <p:sldId id="262" r:id="rId6"/>
    <p:sldId id="263" r:id="rId7"/>
    <p:sldId id="264" r:id="rId8"/>
    <p:sldId id="265" r:id="rId9"/>
    <p:sldId id="269" r:id="rId10"/>
    <p:sldId id="268" r:id="rId11"/>
    <p:sldId id="267" r:id="rId12"/>
    <p:sldId id="276" r:id="rId13"/>
    <p:sldId id="271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75" r:id="rId22"/>
    <p:sldId id="274" r:id="rId23"/>
    <p:sldId id="270" r:id="rId24"/>
    <p:sldId id="285" r:id="rId25"/>
    <p:sldId id="286" r:id="rId26"/>
    <p:sldId id="287" r:id="rId27"/>
    <p:sldId id="291" r:id="rId28"/>
    <p:sldId id="292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9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gifpark.su/Gifs/FLOWERS/f0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8282">
            <a:off x="693180" y="1116001"/>
            <a:ext cx="2082477" cy="694161"/>
          </a:xfrm>
          <a:prstGeom prst="rect">
            <a:avLst/>
          </a:prstGeom>
          <a:noFill/>
        </p:spPr>
      </p:pic>
      <p:pic>
        <p:nvPicPr>
          <p:cNvPr id="7" name="Picture 6" descr="http://www.gifpark.su/Gifs/FLOWERS/fleu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9053">
            <a:off x="5217746" y="3135559"/>
            <a:ext cx="3609229" cy="10178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 rot="20414579">
            <a:off x="580732" y="1834745"/>
            <a:ext cx="377675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Да они были существительными,  поэтому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жили </a:t>
            </a: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в башне под названием </a:t>
            </a: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Существительные</a:t>
            </a: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tks_qst_sunduk_big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348880"/>
            <a:ext cx="1582082" cy="1273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437220">
            <a:off x="4410600" y="515991"/>
            <a:ext cx="3358211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надо сказать,     царь наш был очень богат. В этой башне у него хранились сотни сундуков со словами-предметами.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651" name="Picture 3" descr="http://www.gifpark.su/Gifs/THINGS/BOOK/writingonbook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05470">
            <a:off x="1939717" y="4334038"/>
            <a:ext cx="10668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gifpark.su/Gifs/FLOWERS/f0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8282">
            <a:off x="693180" y="1116001"/>
            <a:ext cx="2082477" cy="694161"/>
          </a:xfrm>
          <a:prstGeom prst="rect">
            <a:avLst/>
          </a:prstGeom>
          <a:noFill/>
        </p:spPr>
      </p:pic>
      <p:pic>
        <p:nvPicPr>
          <p:cNvPr id="7" name="Picture 6" descr="http://www.gifpark.su/Gifs/FLOWERS/fleu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9053">
            <a:off x="5217745" y="3135558"/>
            <a:ext cx="3609229" cy="10178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tks_qst_sunduk_big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69353" flipH="1">
            <a:off x="713940" y="2213404"/>
            <a:ext cx="3096344" cy="2666456"/>
          </a:xfrm>
          <a:prstGeom prst="rect">
            <a:avLst/>
          </a:prstGeom>
        </p:spPr>
      </p:pic>
      <p:pic>
        <p:nvPicPr>
          <p:cNvPr id="6" name="Рисунок 5" descr="65308779_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2276872"/>
            <a:ext cx="1750490" cy="1760941"/>
          </a:xfrm>
          <a:prstGeom prst="rect">
            <a:avLst/>
          </a:prstGeom>
        </p:spPr>
      </p:pic>
      <p:pic>
        <p:nvPicPr>
          <p:cNvPr id="8" name="Рисунок 7" descr="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598180">
            <a:off x="4514604" y="479380"/>
            <a:ext cx="3093316" cy="2530438"/>
          </a:xfrm>
          <a:prstGeom prst="rect">
            <a:avLst/>
          </a:prstGeom>
        </p:spPr>
      </p:pic>
      <p:pic>
        <p:nvPicPr>
          <p:cNvPr id="9" name="Рисунок 8" descr="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389353">
            <a:off x="5160002" y="2627265"/>
            <a:ext cx="1335584" cy="16863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20783808">
            <a:off x="1616423" y="4398004"/>
            <a:ext cx="2839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«Цветы»</a:t>
            </a:r>
            <a:endParaRPr lang="ru-RU" sz="5400" b="1" cap="none" spc="0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gifpark.su/Gifs/FLOWERS/f0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8282">
            <a:off x="693180" y="1116001"/>
            <a:ext cx="2082477" cy="694161"/>
          </a:xfrm>
          <a:prstGeom prst="rect">
            <a:avLst/>
          </a:prstGeom>
          <a:noFill/>
        </p:spPr>
      </p:pic>
      <p:pic>
        <p:nvPicPr>
          <p:cNvPr id="7" name="Picture 6" descr="http://www.gifpark.su/Gifs/FLOWERS/fleu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9053">
            <a:off x="5217745" y="3135558"/>
            <a:ext cx="3609229" cy="10178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746" name="Picture 2" descr="http://www.gifpark.su/Gifs/PEOPLE/M/3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67181">
            <a:off x="2098372" y="2512378"/>
            <a:ext cx="1979303" cy="2561454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 rot="20726674">
            <a:off x="164429" y="1810827"/>
            <a:ext cx="39726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теперь можно идти в другу башню, там живёт один художник .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456475">
            <a:off x="4257989" y="416836"/>
            <a:ext cx="41338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Художника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этого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знает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весь свет,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Раскрасит художник всякий предмет.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Ответит всегда на вопросы такие: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Какой? Какое? Какая? Какие?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724131">
            <a:off x="672021" y="1541483"/>
            <a:ext cx="3796704" cy="38231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1000" b="1" cap="none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Прилагательное</a:t>
            </a:r>
            <a:r>
              <a:rPr lang="ru-RU" sz="5400" b="1" cap="none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hototemplate.ru/uploads/posts/2009-11/1257066736_ramka-molb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82594" cy="6858000"/>
          </a:xfrm>
          <a:prstGeom prst="rect">
            <a:avLst/>
          </a:prstGeom>
          <a:noFill/>
        </p:spPr>
      </p:pic>
      <p:pic>
        <p:nvPicPr>
          <p:cNvPr id="6" name="Рисунок 5" descr="0261424908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051720" y="1196752"/>
            <a:ext cx="3691598" cy="39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hototemplate.ru/uploads/posts/2009-11/1257066736_ramka-molb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2594" cy="6858000"/>
          </a:xfrm>
          <a:prstGeom prst="rect">
            <a:avLst/>
          </a:prstGeom>
          <a:noFill/>
        </p:spPr>
      </p:pic>
      <p:pic>
        <p:nvPicPr>
          <p:cNvPr id="6" name="Рисунок 5" descr="0261424908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1196752"/>
            <a:ext cx="3691598" cy="398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692696"/>
            <a:ext cx="2668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сочная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hototemplate.ru/uploads/posts/2009-11/1257066736_ramka-molb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2594" cy="6858000"/>
          </a:xfrm>
          <a:prstGeom prst="rect">
            <a:avLst/>
          </a:prstGeom>
          <a:noFill/>
        </p:spPr>
      </p:pic>
      <p:pic>
        <p:nvPicPr>
          <p:cNvPr id="6" name="Рисунок 5" descr="0261424908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195736" y="1124744"/>
            <a:ext cx="3691598" cy="398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692696"/>
            <a:ext cx="2668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сочная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988840"/>
            <a:ext cx="2571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спелая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hototemplate.ru/uploads/posts/2009-11/1257066736_ramka-molb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2594" cy="6858000"/>
          </a:xfrm>
          <a:prstGeom prst="rect">
            <a:avLst/>
          </a:prstGeom>
          <a:noFill/>
        </p:spPr>
      </p:pic>
      <p:pic>
        <p:nvPicPr>
          <p:cNvPr id="6" name="Рисунок 5" descr="0261424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124744"/>
            <a:ext cx="3691598" cy="398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692696"/>
            <a:ext cx="2668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сочная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988840"/>
            <a:ext cx="2571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спелая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5916" y="3861048"/>
            <a:ext cx="2924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крепкая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hototemplate.ru/uploads/posts/2009-11/1257066736_ramka-molb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2594" cy="6858000"/>
          </a:xfrm>
          <a:prstGeom prst="rect">
            <a:avLst/>
          </a:prstGeom>
          <a:noFill/>
        </p:spPr>
      </p:pic>
      <p:pic>
        <p:nvPicPr>
          <p:cNvPr id="4" name="Рисунок 3" descr="calories-in-an-apple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539552" y="548680"/>
            <a:ext cx="3971886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alories-in-an-apple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3995936" y="1844824"/>
            <a:ext cx="3214678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hototemplate.ru/uploads/posts/2009-11/1257066736_ramka-molb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2594" cy="6858000"/>
          </a:xfrm>
          <a:prstGeom prst="rect">
            <a:avLst/>
          </a:prstGeom>
          <a:noFill/>
        </p:spPr>
      </p:pic>
      <p:pic>
        <p:nvPicPr>
          <p:cNvPr id="4" name="Рисунок 3" descr="calories-in-an-apple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552" y="548680"/>
            <a:ext cx="3971886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alories-in-an-apple.jpg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5936" y="1844824"/>
            <a:ext cx="3214678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hototemplate.ru/uploads/posts/2009-11/1257066736_ramka-molb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2594" cy="6858000"/>
          </a:xfrm>
          <a:prstGeom prst="rect">
            <a:avLst/>
          </a:prstGeom>
          <a:noFill/>
        </p:spPr>
      </p:pic>
      <p:pic>
        <p:nvPicPr>
          <p:cNvPr id="4" name="Рисунок 3" descr="calories-in-an-apple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539552" y="548680"/>
            <a:ext cx="3971886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alories-in-an-apple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3995936" y="1844824"/>
            <a:ext cx="3214678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ifpark.su/Gifs/PEOPLE/M/62R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689640"/>
            <a:ext cx="3168355" cy="3168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hototemplate.ru/uploads/posts/2009-11/1257066736_ramka-molb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2594" cy="6858000"/>
          </a:xfrm>
          <a:prstGeom prst="rect">
            <a:avLst/>
          </a:prstGeom>
          <a:noFill/>
        </p:spPr>
      </p:pic>
      <p:pic>
        <p:nvPicPr>
          <p:cNvPr id="4" name="Рисунок 3" descr="calories-in-an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3971886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alories-in-an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844824"/>
            <a:ext cx="3214678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gifpark.su/Gifs/FLOWERS/f0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8282">
            <a:off x="693180" y="1116001"/>
            <a:ext cx="2082477" cy="694161"/>
          </a:xfrm>
          <a:prstGeom prst="rect">
            <a:avLst/>
          </a:prstGeom>
          <a:noFill/>
        </p:spPr>
      </p:pic>
      <p:pic>
        <p:nvPicPr>
          <p:cNvPr id="7" name="Picture 6" descr="http://www.gifpark.su/Gifs/FLOWERS/fleu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9053">
            <a:off x="5217745" y="3135558"/>
            <a:ext cx="3609229" cy="10178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 rot="20608203">
            <a:off x="359380" y="2017228"/>
            <a:ext cx="400869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аппетитно, так бы и съел! Жаль, что ненастоящие, - сказал Русский Язык.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давайте, посадим сад! </a:t>
            </a: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предложили существительные.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541683">
            <a:off x="4296022" y="754913"/>
            <a:ext cx="3778059" cy="26609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будет волшебный, вечнозеленый, великолепный сад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добавил художник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прилагательное.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gifpark.su/Gifs/FLOWERS/f0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8282">
            <a:off x="693180" y="1116001"/>
            <a:ext cx="2082477" cy="694161"/>
          </a:xfrm>
          <a:prstGeom prst="rect">
            <a:avLst/>
          </a:prstGeom>
          <a:noFill/>
        </p:spPr>
      </p:pic>
      <p:pic>
        <p:nvPicPr>
          <p:cNvPr id="7" name="Picture 6" descr="http://www.gifpark.su/Gifs/FLOWERS/fleu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9053">
            <a:off x="5217745" y="3135558"/>
            <a:ext cx="3609229" cy="10178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 rot="20627117">
            <a:off x="375320" y="1923095"/>
            <a:ext cx="3967254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Негоже царю грязную работу делать. Не царское это дело!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сказал царь.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же делать? - спросили существительные.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img0.liveinternet.ru/images/attach/c/2/64/200/64200977_1284869535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25126" flipH="1">
            <a:off x="4312729" y="584343"/>
            <a:ext cx="1287088" cy="19334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422378">
            <a:off x="5797954" y="579772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Segoe Script" pitchFamily="34" charset="0"/>
              </a:rPr>
              <a:t>?</a:t>
            </a:r>
            <a:endParaRPr lang="ru-RU" sz="8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352130">
            <a:off x="4807216" y="1750632"/>
            <a:ext cx="3251548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Глагол жил в другой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башне. И,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конечно же, согласился помочь друзьям.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http://thumbs.dreamstime.com/thumblarge_305/122018953772nwH2.jpg"/>
          <p:cNvPicPr>
            <a:picLocks noChangeAspect="1" noChangeArrowheads="1"/>
          </p:cNvPicPr>
          <p:nvPr/>
        </p:nvPicPr>
        <p:blipFill>
          <a:blip r:embed="rId2" cstate="print"/>
          <a:srcRect l="3780" r="3611" b="11171"/>
          <a:stretch>
            <a:fillRect/>
          </a:stretch>
        </p:blipFill>
        <p:spPr bwMode="auto">
          <a:xfrm rot="20610216">
            <a:off x="4519985" y="401847"/>
            <a:ext cx="3287442" cy="3153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://www.gifpark.su/Gifs/FLOWERS/f0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8282">
            <a:off x="693180" y="1116001"/>
            <a:ext cx="2082477" cy="694161"/>
          </a:xfrm>
          <a:prstGeom prst="rect">
            <a:avLst/>
          </a:prstGeom>
          <a:noFill/>
        </p:spPr>
      </p:pic>
      <p:pic>
        <p:nvPicPr>
          <p:cNvPr id="7" name="Picture 6" descr="http://www.gifpark.su/Gifs/FLOWERS/fleu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49053">
            <a:off x="5217745" y="3135558"/>
            <a:ext cx="3609229" cy="10178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 rot="20651089">
            <a:off x="327737" y="2462460"/>
            <a:ext cx="3475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закипела работа!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8" descr="http://design-warez.ru/uploads/posts/2009-04/1239894650_1233478081_prevju-gnomy.jpg"/>
          <p:cNvPicPr>
            <a:picLocks noChangeAspect="1" noChangeArrowheads="1"/>
          </p:cNvPicPr>
          <p:nvPr/>
        </p:nvPicPr>
        <p:blipFill>
          <a:blip r:embed="rId2" cstate="print"/>
          <a:srcRect t="52919" r="56153"/>
          <a:stretch>
            <a:fillRect/>
          </a:stretch>
        </p:blipFill>
        <p:spPr bwMode="auto">
          <a:xfrm rot="20614305">
            <a:off x="933448" y="3512175"/>
            <a:ext cx="1901348" cy="2041555"/>
          </a:xfrm>
          <a:prstGeom prst="rect">
            <a:avLst/>
          </a:prstGeom>
          <a:noFill/>
        </p:spPr>
      </p:pic>
      <p:pic>
        <p:nvPicPr>
          <p:cNvPr id="55306" name="Picture 10" descr="http://design-warez.ru/uploads/posts/2009-04/1239894650_1233478081_prevju-gnomy.jpg"/>
          <p:cNvPicPr>
            <a:picLocks noChangeAspect="1" noChangeArrowheads="1"/>
          </p:cNvPicPr>
          <p:nvPr/>
        </p:nvPicPr>
        <p:blipFill>
          <a:blip r:embed="rId2" cstate="print"/>
          <a:srcRect l="49895" t="1512" r="1721" b="57665"/>
          <a:stretch>
            <a:fillRect/>
          </a:stretch>
        </p:blipFill>
        <p:spPr bwMode="auto">
          <a:xfrm rot="20910223">
            <a:off x="6013495" y="1879800"/>
            <a:ext cx="1962885" cy="1656184"/>
          </a:xfrm>
          <a:prstGeom prst="rect">
            <a:avLst/>
          </a:prstGeom>
          <a:noFill/>
        </p:spPr>
      </p:pic>
      <p:pic>
        <p:nvPicPr>
          <p:cNvPr id="5" name="Picture 8" descr="http://www.gifpark.su/Gifs/FLOWERS/f0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8282">
            <a:off x="693180" y="1116001"/>
            <a:ext cx="2082477" cy="694161"/>
          </a:xfrm>
          <a:prstGeom prst="rect">
            <a:avLst/>
          </a:prstGeom>
          <a:noFill/>
        </p:spPr>
      </p:pic>
      <p:pic>
        <p:nvPicPr>
          <p:cNvPr id="7" name="Picture 6" descr="http://www.gifpark.su/Gifs/FLOWERS/fleu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49053">
            <a:off x="5217745" y="3135558"/>
            <a:ext cx="3609229" cy="10178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300" name="Picture 4" descr="http://design-warez.ru/uploads/posts/2009-04/1239894650_1233478081_prevju-gnomy.jpg"/>
          <p:cNvPicPr>
            <a:picLocks noChangeAspect="1" noChangeArrowheads="1"/>
          </p:cNvPicPr>
          <p:nvPr/>
        </p:nvPicPr>
        <p:blipFill>
          <a:blip r:embed="rId2" cstate="print"/>
          <a:srcRect l="51407" t="71063" r="209" b="4745"/>
          <a:stretch>
            <a:fillRect/>
          </a:stretch>
        </p:blipFill>
        <p:spPr bwMode="auto">
          <a:xfrm rot="20659052">
            <a:off x="1097729" y="1664945"/>
            <a:ext cx="2575971" cy="1287986"/>
          </a:xfrm>
          <a:prstGeom prst="rect">
            <a:avLst/>
          </a:prstGeom>
          <a:noFill/>
        </p:spPr>
      </p:pic>
      <p:pic>
        <p:nvPicPr>
          <p:cNvPr id="55302" name="Picture 6" descr="http://design-warez.ru/uploads/posts/2009-04/1239894650_1233478081_prevju-gnomy.jpg"/>
          <p:cNvPicPr>
            <a:picLocks noChangeAspect="1" noChangeArrowheads="1"/>
          </p:cNvPicPr>
          <p:nvPr/>
        </p:nvPicPr>
        <p:blipFill>
          <a:blip r:embed="rId2" cstate="print"/>
          <a:srcRect t="1512" r="50105" b="53129"/>
          <a:stretch>
            <a:fillRect/>
          </a:stretch>
        </p:blipFill>
        <p:spPr bwMode="auto">
          <a:xfrm rot="20978349">
            <a:off x="4701524" y="575253"/>
            <a:ext cx="1759927" cy="159993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19046097">
            <a:off x="179512" y="2132856"/>
            <a:ext cx="2187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капает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02727">
            <a:off x="1671129" y="3207945"/>
            <a:ext cx="2963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поливает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448133">
            <a:off x="5275189" y="1198641"/>
            <a:ext cx="2271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сажает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620705">
            <a:off x="5004048" y="3068960"/>
            <a:ext cx="3364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ухаживает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0804775">
            <a:off x="2569770" y="2665714"/>
            <a:ext cx="3452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закипела работа!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gifpark.su/Gifs/FLOWERS/f0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8282">
            <a:off x="693180" y="1116001"/>
            <a:ext cx="2082477" cy="694161"/>
          </a:xfrm>
          <a:prstGeom prst="rect">
            <a:avLst/>
          </a:prstGeom>
          <a:noFill/>
        </p:spPr>
      </p:pic>
      <p:pic>
        <p:nvPicPr>
          <p:cNvPr id="7" name="Picture 6" descr="http://www.gifpark.su/Gifs/FLOWERS/fleu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9053">
            <a:off x="5217745" y="3135558"/>
            <a:ext cx="3609229" cy="10178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 rot="20699453">
            <a:off x="107192" y="2008828"/>
            <a:ext cx="422954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Друзья наши очень старались. И вот что из этого вышло.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366673">
            <a:off x="4277184" y="565372"/>
            <a:ext cx="37841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Наливаются в саду золотые яблочки. Зреют сладкие груши. Спеют сочные вишни. А бархатные персики так и просятся в рот.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5" name="Picture 3" descr="http://fineartamerica.com/images-medium/fruit-garden-lesley-smithering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68563">
            <a:off x="979978" y="3280449"/>
            <a:ext cx="3335901" cy="2223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gifpark.su/Gifs/FLOWERS/f0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8282">
            <a:off x="693180" y="1116001"/>
            <a:ext cx="2082477" cy="694161"/>
          </a:xfrm>
          <a:prstGeom prst="rect">
            <a:avLst/>
          </a:prstGeom>
          <a:noFill/>
        </p:spPr>
      </p:pic>
      <p:pic>
        <p:nvPicPr>
          <p:cNvPr id="7" name="Picture 6" descr="http://www.gifpark.su/Gifs/FLOWERS/fleu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9053">
            <a:off x="5217745" y="3135558"/>
            <a:ext cx="3609229" cy="10178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 rot="20615012">
            <a:off x="730718" y="2004489"/>
            <a:ext cx="361826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 тех пор царю Русскому Языку на завтрак приносят фрукты из волшебного фруктового сада.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3" name="Picture 5" descr="http://vkusno-vse.ru/uploads/posts/2008-11/1227011442_fruit_sal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83188">
            <a:off x="4644315" y="558018"/>
            <a:ext cx="3032389" cy="2947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 rot="20609740">
            <a:off x="5152601" y="2311849"/>
            <a:ext cx="2939197" cy="16137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Конец?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gifpark.su/Gifs/FLOWERS/f0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8282">
            <a:off x="693180" y="1116001"/>
            <a:ext cx="2082477" cy="694161"/>
          </a:xfrm>
          <a:prstGeom prst="rect">
            <a:avLst/>
          </a:prstGeom>
          <a:noFill/>
        </p:spPr>
      </p:pic>
      <p:pic>
        <p:nvPicPr>
          <p:cNvPr id="7" name="Picture 6" descr="http://www.gifpark.su/Gifs/FLOWERS/fleu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9053">
            <a:off x="5217745" y="3135558"/>
            <a:ext cx="3609229" cy="10178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 rot="20615012">
            <a:off x="730718" y="2004489"/>
            <a:ext cx="361826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 тех пор царю Русскому Языку на </a:t>
            </a:r>
            <a:r>
              <a:rPr kumimoji="0" lang="ru-RU" sz="2800" b="1" i="0" u="none" strike="noStrike" spc="50" normalizeH="0" baseline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завтрак приносят </a:t>
            </a: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фрукты из волшебного фруктового сада.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3" name="Picture 5" descr="http://vkusno-vse.ru/uploads/posts/2008-11/1227011442_fruit_sal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83188">
            <a:off x="4644315" y="558018"/>
            <a:ext cx="3032389" cy="2947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 rot="20609740">
            <a:off x="5152601" y="2311849"/>
            <a:ext cx="2939197" cy="16137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НЕТ!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04664"/>
            <a:ext cx="6120680" cy="60044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853541">
            <a:off x="2685612" y="2083944"/>
            <a:ext cx="3282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  <a:cs typeface="FreesiaUPC" pitchFamily="34" charset="-34"/>
              </a:rPr>
              <a:t>До новых встреч!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gifpark.su/Gifs/FLOWERS/f0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8282">
            <a:off x="693180" y="1116001"/>
            <a:ext cx="2082477" cy="694161"/>
          </a:xfrm>
          <a:prstGeom prst="rect">
            <a:avLst/>
          </a:prstGeom>
          <a:noFill/>
        </p:spPr>
      </p:pic>
      <p:pic>
        <p:nvPicPr>
          <p:cNvPr id="7" name="Picture 6" descr="http://www.gifpark.su/Gifs/FLOWERS/fleu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9053">
            <a:off x="5217745" y="3135558"/>
            <a:ext cx="3609229" cy="10178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04664"/>
            <a:ext cx="6120680" cy="60044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583297">
            <a:off x="2685612" y="1252948"/>
            <a:ext cx="32826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  <a:cs typeface="FreesiaUPC" pitchFamily="34" charset="-34"/>
              </a:rPr>
              <a:t>Сказка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  <a:cs typeface="FreesiaUPC" pitchFamily="34" charset="-34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  <a:cs typeface="FreesiaUPC" pitchFamily="34" charset="-34"/>
              </a:rPr>
              <a:t>о том, как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  <a:cs typeface="FreesiaUPC" pitchFamily="34" charset="-34"/>
              </a:rPr>
              <a:t>части речи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  <a:cs typeface="FreesiaUPC" pitchFamily="34" charset="-34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  <a:cs typeface="FreesiaUPC" pitchFamily="34" charset="-34"/>
              </a:rPr>
              <a:t> сад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  <a:cs typeface="FreesiaUPC" pitchFamily="34" charset="-34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  <a:cs typeface="FreesiaUPC" pitchFamily="34" charset="-34"/>
              </a:rPr>
              <a:t>вырастили.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gifpark.su/Gifs/FLOWERS/f0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8282">
            <a:off x="693180" y="1116001"/>
            <a:ext cx="2082477" cy="694161"/>
          </a:xfrm>
          <a:prstGeom prst="rect">
            <a:avLst/>
          </a:prstGeom>
          <a:noFill/>
        </p:spPr>
      </p:pic>
      <p:pic>
        <p:nvPicPr>
          <p:cNvPr id="7" name="Picture 6" descr="http://www.gifpark.su/Gifs/FLOWERS/fleu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49053">
            <a:off x="5217745" y="3135558"/>
            <a:ext cx="3609229" cy="10178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 rot="20645006">
            <a:off x="520070" y="1902745"/>
            <a:ext cx="36993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Segoe Print" pitchFamily="2" charset="0"/>
                <a:cs typeface="FreesiaUPC" pitchFamily="34" charset="-34"/>
              </a:rPr>
              <a:t>Сказка </a:t>
            </a:r>
            <a:br>
              <a:rPr lang="ru-RU" sz="4400" b="1" dirty="0" smtClean="0">
                <a:solidFill>
                  <a:srgbClr val="FF0000"/>
                </a:solidFill>
                <a:latin typeface="Segoe Print" pitchFamily="2" charset="0"/>
                <a:cs typeface="FreesiaUPC" pitchFamily="34" charset="-34"/>
              </a:rPr>
            </a:br>
            <a:r>
              <a:rPr lang="ru-RU" sz="4400" b="1" dirty="0" smtClean="0">
                <a:solidFill>
                  <a:srgbClr val="FF0000"/>
                </a:solidFill>
                <a:latin typeface="Segoe Print" pitchFamily="2" charset="0"/>
                <a:cs typeface="FreesiaUPC" pitchFamily="34" charset="-34"/>
              </a:rPr>
              <a:t>о том, </a:t>
            </a:r>
            <a:r>
              <a:rPr lang="ru-RU" sz="4400" b="1" dirty="0" smtClean="0">
                <a:solidFill>
                  <a:srgbClr val="FF0000"/>
                </a:solidFill>
                <a:latin typeface="Segoe Print" pitchFamily="2" charset="0"/>
                <a:cs typeface="FreesiaUPC" pitchFamily="34" charset="-34"/>
              </a:rPr>
              <a:t>как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Segoe Print" pitchFamily="2" charset="0"/>
                <a:cs typeface="FreesiaUPC" pitchFamily="34" charset="-34"/>
              </a:rPr>
              <a:t>части </a:t>
            </a:r>
            <a:r>
              <a:rPr lang="ru-RU" sz="4400" b="1" dirty="0" smtClean="0">
                <a:solidFill>
                  <a:srgbClr val="FF0000"/>
                </a:solidFill>
                <a:latin typeface="Segoe Print" pitchFamily="2" charset="0"/>
                <a:cs typeface="FreesiaUPC" pitchFamily="34" charset="-34"/>
              </a:rPr>
              <a:t>речи</a:t>
            </a:r>
            <a:br>
              <a:rPr lang="ru-RU" sz="4400" b="1" dirty="0" smtClean="0">
                <a:solidFill>
                  <a:srgbClr val="FF0000"/>
                </a:solidFill>
                <a:latin typeface="Segoe Print" pitchFamily="2" charset="0"/>
                <a:cs typeface="FreesiaUPC" pitchFamily="34" charset="-34"/>
              </a:rPr>
            </a:br>
            <a:r>
              <a:rPr lang="ru-RU" sz="4400" b="1" dirty="0" smtClean="0">
                <a:solidFill>
                  <a:srgbClr val="FF0000"/>
                </a:solidFill>
                <a:latin typeface="Segoe Print" pitchFamily="2" charset="0"/>
                <a:cs typeface="FreesiaUPC" pitchFamily="34" charset="-34"/>
              </a:rPr>
              <a:t> сад </a:t>
            </a:r>
            <a:br>
              <a:rPr lang="ru-RU" sz="4400" b="1" dirty="0" smtClean="0">
                <a:solidFill>
                  <a:srgbClr val="FF0000"/>
                </a:solidFill>
                <a:latin typeface="Segoe Print" pitchFamily="2" charset="0"/>
                <a:cs typeface="FreesiaUPC" pitchFamily="34" charset="-34"/>
              </a:rPr>
            </a:br>
            <a:r>
              <a:rPr lang="ru-RU" sz="4400" b="1" dirty="0" smtClean="0">
                <a:solidFill>
                  <a:srgbClr val="FF0000"/>
                </a:solidFill>
                <a:latin typeface="Segoe Print" pitchFamily="2" charset="0"/>
                <a:cs typeface="FreesiaUPC" pitchFamily="34" charset="-34"/>
              </a:rPr>
              <a:t>вырастили.</a:t>
            </a:r>
            <a:endParaRPr lang="ru-RU" sz="4400" dirty="0"/>
          </a:p>
        </p:txBody>
      </p:sp>
      <p:pic>
        <p:nvPicPr>
          <p:cNvPr id="9" name="Рисунок 8" descr="009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22880">
            <a:off x="4099217" y="353657"/>
            <a:ext cx="3179399" cy="2938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 rot="20435382">
            <a:off x="4756841" y="2579525"/>
            <a:ext cx="41900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FF0000"/>
                </a:solidFill>
              </a:rPr>
              <a:t>Не за синими морями,</a:t>
            </a:r>
            <a:br>
              <a:rPr lang="ru-RU" sz="2100" b="1" dirty="0" smtClean="0">
                <a:solidFill>
                  <a:srgbClr val="FF0000"/>
                </a:solidFill>
              </a:rPr>
            </a:br>
            <a:r>
              <a:rPr lang="ru-RU" sz="2100" b="1" dirty="0" smtClean="0">
                <a:solidFill>
                  <a:srgbClr val="FF0000"/>
                </a:solidFill>
              </a:rPr>
              <a:t>Не за дальними лесами,</a:t>
            </a:r>
            <a:br>
              <a:rPr lang="ru-RU" sz="2100" b="1" dirty="0" smtClean="0">
                <a:solidFill>
                  <a:srgbClr val="FF0000"/>
                </a:solidFill>
              </a:rPr>
            </a:br>
            <a:r>
              <a:rPr lang="ru-RU" sz="2100" b="1" dirty="0" smtClean="0">
                <a:solidFill>
                  <a:srgbClr val="FF0000"/>
                </a:solidFill>
              </a:rPr>
              <a:t>А в  стране слов </a:t>
            </a:r>
            <a:br>
              <a:rPr lang="ru-RU" sz="2100" b="1" dirty="0" smtClean="0">
                <a:solidFill>
                  <a:srgbClr val="FF0000"/>
                </a:solidFill>
              </a:rPr>
            </a:br>
            <a:r>
              <a:rPr lang="ru-RU" sz="2100" b="1" dirty="0" smtClean="0">
                <a:solidFill>
                  <a:srgbClr val="FF0000"/>
                </a:solidFill>
              </a:rPr>
              <a:t>Жил да был царь тех самых слов.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gifpark.su/Gifs/FLOWERS/f0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8282">
            <a:off x="693180" y="1116001"/>
            <a:ext cx="2082477" cy="694161"/>
          </a:xfrm>
          <a:prstGeom prst="rect">
            <a:avLst/>
          </a:prstGeom>
          <a:noFill/>
        </p:spPr>
      </p:pic>
      <p:pic>
        <p:nvPicPr>
          <p:cNvPr id="7" name="Picture 6" descr="http://www.gifpark.su/Gifs/FLOWERS/fleu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9053">
            <a:off x="5217745" y="3135558"/>
            <a:ext cx="3609229" cy="10178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2" descr="http://www.gifpark.su/Gifs/LETTERS/29/3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96010">
            <a:off x="89104" y="2509993"/>
            <a:ext cx="725686" cy="7256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601192">
            <a:off x="620764" y="1866369"/>
            <a:ext cx="3855649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тридевять земель, за тридевять морей, в тридесятом царстве, жил-был царь-государь Русский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Язык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Жил – не тужил в прекрасном дворце. </a:t>
            </a:r>
            <a:endParaRPr lang="ru-RU" sz="2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images-partners.google.com/images?q=tbn:ANd9GcTQr4LW1k_j1xDKrMFDmUBQuf-GIoE49w79yoZxV_IDA37dXmO9SxfQj_4:http://img0.liveinternet.ru/images/attach/c/2//69/416/69416192_21.pn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 rot="20721682">
            <a:off x="5286536" y="807926"/>
            <a:ext cx="1597943" cy="2440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gifpark.su/Gifs/FLOWERS/f0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8282">
            <a:off x="693180" y="1116001"/>
            <a:ext cx="2082477" cy="694161"/>
          </a:xfrm>
          <a:prstGeom prst="rect">
            <a:avLst/>
          </a:prstGeom>
          <a:noFill/>
        </p:spPr>
      </p:pic>
      <p:pic>
        <p:nvPicPr>
          <p:cNvPr id="7" name="Picture 6" descr="http://www.gifpark.su/Gifs/FLOWERS/fleu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9053">
            <a:off x="5217745" y="3135558"/>
            <a:ext cx="3609229" cy="10178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 rot="20683182">
            <a:off x="643148" y="1876248"/>
            <a:ext cx="3781502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крыша у этого дворца была выложена из черепицы. Вы только посмотрите, как постарались умельцы,  какой замысловатый узор.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олилиния 7"/>
          <p:cNvSpPr/>
          <p:nvPr/>
        </p:nvSpPr>
        <p:spPr>
          <a:xfrm rot="20874316">
            <a:off x="4515729" y="787791"/>
            <a:ext cx="2025748" cy="815926"/>
          </a:xfrm>
          <a:custGeom>
            <a:avLst/>
            <a:gdLst>
              <a:gd name="connsiteX0" fmla="*/ 0 w 2025748"/>
              <a:gd name="connsiteY0" fmla="*/ 351692 h 815926"/>
              <a:gd name="connsiteX1" fmla="*/ 56271 w 2025748"/>
              <a:gd name="connsiteY1" fmla="*/ 267286 h 815926"/>
              <a:gd name="connsiteX2" fmla="*/ 98474 w 2025748"/>
              <a:gd name="connsiteY2" fmla="*/ 196947 h 815926"/>
              <a:gd name="connsiteX3" fmla="*/ 112542 w 2025748"/>
              <a:gd name="connsiteY3" fmla="*/ 140677 h 815926"/>
              <a:gd name="connsiteX4" fmla="*/ 140677 w 2025748"/>
              <a:gd name="connsiteY4" fmla="*/ 56271 h 815926"/>
              <a:gd name="connsiteX5" fmla="*/ 168813 w 2025748"/>
              <a:gd name="connsiteY5" fmla="*/ 168812 h 815926"/>
              <a:gd name="connsiteX6" fmla="*/ 211016 w 2025748"/>
              <a:gd name="connsiteY6" fmla="*/ 196947 h 815926"/>
              <a:gd name="connsiteX7" fmla="*/ 323557 w 2025748"/>
              <a:gd name="connsiteY7" fmla="*/ 182880 h 815926"/>
              <a:gd name="connsiteX8" fmla="*/ 351693 w 2025748"/>
              <a:gd name="connsiteY8" fmla="*/ 154744 h 815926"/>
              <a:gd name="connsiteX9" fmla="*/ 407963 w 2025748"/>
              <a:gd name="connsiteY9" fmla="*/ 126609 h 815926"/>
              <a:gd name="connsiteX10" fmla="*/ 436099 w 2025748"/>
              <a:gd name="connsiteY10" fmla="*/ 42203 h 815926"/>
              <a:gd name="connsiteX11" fmla="*/ 450166 w 2025748"/>
              <a:gd name="connsiteY11" fmla="*/ 0 h 815926"/>
              <a:gd name="connsiteX12" fmla="*/ 436099 w 2025748"/>
              <a:gd name="connsiteY12" fmla="*/ 42203 h 815926"/>
              <a:gd name="connsiteX13" fmla="*/ 422031 w 2025748"/>
              <a:gd name="connsiteY13" fmla="*/ 84406 h 815926"/>
              <a:gd name="connsiteX14" fmla="*/ 393896 w 2025748"/>
              <a:gd name="connsiteY14" fmla="*/ 168812 h 815926"/>
              <a:gd name="connsiteX15" fmla="*/ 379828 w 2025748"/>
              <a:gd name="connsiteY15" fmla="*/ 211015 h 815926"/>
              <a:gd name="connsiteX16" fmla="*/ 351693 w 2025748"/>
              <a:gd name="connsiteY16" fmla="*/ 267286 h 815926"/>
              <a:gd name="connsiteX17" fmla="*/ 323557 w 2025748"/>
              <a:gd name="connsiteY17" fmla="*/ 436098 h 815926"/>
              <a:gd name="connsiteX18" fmla="*/ 295422 w 2025748"/>
              <a:gd name="connsiteY18" fmla="*/ 520504 h 815926"/>
              <a:gd name="connsiteX19" fmla="*/ 281354 w 2025748"/>
              <a:gd name="connsiteY19" fmla="*/ 562707 h 815926"/>
              <a:gd name="connsiteX20" fmla="*/ 281354 w 2025748"/>
              <a:gd name="connsiteY20" fmla="*/ 801858 h 815926"/>
              <a:gd name="connsiteX21" fmla="*/ 323557 w 2025748"/>
              <a:gd name="connsiteY21" fmla="*/ 815926 h 815926"/>
              <a:gd name="connsiteX22" fmla="*/ 379828 w 2025748"/>
              <a:gd name="connsiteY22" fmla="*/ 801858 h 815926"/>
              <a:gd name="connsiteX23" fmla="*/ 450166 w 2025748"/>
              <a:gd name="connsiteY23" fmla="*/ 717452 h 815926"/>
              <a:gd name="connsiteX24" fmla="*/ 478302 w 2025748"/>
              <a:gd name="connsiteY24" fmla="*/ 689317 h 815926"/>
              <a:gd name="connsiteX25" fmla="*/ 534573 w 2025748"/>
              <a:gd name="connsiteY25" fmla="*/ 618978 h 815926"/>
              <a:gd name="connsiteX26" fmla="*/ 576776 w 2025748"/>
              <a:gd name="connsiteY26" fmla="*/ 492369 h 815926"/>
              <a:gd name="connsiteX27" fmla="*/ 590843 w 2025748"/>
              <a:gd name="connsiteY27" fmla="*/ 450166 h 815926"/>
              <a:gd name="connsiteX28" fmla="*/ 618979 w 2025748"/>
              <a:gd name="connsiteY28" fmla="*/ 422031 h 815926"/>
              <a:gd name="connsiteX29" fmla="*/ 661182 w 2025748"/>
              <a:gd name="connsiteY29" fmla="*/ 351692 h 815926"/>
              <a:gd name="connsiteX30" fmla="*/ 675249 w 2025748"/>
              <a:gd name="connsiteY30" fmla="*/ 309489 h 815926"/>
              <a:gd name="connsiteX31" fmla="*/ 731520 w 2025748"/>
              <a:gd name="connsiteY31" fmla="*/ 253218 h 815926"/>
              <a:gd name="connsiteX32" fmla="*/ 759656 w 2025748"/>
              <a:gd name="connsiteY32" fmla="*/ 168812 h 815926"/>
              <a:gd name="connsiteX33" fmla="*/ 787791 w 2025748"/>
              <a:gd name="connsiteY33" fmla="*/ 126609 h 815926"/>
              <a:gd name="connsiteX34" fmla="*/ 815926 w 2025748"/>
              <a:gd name="connsiteY34" fmla="*/ 42203 h 815926"/>
              <a:gd name="connsiteX35" fmla="*/ 829994 w 2025748"/>
              <a:gd name="connsiteY35" fmla="*/ 0 h 815926"/>
              <a:gd name="connsiteX36" fmla="*/ 844062 w 2025748"/>
              <a:gd name="connsiteY36" fmla="*/ 168812 h 815926"/>
              <a:gd name="connsiteX37" fmla="*/ 872197 w 2025748"/>
              <a:gd name="connsiteY37" fmla="*/ 225083 h 815926"/>
              <a:gd name="connsiteX38" fmla="*/ 970671 w 2025748"/>
              <a:gd name="connsiteY38" fmla="*/ 211015 h 815926"/>
              <a:gd name="connsiteX39" fmla="*/ 1012874 w 2025748"/>
              <a:gd name="connsiteY39" fmla="*/ 196947 h 815926"/>
              <a:gd name="connsiteX40" fmla="*/ 1041009 w 2025748"/>
              <a:gd name="connsiteY40" fmla="*/ 154744 h 815926"/>
              <a:gd name="connsiteX41" fmla="*/ 1069145 w 2025748"/>
              <a:gd name="connsiteY41" fmla="*/ 126609 h 815926"/>
              <a:gd name="connsiteX42" fmla="*/ 1083213 w 2025748"/>
              <a:gd name="connsiteY42" fmla="*/ 84406 h 815926"/>
              <a:gd name="connsiteX43" fmla="*/ 1139483 w 2025748"/>
              <a:gd name="connsiteY43" fmla="*/ 14067 h 815926"/>
              <a:gd name="connsiteX44" fmla="*/ 1111348 w 2025748"/>
              <a:gd name="connsiteY44" fmla="*/ 98474 h 815926"/>
              <a:gd name="connsiteX45" fmla="*/ 1097280 w 2025748"/>
              <a:gd name="connsiteY45" fmla="*/ 140677 h 815926"/>
              <a:gd name="connsiteX46" fmla="*/ 1041009 w 2025748"/>
              <a:gd name="connsiteY46" fmla="*/ 267286 h 815926"/>
              <a:gd name="connsiteX47" fmla="*/ 1026942 w 2025748"/>
              <a:gd name="connsiteY47" fmla="*/ 337624 h 815926"/>
              <a:gd name="connsiteX48" fmla="*/ 998806 w 2025748"/>
              <a:gd name="connsiteY48" fmla="*/ 520504 h 815926"/>
              <a:gd name="connsiteX49" fmla="*/ 1055077 w 2025748"/>
              <a:gd name="connsiteY49" fmla="*/ 717452 h 815926"/>
              <a:gd name="connsiteX50" fmla="*/ 1153551 w 2025748"/>
              <a:gd name="connsiteY50" fmla="*/ 703384 h 815926"/>
              <a:gd name="connsiteX51" fmla="*/ 1195754 w 2025748"/>
              <a:gd name="connsiteY51" fmla="*/ 675249 h 815926"/>
              <a:gd name="connsiteX52" fmla="*/ 1252025 w 2025748"/>
              <a:gd name="connsiteY52" fmla="*/ 590843 h 815926"/>
              <a:gd name="connsiteX53" fmla="*/ 1280160 w 2025748"/>
              <a:gd name="connsiteY53" fmla="*/ 562707 h 815926"/>
              <a:gd name="connsiteX54" fmla="*/ 1336431 w 2025748"/>
              <a:gd name="connsiteY54" fmla="*/ 492369 h 815926"/>
              <a:gd name="connsiteX55" fmla="*/ 1364566 w 2025748"/>
              <a:gd name="connsiteY55" fmla="*/ 393895 h 815926"/>
              <a:gd name="connsiteX56" fmla="*/ 1420837 w 2025748"/>
              <a:gd name="connsiteY56" fmla="*/ 267286 h 815926"/>
              <a:gd name="connsiteX57" fmla="*/ 1448973 w 2025748"/>
              <a:gd name="connsiteY57" fmla="*/ 168812 h 815926"/>
              <a:gd name="connsiteX58" fmla="*/ 1463040 w 2025748"/>
              <a:gd name="connsiteY58" fmla="*/ 126609 h 815926"/>
              <a:gd name="connsiteX59" fmla="*/ 1491176 w 2025748"/>
              <a:gd name="connsiteY59" fmla="*/ 84406 h 815926"/>
              <a:gd name="connsiteX60" fmla="*/ 1505243 w 2025748"/>
              <a:gd name="connsiteY60" fmla="*/ 42203 h 815926"/>
              <a:gd name="connsiteX61" fmla="*/ 1533379 w 2025748"/>
              <a:gd name="connsiteY61" fmla="*/ 14067 h 815926"/>
              <a:gd name="connsiteX62" fmla="*/ 1505243 w 2025748"/>
              <a:gd name="connsiteY62" fmla="*/ 98474 h 815926"/>
              <a:gd name="connsiteX63" fmla="*/ 1533379 w 2025748"/>
              <a:gd name="connsiteY63" fmla="*/ 168812 h 815926"/>
              <a:gd name="connsiteX64" fmla="*/ 1617785 w 2025748"/>
              <a:gd name="connsiteY64" fmla="*/ 239151 h 815926"/>
              <a:gd name="connsiteX65" fmla="*/ 1702191 w 2025748"/>
              <a:gd name="connsiteY65" fmla="*/ 225083 h 815926"/>
              <a:gd name="connsiteX66" fmla="*/ 1730326 w 2025748"/>
              <a:gd name="connsiteY66" fmla="*/ 196947 h 815926"/>
              <a:gd name="connsiteX67" fmla="*/ 1772529 w 2025748"/>
              <a:gd name="connsiteY67" fmla="*/ 182880 h 815926"/>
              <a:gd name="connsiteX68" fmla="*/ 1828800 w 2025748"/>
              <a:gd name="connsiteY68" fmla="*/ 112541 h 815926"/>
              <a:gd name="connsiteX69" fmla="*/ 1899139 w 2025748"/>
              <a:gd name="connsiteY69" fmla="*/ 42203 h 815926"/>
              <a:gd name="connsiteX70" fmla="*/ 1871003 w 2025748"/>
              <a:gd name="connsiteY70" fmla="*/ 70338 h 815926"/>
              <a:gd name="connsiteX71" fmla="*/ 1828800 w 2025748"/>
              <a:gd name="connsiteY71" fmla="*/ 196947 h 815926"/>
              <a:gd name="connsiteX72" fmla="*/ 1814733 w 2025748"/>
              <a:gd name="connsiteY72" fmla="*/ 239151 h 815926"/>
              <a:gd name="connsiteX73" fmla="*/ 1758462 w 2025748"/>
              <a:gd name="connsiteY73" fmla="*/ 309489 h 815926"/>
              <a:gd name="connsiteX74" fmla="*/ 1730326 w 2025748"/>
              <a:gd name="connsiteY74" fmla="*/ 393895 h 815926"/>
              <a:gd name="connsiteX75" fmla="*/ 1716259 w 2025748"/>
              <a:gd name="connsiteY75" fmla="*/ 436098 h 815926"/>
              <a:gd name="connsiteX76" fmla="*/ 1702191 w 2025748"/>
              <a:gd name="connsiteY76" fmla="*/ 478301 h 815926"/>
              <a:gd name="connsiteX77" fmla="*/ 1688123 w 2025748"/>
              <a:gd name="connsiteY77" fmla="*/ 548640 h 815926"/>
              <a:gd name="connsiteX78" fmla="*/ 1702191 w 2025748"/>
              <a:gd name="connsiteY78" fmla="*/ 661181 h 815926"/>
              <a:gd name="connsiteX79" fmla="*/ 1730326 w 2025748"/>
              <a:gd name="connsiteY79" fmla="*/ 689317 h 815926"/>
              <a:gd name="connsiteX80" fmla="*/ 1814733 w 2025748"/>
              <a:gd name="connsiteY80" fmla="*/ 661181 h 815926"/>
              <a:gd name="connsiteX81" fmla="*/ 1927274 w 2025748"/>
              <a:gd name="connsiteY81" fmla="*/ 576775 h 815926"/>
              <a:gd name="connsiteX82" fmla="*/ 1955409 w 2025748"/>
              <a:gd name="connsiteY82" fmla="*/ 534572 h 815926"/>
              <a:gd name="connsiteX83" fmla="*/ 2011680 w 2025748"/>
              <a:gd name="connsiteY83" fmla="*/ 478301 h 815926"/>
              <a:gd name="connsiteX84" fmla="*/ 2025748 w 2025748"/>
              <a:gd name="connsiteY84" fmla="*/ 436098 h 8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025748" h="815926">
                <a:moveTo>
                  <a:pt x="0" y="351692"/>
                </a:moveTo>
                <a:cubicBezTo>
                  <a:pt x="18757" y="323557"/>
                  <a:pt x="45578" y="299365"/>
                  <a:pt x="56271" y="267286"/>
                </a:cubicBezTo>
                <a:cubicBezTo>
                  <a:pt x="74533" y="212500"/>
                  <a:pt x="59854" y="235569"/>
                  <a:pt x="98474" y="196947"/>
                </a:cubicBezTo>
                <a:cubicBezTo>
                  <a:pt x="103163" y="178190"/>
                  <a:pt x="106986" y="159196"/>
                  <a:pt x="112542" y="140677"/>
                </a:cubicBezTo>
                <a:cubicBezTo>
                  <a:pt x="121064" y="112271"/>
                  <a:pt x="140677" y="56271"/>
                  <a:pt x="140677" y="56271"/>
                </a:cubicBezTo>
                <a:cubicBezTo>
                  <a:pt x="141378" y="59775"/>
                  <a:pt x="157277" y="154393"/>
                  <a:pt x="168813" y="168812"/>
                </a:cubicBezTo>
                <a:cubicBezTo>
                  <a:pt x="179375" y="182014"/>
                  <a:pt x="196948" y="187569"/>
                  <a:pt x="211016" y="196947"/>
                </a:cubicBezTo>
                <a:cubicBezTo>
                  <a:pt x="248530" y="192258"/>
                  <a:pt x="287346" y="193743"/>
                  <a:pt x="323557" y="182880"/>
                </a:cubicBezTo>
                <a:cubicBezTo>
                  <a:pt x="336261" y="179069"/>
                  <a:pt x="340657" y="162101"/>
                  <a:pt x="351693" y="154744"/>
                </a:cubicBezTo>
                <a:cubicBezTo>
                  <a:pt x="369142" y="143112"/>
                  <a:pt x="389206" y="135987"/>
                  <a:pt x="407963" y="126609"/>
                </a:cubicBezTo>
                <a:lnTo>
                  <a:pt x="436099" y="42203"/>
                </a:lnTo>
                <a:lnTo>
                  <a:pt x="450166" y="0"/>
                </a:lnTo>
                <a:lnTo>
                  <a:pt x="436099" y="42203"/>
                </a:lnTo>
                <a:lnTo>
                  <a:pt x="422031" y="84406"/>
                </a:lnTo>
                <a:lnTo>
                  <a:pt x="393896" y="168812"/>
                </a:lnTo>
                <a:cubicBezTo>
                  <a:pt x="389207" y="182880"/>
                  <a:pt x="386459" y="197752"/>
                  <a:pt x="379828" y="211015"/>
                </a:cubicBezTo>
                <a:lnTo>
                  <a:pt x="351693" y="267286"/>
                </a:lnTo>
                <a:cubicBezTo>
                  <a:pt x="342314" y="323557"/>
                  <a:pt x="341597" y="381979"/>
                  <a:pt x="323557" y="436098"/>
                </a:cubicBezTo>
                <a:lnTo>
                  <a:pt x="295422" y="520504"/>
                </a:lnTo>
                <a:lnTo>
                  <a:pt x="281354" y="562707"/>
                </a:lnTo>
                <a:cubicBezTo>
                  <a:pt x="276264" y="613603"/>
                  <a:pt x="251983" y="743115"/>
                  <a:pt x="281354" y="801858"/>
                </a:cubicBezTo>
                <a:cubicBezTo>
                  <a:pt x="287986" y="815121"/>
                  <a:pt x="309489" y="811237"/>
                  <a:pt x="323557" y="815926"/>
                </a:cubicBezTo>
                <a:cubicBezTo>
                  <a:pt x="342314" y="811237"/>
                  <a:pt x="363041" y="811451"/>
                  <a:pt x="379828" y="801858"/>
                </a:cubicBezTo>
                <a:cubicBezTo>
                  <a:pt x="416764" y="780752"/>
                  <a:pt x="425631" y="748120"/>
                  <a:pt x="450166" y="717452"/>
                </a:cubicBezTo>
                <a:cubicBezTo>
                  <a:pt x="458452" y="707095"/>
                  <a:pt x="470016" y="699674"/>
                  <a:pt x="478302" y="689317"/>
                </a:cubicBezTo>
                <a:cubicBezTo>
                  <a:pt x="549293" y="600580"/>
                  <a:pt x="466634" y="686917"/>
                  <a:pt x="534573" y="618978"/>
                </a:cubicBezTo>
                <a:lnTo>
                  <a:pt x="576776" y="492369"/>
                </a:lnTo>
                <a:cubicBezTo>
                  <a:pt x="581465" y="478301"/>
                  <a:pt x="580357" y="460651"/>
                  <a:pt x="590843" y="450166"/>
                </a:cubicBezTo>
                <a:lnTo>
                  <a:pt x="618979" y="422031"/>
                </a:lnTo>
                <a:cubicBezTo>
                  <a:pt x="658828" y="302476"/>
                  <a:pt x="603252" y="448242"/>
                  <a:pt x="661182" y="351692"/>
                </a:cubicBezTo>
                <a:cubicBezTo>
                  <a:pt x="668811" y="338977"/>
                  <a:pt x="666630" y="321556"/>
                  <a:pt x="675249" y="309489"/>
                </a:cubicBezTo>
                <a:cubicBezTo>
                  <a:pt x="690667" y="287904"/>
                  <a:pt x="731520" y="253218"/>
                  <a:pt x="731520" y="253218"/>
                </a:cubicBezTo>
                <a:cubicBezTo>
                  <a:pt x="740899" y="225083"/>
                  <a:pt x="743205" y="193488"/>
                  <a:pt x="759656" y="168812"/>
                </a:cubicBezTo>
                <a:cubicBezTo>
                  <a:pt x="769034" y="154744"/>
                  <a:pt x="780924" y="142059"/>
                  <a:pt x="787791" y="126609"/>
                </a:cubicBezTo>
                <a:cubicBezTo>
                  <a:pt x="799836" y="99508"/>
                  <a:pt x="806548" y="70338"/>
                  <a:pt x="815926" y="42203"/>
                </a:cubicBezTo>
                <a:lnTo>
                  <a:pt x="829994" y="0"/>
                </a:lnTo>
                <a:cubicBezTo>
                  <a:pt x="834683" y="56271"/>
                  <a:pt x="833656" y="113313"/>
                  <a:pt x="844062" y="168812"/>
                </a:cubicBezTo>
                <a:cubicBezTo>
                  <a:pt x="847927" y="189424"/>
                  <a:pt x="852302" y="218451"/>
                  <a:pt x="872197" y="225083"/>
                </a:cubicBezTo>
                <a:cubicBezTo>
                  <a:pt x="903653" y="235568"/>
                  <a:pt x="937846" y="215704"/>
                  <a:pt x="970671" y="211015"/>
                </a:cubicBezTo>
                <a:cubicBezTo>
                  <a:pt x="984739" y="206326"/>
                  <a:pt x="1001295" y="206210"/>
                  <a:pt x="1012874" y="196947"/>
                </a:cubicBezTo>
                <a:cubicBezTo>
                  <a:pt x="1026076" y="186385"/>
                  <a:pt x="1030447" y="167946"/>
                  <a:pt x="1041009" y="154744"/>
                </a:cubicBezTo>
                <a:cubicBezTo>
                  <a:pt x="1049295" y="144387"/>
                  <a:pt x="1059766" y="135987"/>
                  <a:pt x="1069145" y="126609"/>
                </a:cubicBezTo>
                <a:cubicBezTo>
                  <a:pt x="1073834" y="112541"/>
                  <a:pt x="1076581" y="97669"/>
                  <a:pt x="1083213" y="84406"/>
                </a:cubicBezTo>
                <a:cubicBezTo>
                  <a:pt x="1100959" y="48914"/>
                  <a:pt x="1113314" y="40237"/>
                  <a:pt x="1139483" y="14067"/>
                </a:cubicBezTo>
                <a:lnTo>
                  <a:pt x="1111348" y="98474"/>
                </a:lnTo>
                <a:cubicBezTo>
                  <a:pt x="1106659" y="112542"/>
                  <a:pt x="1105505" y="128339"/>
                  <a:pt x="1097280" y="140677"/>
                </a:cubicBezTo>
                <a:cubicBezTo>
                  <a:pt x="1063603" y="191194"/>
                  <a:pt x="1055357" y="195543"/>
                  <a:pt x="1041009" y="267286"/>
                </a:cubicBezTo>
                <a:cubicBezTo>
                  <a:pt x="1036320" y="290732"/>
                  <a:pt x="1031219" y="314099"/>
                  <a:pt x="1026942" y="337624"/>
                </a:cubicBezTo>
                <a:cubicBezTo>
                  <a:pt x="1013928" y="409200"/>
                  <a:pt x="1009346" y="446730"/>
                  <a:pt x="998806" y="520504"/>
                </a:cubicBezTo>
                <a:cubicBezTo>
                  <a:pt x="1003417" y="580447"/>
                  <a:pt x="957441" y="717452"/>
                  <a:pt x="1055077" y="717452"/>
                </a:cubicBezTo>
                <a:cubicBezTo>
                  <a:pt x="1088235" y="717452"/>
                  <a:pt x="1120726" y="708073"/>
                  <a:pt x="1153551" y="703384"/>
                </a:cubicBezTo>
                <a:cubicBezTo>
                  <a:pt x="1167619" y="694006"/>
                  <a:pt x="1184621" y="687973"/>
                  <a:pt x="1195754" y="675249"/>
                </a:cubicBezTo>
                <a:cubicBezTo>
                  <a:pt x="1218021" y="649801"/>
                  <a:pt x="1228115" y="614754"/>
                  <a:pt x="1252025" y="590843"/>
                </a:cubicBezTo>
                <a:lnTo>
                  <a:pt x="1280160" y="562707"/>
                </a:lnTo>
                <a:cubicBezTo>
                  <a:pt x="1315520" y="456628"/>
                  <a:pt x="1263709" y="583271"/>
                  <a:pt x="1336431" y="492369"/>
                </a:cubicBezTo>
                <a:cubicBezTo>
                  <a:pt x="1343997" y="482911"/>
                  <a:pt x="1363352" y="397942"/>
                  <a:pt x="1364566" y="393895"/>
                </a:cubicBezTo>
                <a:cubicBezTo>
                  <a:pt x="1419003" y="212437"/>
                  <a:pt x="1364305" y="380349"/>
                  <a:pt x="1420837" y="267286"/>
                </a:cubicBezTo>
                <a:cubicBezTo>
                  <a:pt x="1432081" y="244799"/>
                  <a:pt x="1442963" y="189847"/>
                  <a:pt x="1448973" y="168812"/>
                </a:cubicBezTo>
                <a:cubicBezTo>
                  <a:pt x="1453047" y="154554"/>
                  <a:pt x="1456408" y="139872"/>
                  <a:pt x="1463040" y="126609"/>
                </a:cubicBezTo>
                <a:cubicBezTo>
                  <a:pt x="1470601" y="111487"/>
                  <a:pt x="1481797" y="98474"/>
                  <a:pt x="1491176" y="84406"/>
                </a:cubicBezTo>
                <a:cubicBezTo>
                  <a:pt x="1495865" y="70338"/>
                  <a:pt x="1497614" y="54918"/>
                  <a:pt x="1505243" y="42203"/>
                </a:cubicBezTo>
                <a:cubicBezTo>
                  <a:pt x="1512067" y="30830"/>
                  <a:pt x="1533379" y="804"/>
                  <a:pt x="1533379" y="14067"/>
                </a:cubicBezTo>
                <a:cubicBezTo>
                  <a:pt x="1533379" y="43725"/>
                  <a:pt x="1505243" y="98474"/>
                  <a:pt x="1505243" y="98474"/>
                </a:cubicBezTo>
                <a:cubicBezTo>
                  <a:pt x="1514622" y="121920"/>
                  <a:pt x="1519995" y="147398"/>
                  <a:pt x="1533379" y="168812"/>
                </a:cubicBezTo>
                <a:cubicBezTo>
                  <a:pt x="1552721" y="199759"/>
                  <a:pt x="1588617" y="219705"/>
                  <a:pt x="1617785" y="239151"/>
                </a:cubicBezTo>
                <a:cubicBezTo>
                  <a:pt x="1645920" y="234462"/>
                  <a:pt x="1675484" y="235098"/>
                  <a:pt x="1702191" y="225083"/>
                </a:cubicBezTo>
                <a:cubicBezTo>
                  <a:pt x="1714610" y="220426"/>
                  <a:pt x="1718953" y="203771"/>
                  <a:pt x="1730326" y="196947"/>
                </a:cubicBezTo>
                <a:cubicBezTo>
                  <a:pt x="1743041" y="189318"/>
                  <a:pt x="1758461" y="187569"/>
                  <a:pt x="1772529" y="182880"/>
                </a:cubicBezTo>
                <a:cubicBezTo>
                  <a:pt x="1882236" y="73173"/>
                  <a:pt x="1704567" y="254521"/>
                  <a:pt x="1828800" y="112541"/>
                </a:cubicBezTo>
                <a:cubicBezTo>
                  <a:pt x="1850635" y="87587"/>
                  <a:pt x="1899139" y="42203"/>
                  <a:pt x="1899139" y="42203"/>
                </a:cubicBezTo>
                <a:lnTo>
                  <a:pt x="1871003" y="70338"/>
                </a:lnTo>
                <a:lnTo>
                  <a:pt x="1828800" y="196947"/>
                </a:lnTo>
                <a:cubicBezTo>
                  <a:pt x="1824111" y="211015"/>
                  <a:pt x="1825219" y="228666"/>
                  <a:pt x="1814733" y="239151"/>
                </a:cubicBezTo>
                <a:cubicBezTo>
                  <a:pt x="1791346" y="262537"/>
                  <a:pt x="1772660" y="277544"/>
                  <a:pt x="1758462" y="309489"/>
                </a:cubicBezTo>
                <a:cubicBezTo>
                  <a:pt x="1746417" y="336590"/>
                  <a:pt x="1739704" y="365760"/>
                  <a:pt x="1730326" y="393895"/>
                </a:cubicBezTo>
                <a:lnTo>
                  <a:pt x="1716259" y="436098"/>
                </a:lnTo>
                <a:cubicBezTo>
                  <a:pt x="1711570" y="450166"/>
                  <a:pt x="1705099" y="463760"/>
                  <a:pt x="1702191" y="478301"/>
                </a:cubicBezTo>
                <a:lnTo>
                  <a:pt x="1688123" y="548640"/>
                </a:lnTo>
                <a:cubicBezTo>
                  <a:pt x="1692812" y="586154"/>
                  <a:pt x="1691328" y="624970"/>
                  <a:pt x="1702191" y="661181"/>
                </a:cubicBezTo>
                <a:cubicBezTo>
                  <a:pt x="1706002" y="673885"/>
                  <a:pt x="1717063" y="689317"/>
                  <a:pt x="1730326" y="689317"/>
                </a:cubicBezTo>
                <a:cubicBezTo>
                  <a:pt x="1759984" y="689317"/>
                  <a:pt x="1788206" y="674444"/>
                  <a:pt x="1814733" y="661181"/>
                </a:cubicBezTo>
                <a:cubicBezTo>
                  <a:pt x="1844741" y="646177"/>
                  <a:pt x="1900895" y="609750"/>
                  <a:pt x="1927274" y="576775"/>
                </a:cubicBezTo>
                <a:cubicBezTo>
                  <a:pt x="1937836" y="563573"/>
                  <a:pt x="1944406" y="547409"/>
                  <a:pt x="1955409" y="534572"/>
                </a:cubicBezTo>
                <a:cubicBezTo>
                  <a:pt x="1972672" y="514432"/>
                  <a:pt x="2011680" y="478301"/>
                  <a:pt x="2011680" y="478301"/>
                </a:cubicBezTo>
                <a:lnTo>
                  <a:pt x="2025748" y="436098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475354">
            <a:off x="4866943" y="932137"/>
            <a:ext cx="230417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Чч</a:t>
            </a:r>
            <a:endParaRPr lang="ru-RU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462331">
            <a:off x="5847305" y="2708920"/>
            <a:ext cx="1128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]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19600068">
            <a:off x="6187663" y="2298683"/>
            <a:ext cx="383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92D050"/>
                </a:solidFill>
              </a:rPr>
              <a:t>,</a:t>
            </a:r>
            <a:endParaRPr lang="ru-RU" sz="6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gifpark.su/Gifs/FLOWERS/f0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8282">
            <a:off x="693180" y="1116001"/>
            <a:ext cx="2082477" cy="694161"/>
          </a:xfrm>
          <a:prstGeom prst="rect">
            <a:avLst/>
          </a:prstGeom>
          <a:noFill/>
        </p:spPr>
      </p:pic>
      <p:pic>
        <p:nvPicPr>
          <p:cNvPr id="7" name="Picture 6" descr="http://www.gifpark.su/Gifs/FLOWERS/fleu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9053">
            <a:off x="5217745" y="3135558"/>
            <a:ext cx="3609229" cy="10178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 rot="20568841">
            <a:off x="443763" y="1607819"/>
            <a:ext cx="421410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этом дворце было очень много башен, а если точнее 12 - ровно столько, сколько частей речи в русском языке. Но мы сегодня побываем только в трёх из них. Догадались в каких?</a:t>
            </a:r>
            <a:endParaRPr kumimoji="0" lang="ru-RU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009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22880">
            <a:off x="4183748" y="367528"/>
            <a:ext cx="3304094" cy="3053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 rot="20711611">
            <a:off x="3575694" y="675632"/>
            <a:ext cx="33156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Существительные</a:t>
            </a:r>
          </a:p>
        </p:txBody>
      </p:sp>
      <p:sp>
        <p:nvSpPr>
          <p:cNvPr id="9" name="Прямоугольник 8"/>
          <p:cNvSpPr/>
          <p:nvPr/>
        </p:nvSpPr>
        <p:spPr>
          <a:xfrm rot="20712585">
            <a:off x="4707886" y="2749460"/>
            <a:ext cx="32581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Прилагательные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535810">
            <a:off x="6124990" y="1514753"/>
            <a:ext cx="1508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Глаголы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gifpark.su/Gifs/FLOWERS/f0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8282">
            <a:off x="693180" y="1116001"/>
            <a:ext cx="2082477" cy="694161"/>
          </a:xfrm>
          <a:prstGeom prst="rect">
            <a:avLst/>
          </a:prstGeom>
          <a:noFill/>
        </p:spPr>
      </p:pic>
      <p:pic>
        <p:nvPicPr>
          <p:cNvPr id="7" name="Picture 6" descr="http://www.gifpark.su/Gifs/FLOWERS/fleu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9053">
            <a:off x="5217745" y="3135558"/>
            <a:ext cx="3609229" cy="10178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 rot="20523732">
            <a:off x="669278" y="1755083"/>
            <a:ext cx="353063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еще там был небольшой флигель, в котором жили словарные слова. Хотите узнать, кто живёт сегодня там?</a:t>
            </a:r>
            <a:endParaRPr kumimoji="0" lang="ru-RU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79506">
            <a:off x="4797419" y="559419"/>
            <a:ext cx="2460980" cy="27965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 rot="20791854">
            <a:off x="4620400" y="843558"/>
            <a:ext cx="2452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ловарь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http://eardstapa.files.wordpress.com/2010/11/mag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39319">
            <a:off x="5044323" y="1743840"/>
            <a:ext cx="1822263" cy="182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://www.gifpark.su/Gifs/FLOWERS/f0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8282">
            <a:off x="693180" y="1116001"/>
            <a:ext cx="2082477" cy="694161"/>
          </a:xfrm>
          <a:prstGeom prst="rect">
            <a:avLst/>
          </a:prstGeom>
          <a:noFill/>
        </p:spPr>
      </p:pic>
      <p:pic>
        <p:nvPicPr>
          <p:cNvPr id="7" name="Picture 6" descr="http://www.gifpark.su/Gifs/FLOWERS/fleu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49053">
            <a:off x="5217745" y="3135558"/>
            <a:ext cx="3609229" cy="10178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 rot="20644750">
            <a:off x="335744" y="2240628"/>
            <a:ext cx="440154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йкавзаяцроанкотув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прнасобакаловолка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трсчмитбыкмедведь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орюбдсорокаимслон</a:t>
            </a: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ttp://www.gifpark.su/Gifs/ANIMALS/Bears_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01708">
            <a:off x="7103020" y="1949306"/>
            <a:ext cx="1237487" cy="1466423"/>
          </a:xfrm>
          <a:prstGeom prst="rect">
            <a:avLst/>
          </a:prstGeom>
          <a:noFill/>
        </p:spPr>
      </p:pic>
      <p:pic>
        <p:nvPicPr>
          <p:cNvPr id="6" name="Рисунок 5" descr="02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692696"/>
            <a:ext cx="1255997" cy="1196752"/>
          </a:xfrm>
          <a:prstGeom prst="rect">
            <a:avLst/>
          </a:prstGeom>
        </p:spPr>
      </p:pic>
      <p:pic>
        <p:nvPicPr>
          <p:cNvPr id="26629" name="Picture 5" descr="http://www.gifpark.su/Gifs/ANIMALS/20_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23736">
            <a:off x="4270230" y="1087283"/>
            <a:ext cx="1961650" cy="12103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20553986">
            <a:off x="4237304" y="866661"/>
            <a:ext cx="1783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968044" y="440668"/>
            <a:ext cx="21602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012160" y="1196752"/>
            <a:ext cx="1294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444208" y="1628800"/>
            <a:ext cx="216024" cy="7200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 rot="1421940">
            <a:off x="5004561" y="2634463"/>
            <a:ext cx="1599304" cy="9743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53492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5868144" y="3140968"/>
            <a:ext cx="144016" cy="1440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 rot="19645411">
            <a:off x="6441080" y="2963223"/>
            <a:ext cx="2284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дведь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7826704" y="3126624"/>
            <a:ext cx="223092" cy="10776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1259632" y="2924944"/>
            <a:ext cx="792088" cy="21602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475656" y="3284984"/>
            <a:ext cx="1008112" cy="2880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915816" y="3284984"/>
            <a:ext cx="1368152" cy="432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1979712" y="4149080"/>
            <a:ext cx="1152128" cy="36004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388</Words>
  <Application>Microsoft Office PowerPoint</Application>
  <PresentationFormat>Экран (4:3)</PresentationFormat>
  <Paragraphs>63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33</cp:revision>
  <dcterms:created xsi:type="dcterms:W3CDTF">2011-05-15T14:50:57Z</dcterms:created>
  <dcterms:modified xsi:type="dcterms:W3CDTF">2011-05-15T20:18:10Z</dcterms:modified>
</cp:coreProperties>
</file>