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9" r:id="rId4"/>
    <p:sldId id="259" r:id="rId5"/>
    <p:sldId id="267" r:id="rId6"/>
    <p:sldId id="260" r:id="rId7"/>
    <p:sldId id="270" r:id="rId8"/>
    <p:sldId id="271" r:id="rId9"/>
    <p:sldId id="273" r:id="rId10"/>
    <p:sldId id="274" r:id="rId11"/>
    <p:sldId id="276" r:id="rId12"/>
    <p:sldId id="275" r:id="rId13"/>
    <p:sldId id="287" r:id="rId14"/>
    <p:sldId id="278" r:id="rId15"/>
    <p:sldId id="289" r:id="rId16"/>
    <p:sldId id="281" r:id="rId17"/>
    <p:sldId id="283" r:id="rId18"/>
    <p:sldId id="285" r:id="rId19"/>
    <p:sldId id="290" r:id="rId20"/>
    <p:sldId id="265" r:id="rId21"/>
    <p:sldId id="268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440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0CE57-520F-4385-8232-4E0EA1FE833B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0C4FF-AA25-46CB-BAE3-2E25C37175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9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D611C0-0CE7-409C-8095-4157AABB1EB6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957DA-F3DA-4D28-BEB5-1111F7CB1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84;&#1091;&#1079;&#1099;&#1082;&#1072;\&#1087;&#1077;&#1089;&#1085;&#1080;\&#1087;&#1077;&#1089;&#1085;&#1080;-&#1084;&#1080;&#1085;&#1091;&#1089;&#1086;&#1074;&#1082;&#1072;\&#1076;&#1088;&#1091;&#1079;&#1100;&#1103;.mp3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&#1044;&#1080;&#1089;&#1082;&#1086;&#1090;&#1077;&#1082;&#1072;/&#1044;&#1080;&#1089;&#1082;&#1086;&#1090;&#1077;&#1082;&#1072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43042" y="1142984"/>
            <a:ext cx="6955136" cy="2236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Урок русского языка </a:t>
            </a:r>
            <a:endParaRPr lang="en-US" sz="4400" b="1" dirty="0" smtClean="0">
              <a:solidFill>
                <a:schemeClr val="accent3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в 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4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«А» классе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05064"/>
            <a:ext cx="4104456" cy="172878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Макарова Вера Геннадьевна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«ИСОШ №2».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43042" y="1142984"/>
            <a:ext cx="6955136" cy="2236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0"/>
              </a:spcAft>
            </a:pPr>
            <a:endParaRPr lang="ru-RU" sz="4400" b="1" dirty="0" smtClean="0"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4400" b="1" dirty="0" smtClean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4400" b="1" dirty="0" smtClean="0">
                <a:ea typeface="Times New Roman"/>
                <a:cs typeface="Times New Roman"/>
              </a:rPr>
              <a:t>Тема урока:</a:t>
            </a: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«Правописание </a:t>
            </a: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НЕ </a:t>
            </a: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с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глаголами».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lang="ru-RU" sz="4400" b="1" dirty="0" smtClean="0">
                <a:latin typeface="Calibri"/>
                <a:ea typeface="Calibri"/>
                <a:cs typeface="Times New Roman"/>
              </a:rPr>
              <a:t>Цель урока:  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познакомиться  с ролью частицы  НЕ    и  её  написанием 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  глаголами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лейкаст &quot;Позитив для вас ...крутая песня Филипп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3214686"/>
            <a:ext cx="3214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друзь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71604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2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Сказка.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smtClean="0"/>
              <a:t>люблю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smtClean="0"/>
              <a:t>верю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подходила</a:t>
            </a:r>
            <a:endParaRPr lang="ru-RU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может</a:t>
            </a:r>
            <a:endParaRPr lang="ru-RU" dirty="0" smtClean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4214818"/>
            <a:ext cx="3600450" cy="165576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Негодую!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Ненавижу!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808112"/>
            <a:ext cx="6419056" cy="892696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latin typeface="CharterBlackITC-Regular"/>
                <a:cs typeface="CharterBlackITC-Regular"/>
                <a:hlinkClick r:id="rId2" action="ppaction://hlinkpres?slideindex=1&amp;slidetitle="/>
              </a:rPr>
              <a:t>ФИЗКУЛЬТМИНУТКА</a:t>
            </a:r>
            <a:r>
              <a:rPr lang="ru-RU" sz="4400" b="1" dirty="0">
                <a:solidFill>
                  <a:srgbClr val="FF0000"/>
                </a:solidFill>
                <a:latin typeface="Calibri"/>
                <a:ea typeface="CharterBlackITC-Regular"/>
                <a:cs typeface="CharterBlackITC-Regular"/>
                <a:hlinkClick r:id="rId2" action="ppaction://hlinkpres?slideindex=1&amp;slidetitle=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99" y="1700808"/>
            <a:ext cx="3586775" cy="3320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2597274" cy="39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Словарная работа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85861"/>
            <a:ext cx="8358245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DA3440"/>
                </a:solidFill>
                <a:latin typeface="Times New Roman" pitchFamily="18" charset="0"/>
              </a:rPr>
              <a:t>Не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годовать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–</a:t>
            </a:r>
            <a:endParaRPr lang="ru-RU" sz="32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latin typeface="Times New Roman" pitchFamily="18" charset="0"/>
              </a:rPr>
              <a:t>испытывать  </a:t>
            </a:r>
            <a:r>
              <a:rPr lang="ru-RU" sz="3200" b="1" dirty="0" smtClean="0"/>
              <a:t>возмущение, крайнее  недовольство</a:t>
            </a:r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endParaRPr lang="ru-RU" b="1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143116"/>
            <a:ext cx="760657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DA344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DA3440"/>
                </a:solidFill>
              </a:rPr>
              <a:t>Не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доумевать– </a:t>
            </a:r>
          </a:p>
          <a:p>
            <a:pPr>
              <a:lnSpc>
                <a:spcPct val="80000"/>
              </a:lnSpc>
            </a:pPr>
            <a:r>
              <a:rPr lang="ru-RU" sz="3200" b="1" dirty="0" smtClean="0"/>
              <a:t>сомневаться, колебаться по поводу </a:t>
            </a:r>
          </a:p>
          <a:p>
            <a:pPr>
              <a:lnSpc>
                <a:spcPct val="80000"/>
              </a:lnSpc>
            </a:pPr>
            <a:r>
              <a:rPr lang="ru-RU" sz="3200" b="1" dirty="0" smtClean="0"/>
              <a:t>невозможности понять, в чём дело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000372"/>
            <a:ext cx="714490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 smtClean="0">
              <a:solidFill>
                <a:srgbClr val="DA3440"/>
              </a:solidFill>
            </a:endParaRPr>
          </a:p>
          <a:p>
            <a:endParaRPr lang="ru-RU" sz="2400" b="1" dirty="0" smtClean="0">
              <a:solidFill>
                <a:srgbClr val="DA3440"/>
              </a:solidFill>
            </a:endParaRPr>
          </a:p>
          <a:p>
            <a:r>
              <a:rPr lang="ru-RU" sz="3000" b="1" dirty="0" smtClean="0">
                <a:solidFill>
                  <a:srgbClr val="DA3440"/>
                </a:solidFill>
              </a:rPr>
              <a:t>Не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волить –</a:t>
            </a:r>
            <a:r>
              <a:rPr lang="ru-RU" sz="3000" b="1" dirty="0" smtClean="0"/>
              <a:t> </a:t>
            </a:r>
          </a:p>
          <a:p>
            <a:r>
              <a:rPr lang="ru-RU" sz="3000" b="1" dirty="0" smtClean="0"/>
              <a:t>принуждать что-то сделать против </a:t>
            </a:r>
          </a:p>
          <a:p>
            <a:r>
              <a:rPr lang="ru-RU" sz="3000" b="1" dirty="0" smtClean="0"/>
              <a:t>желания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3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643314"/>
            <a:ext cx="559640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 smtClean="0">
              <a:solidFill>
                <a:srgbClr val="DA3440"/>
              </a:solidFill>
            </a:endParaRPr>
          </a:p>
          <a:p>
            <a:endParaRPr lang="ru-RU" sz="2400" b="1" dirty="0" smtClean="0">
              <a:solidFill>
                <a:srgbClr val="DA3440"/>
              </a:solidFill>
            </a:endParaRPr>
          </a:p>
          <a:p>
            <a:endParaRPr lang="ru-RU" sz="2400" b="1" dirty="0" smtClean="0">
              <a:solidFill>
                <a:srgbClr val="DA3440"/>
              </a:solidFill>
            </a:endParaRPr>
          </a:p>
          <a:p>
            <a:endParaRPr lang="ru-RU" sz="2400" b="1" dirty="0" smtClean="0">
              <a:solidFill>
                <a:srgbClr val="DA3440"/>
              </a:solidFill>
            </a:endParaRPr>
          </a:p>
          <a:p>
            <a:r>
              <a:rPr lang="ru-RU" sz="3000" b="1" dirty="0" smtClean="0">
                <a:solidFill>
                  <a:srgbClr val="DA3440"/>
                </a:solidFill>
              </a:rPr>
              <a:t>               Не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домогать - </a:t>
            </a:r>
            <a:r>
              <a:rPr lang="ru-RU" sz="3000" b="1" dirty="0" smtClean="0"/>
              <a:t>болеть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«Не с глаголами»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Смотрю , употребляется ли глагол без Не?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(не) хочу                        (не)</a:t>
            </a:r>
            <a:r>
              <a:rPr lang="ru-RU" b="1" dirty="0" err="1" smtClean="0"/>
              <a:t>навидеть</a:t>
            </a:r>
            <a:endParaRPr lang="ru-RU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b="1" i="1" dirty="0" smtClean="0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209800" y="2895600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943600" y="2895600"/>
            <a:ext cx="485775" cy="685800"/>
          </a:xfrm>
          <a:prstGeom prst="down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600200" y="4419600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629400" y="4495800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2" name="Picture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123348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http://festival.1september.ru/articles/606872/im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857250"/>
            <a:ext cx="67960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"/>
            <a:ext cx="123348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Город невежливых людей.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>
            <a:normAutofit/>
          </a:bodyPr>
          <a:lstStyle/>
          <a:p>
            <a:pPr marL="358775" indent="-358775">
              <a:buNone/>
            </a:pPr>
            <a:endParaRPr lang="ru-RU" sz="3600" dirty="0" smtClean="0"/>
          </a:p>
          <a:p>
            <a:pPr marL="358775" indent="-358775">
              <a:buNone/>
            </a:pPr>
            <a:r>
              <a:rPr lang="ru-RU" sz="3600" dirty="0" smtClean="0"/>
              <a:t>		Был на белом свете город. Все его жители страдали ужасной болезнью – невежливостью. При встрече они ………     друг с другом. При расставании …………….   Дети в автобусах и трамваях …………………..место взрослым.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3286124"/>
            <a:ext cx="2000264" cy="285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здоровались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786190"/>
            <a:ext cx="24288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прощались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857760"/>
            <a:ext cx="24288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уступали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Реклама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8" y="2285992"/>
            <a:ext cx="3071834" cy="414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Komp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4170759" cy="417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693738" y="1025525"/>
            <a:ext cx="1925637" cy="113347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 </a:t>
            </a:r>
            <a:r>
              <a:rPr lang="ru-RU" sz="2200" b="1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часть речи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6643688" y="1098550"/>
            <a:ext cx="2767012" cy="113347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предложении  является сказуемым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-74613" y="2609850"/>
            <a:ext cx="2913063" cy="12922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Глаголы совершенного вида отвечают на вопросы: что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сделают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что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сделал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что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сделать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6643688" y="2611438"/>
            <a:ext cx="2998787" cy="12922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Глаголы  несовершенного вида отвечают на вопросы: что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делают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что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делал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что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делать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692150" y="4243388"/>
            <a:ext cx="2303463" cy="9382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Глаголы не употребляются с предлогами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7" name="Прямоугольник 8"/>
          <p:cNvSpPr>
            <a:spLocks noChangeArrowheads="1"/>
          </p:cNvSpPr>
          <p:nvPr/>
        </p:nvSpPr>
        <p:spPr bwMode="auto">
          <a:xfrm>
            <a:off x="3071802" y="500042"/>
            <a:ext cx="3219450" cy="113347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Отвечает на вопросы: что делать? что сделать? что будет делать? каков?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8" name="Овал 2"/>
          <p:cNvSpPr>
            <a:spLocks noChangeArrowheads="1"/>
          </p:cNvSpPr>
          <p:nvPr/>
        </p:nvSpPr>
        <p:spPr bwMode="auto">
          <a:xfrm>
            <a:off x="3303588" y="2587625"/>
            <a:ext cx="2755900" cy="16700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9" name="Прямоугольник 9"/>
          <p:cNvSpPr>
            <a:spLocks noChangeArrowheads="1"/>
          </p:cNvSpPr>
          <p:nvPr/>
        </p:nvSpPr>
        <p:spPr bwMode="auto">
          <a:xfrm>
            <a:off x="6203950" y="4256088"/>
            <a:ext cx="3048000" cy="101123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Начальная форма образуется с помощью суффиксов </a:t>
            </a:r>
            <a:r>
              <a:rPr lang="ru-RU" b="1"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ть, -ти, -чь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115" name="Прямая со стрелкой 15"/>
          <p:cNvSpPr>
            <a:spLocks noChangeShapeType="1"/>
          </p:cNvSpPr>
          <p:nvPr/>
        </p:nvSpPr>
        <p:spPr bwMode="auto">
          <a:xfrm flipV="1">
            <a:off x="5729288" y="2160588"/>
            <a:ext cx="914400" cy="7556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1" name="Прямоугольник 12"/>
          <p:cNvSpPr>
            <a:spLocks noChangeArrowheads="1"/>
          </p:cNvSpPr>
          <p:nvPr/>
        </p:nvSpPr>
        <p:spPr bwMode="auto">
          <a:xfrm>
            <a:off x="6057900" y="5621338"/>
            <a:ext cx="3071813" cy="9493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 имеют начальную и личную формы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2" name="Прямоугольник 13"/>
          <p:cNvSpPr>
            <a:spLocks noChangeArrowheads="1"/>
          </p:cNvSpPr>
          <p:nvPr/>
        </p:nvSpPr>
        <p:spPr bwMode="auto">
          <a:xfrm>
            <a:off x="0" y="5643578"/>
            <a:ext cx="3663927" cy="71438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  глаголами пиши отдельно, кроме глаголов - исключений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112" name="Прямая со стрелкой 14"/>
          <p:cNvSpPr>
            <a:spLocks noChangeShapeType="1"/>
          </p:cNvSpPr>
          <p:nvPr/>
        </p:nvSpPr>
        <p:spPr bwMode="auto">
          <a:xfrm rot="16200000">
            <a:off x="4102100" y="2117725"/>
            <a:ext cx="93980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11" name="Прямая со стрелкой 16"/>
          <p:cNvSpPr>
            <a:spLocks noChangeShapeType="1"/>
          </p:cNvSpPr>
          <p:nvPr/>
        </p:nvSpPr>
        <p:spPr bwMode="auto">
          <a:xfrm>
            <a:off x="6057900" y="3354388"/>
            <a:ext cx="585788" cy="12700"/>
          </a:xfrm>
          <a:prstGeom prst="bentConnector3">
            <a:avLst>
              <a:gd name="adj1" fmla="val 49866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10" name="Прямая со стрелкой 17"/>
          <p:cNvSpPr>
            <a:spLocks noChangeShapeType="1"/>
          </p:cNvSpPr>
          <p:nvPr/>
        </p:nvSpPr>
        <p:spPr bwMode="auto">
          <a:xfrm>
            <a:off x="5729288" y="3903663"/>
            <a:ext cx="476250" cy="35401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09" name="Прямая со стрелкой 18"/>
          <p:cNvSpPr>
            <a:spLocks noChangeShapeType="1"/>
          </p:cNvSpPr>
          <p:nvPr/>
        </p:nvSpPr>
        <p:spPr bwMode="auto">
          <a:xfrm rot="16200000" flipH="1">
            <a:off x="4822032" y="4385468"/>
            <a:ext cx="1365250" cy="11096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08" name="Прямая со стрелкой 19"/>
          <p:cNvSpPr>
            <a:spLocks noChangeShapeType="1"/>
          </p:cNvSpPr>
          <p:nvPr/>
        </p:nvSpPr>
        <p:spPr bwMode="auto">
          <a:xfrm rot="5400000">
            <a:off x="3394869" y="4507706"/>
            <a:ext cx="1365250" cy="8651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07" name="Прямая со стрелкой 20"/>
          <p:cNvSpPr>
            <a:spLocks noChangeShapeType="1"/>
          </p:cNvSpPr>
          <p:nvPr/>
        </p:nvSpPr>
        <p:spPr bwMode="auto">
          <a:xfrm rot="10800000" flipV="1">
            <a:off x="2997200" y="3963988"/>
            <a:ext cx="561975" cy="2921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06" name="Прямая со стрелкой 21"/>
          <p:cNvSpPr>
            <a:spLocks noChangeShapeType="1"/>
          </p:cNvSpPr>
          <p:nvPr/>
        </p:nvSpPr>
        <p:spPr bwMode="auto">
          <a:xfrm rot="10800000">
            <a:off x="2840038" y="3354388"/>
            <a:ext cx="46355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05" name="Прямая со стрелкой 22"/>
          <p:cNvSpPr>
            <a:spLocks noChangeShapeType="1"/>
          </p:cNvSpPr>
          <p:nvPr/>
        </p:nvSpPr>
        <p:spPr bwMode="auto">
          <a:xfrm rot="10800000">
            <a:off x="2619375" y="2159000"/>
            <a:ext cx="1122363" cy="622300"/>
          </a:xfrm>
          <a:prstGeom prst="bentConnector3">
            <a:avLst>
              <a:gd name="adj1" fmla="val 49931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4" name="Прямоугольник 12"/>
          <p:cNvSpPr>
            <a:spLocks noChangeArrowheads="1"/>
          </p:cNvSpPr>
          <p:nvPr/>
        </p:nvSpPr>
        <p:spPr bwMode="auto">
          <a:xfrm>
            <a:off x="3786183" y="5072074"/>
            <a:ext cx="2143140" cy="9493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обозначает действие предмета и его состояние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Прямая со стрелкой 16"/>
          <p:cNvSpPr>
            <a:spLocks noChangeShapeType="1"/>
          </p:cNvSpPr>
          <p:nvPr/>
        </p:nvSpPr>
        <p:spPr bwMode="auto">
          <a:xfrm>
            <a:off x="4714876" y="4286256"/>
            <a:ext cx="285752" cy="785818"/>
          </a:xfrm>
          <a:prstGeom prst="bentConnector3">
            <a:avLst>
              <a:gd name="adj1" fmla="val -5786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7920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i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i="1" dirty="0" smtClean="0"/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Загадка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428736"/>
            <a:ext cx="6572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/>
              <a:t>Лист бумаги по утрам</a:t>
            </a:r>
          </a:p>
          <a:p>
            <a:pPr algn="ctr">
              <a:defRPr/>
            </a:pPr>
            <a:r>
              <a:rPr lang="ru-RU" sz="4000" b="1" dirty="0" smtClean="0"/>
              <a:t>На квартиру носят </a:t>
            </a:r>
          </a:p>
          <a:p>
            <a:pPr algn="ctr">
              <a:defRPr/>
            </a:pPr>
            <a:r>
              <a:rPr lang="ru-RU" sz="4000" b="1" dirty="0" smtClean="0"/>
              <a:t>к нам,</a:t>
            </a:r>
          </a:p>
          <a:p>
            <a:pPr algn="ctr">
              <a:defRPr/>
            </a:pPr>
            <a:r>
              <a:rPr lang="ru-RU" sz="4000" b="1" dirty="0" smtClean="0"/>
              <a:t>На одном таком листе</a:t>
            </a:r>
          </a:p>
          <a:p>
            <a:pPr algn="ctr">
              <a:defRPr/>
            </a:pPr>
            <a:r>
              <a:rPr lang="ru-RU" sz="4000" b="1" dirty="0" smtClean="0"/>
              <a:t>Много разных новостей.</a:t>
            </a:r>
          </a:p>
        </p:txBody>
      </p:sp>
      <p:pic>
        <p:nvPicPr>
          <p:cNvPr id="7" name="Picture 4" descr="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038600"/>
            <a:ext cx="2478087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Arial"/>
                <a:ea typeface="Times New Roman"/>
              </a:rPr>
              <a:t>Самооценка. Рефлексия.</a:t>
            </a:r>
            <a:endParaRPr lang="ru-RU" dirty="0"/>
          </a:p>
        </p:txBody>
      </p:sp>
      <p:pic>
        <p:nvPicPr>
          <p:cNvPr id="2050" name="Picture 2" descr="C:\Users\Komp\Desktop\3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500" l="10000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142984"/>
            <a:ext cx="5299294" cy="48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3900486" cy="3114684"/>
          </a:xfrm>
        </p:spPr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7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Учебник стр.  92 пр. </a:t>
            </a:r>
            <a:r>
              <a:rPr lang="ru-RU" b="1" dirty="0" err="1" smtClean="0">
                <a:solidFill>
                  <a:srgbClr val="002060"/>
                </a:solidFill>
              </a:rPr>
              <a:t>уч</a:t>
            </a:r>
            <a:r>
              <a:rPr lang="ru-RU" b="1" dirty="0" smtClean="0">
                <a:solidFill>
                  <a:srgbClr val="002060"/>
                </a:solidFill>
              </a:rPr>
              <a:t>., </a:t>
            </a:r>
            <a:r>
              <a:rPr lang="ru-RU" b="1" dirty="0" err="1" smtClean="0">
                <a:solidFill>
                  <a:srgbClr val="002060"/>
                </a:solidFill>
              </a:rPr>
              <a:t>стр</a:t>
            </a:r>
            <a:r>
              <a:rPr lang="ru-RU" b="1" dirty="0" smtClean="0">
                <a:solidFill>
                  <a:srgbClr val="002060"/>
                </a:solidFill>
              </a:rPr>
              <a:t> 93  упр. 1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>
              <a:buNone/>
              <a:defRPr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«Запомните, мои друзья,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волшебная частица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отрицая плохое,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недостойное человека действие,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учит нас мудрому отношению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жизни  и  к себе».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286124"/>
            <a:ext cx="2892425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3" name="Picture 2" descr="C:\Documents and Settings\Кирилл\Рабочий стол\Рабочий стол\МАМА\анимация\2137a0b44f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2571750" y="1643063"/>
            <a:ext cx="43576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Работа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    в   группах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86861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Название газеты: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357430"/>
            <a:ext cx="85725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sz="4000" b="1" dirty="0"/>
              <a:t>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3" y="2357430"/>
            <a:ext cx="78581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357430"/>
            <a:ext cx="857249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357430"/>
            <a:ext cx="785818" cy="100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2357430"/>
            <a:ext cx="92868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00563" y="2357438"/>
            <a:ext cx="857255" cy="100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Ш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2357430"/>
            <a:ext cx="91440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2357430"/>
            <a:ext cx="928687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2357430"/>
            <a:ext cx="85725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72462" y="2357430"/>
            <a:ext cx="78581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Л</a:t>
            </a:r>
          </a:p>
        </p:txBody>
      </p:sp>
      <p:pic>
        <p:nvPicPr>
          <p:cNvPr id="18" name="Picture 3" descr="E:\0004-002-Metodicheskie-zadachi-Pomoch-osvoit-ponjatie-o-glagolnom-vide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857628"/>
            <a:ext cx="200023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1428728" y="285728"/>
            <a:ext cx="6643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Деловая игра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«Заседание редакционного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совета газеты».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44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Лишнее слово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8926" y="1928802"/>
            <a:ext cx="5357850" cy="3929090"/>
          </a:xfrm>
        </p:spPr>
        <p:txBody>
          <a:bodyPr>
            <a:normAutofit fontScale="92500" lnSpcReduction="20000"/>
          </a:bodyPr>
          <a:lstStyle/>
          <a:p>
            <a:r>
              <a:rPr lang="ru-RU" sz="5400" dirty="0" smtClean="0"/>
              <a:t>Информация</a:t>
            </a:r>
          </a:p>
          <a:p>
            <a:r>
              <a:rPr lang="ru-RU" sz="5400" dirty="0" smtClean="0"/>
              <a:t>Новости</a:t>
            </a:r>
          </a:p>
          <a:p>
            <a:r>
              <a:rPr lang="ru-RU" sz="5400" dirty="0" smtClean="0"/>
              <a:t>Бумага</a:t>
            </a:r>
          </a:p>
          <a:p>
            <a:r>
              <a:rPr lang="ru-RU" sz="5400" dirty="0" smtClean="0"/>
              <a:t>Творчество</a:t>
            </a:r>
          </a:p>
          <a:p>
            <a:r>
              <a:rPr lang="ru-RU" sz="5400" dirty="0" smtClean="0"/>
              <a:t>Реклама</a:t>
            </a:r>
            <a:endParaRPr lang="ru-RU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 descr="D:\МОСКВИНА\картинки\картинки\школьные принадлежности\71346a0cba8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714750"/>
            <a:ext cx="19288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7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Пресс - конференция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 smtClean="0"/>
              <a:t>Что мы знаем </a:t>
            </a:r>
          </a:p>
          <a:p>
            <a:pPr algn="ctr">
              <a:buNone/>
            </a:pPr>
            <a:r>
              <a:rPr lang="ru-RU" sz="4800" b="1" i="1" dirty="0" smtClean="0"/>
              <a:t>о глаголе?</a:t>
            </a:r>
            <a:endParaRPr lang="ru-RU" sz="4800" b="1" dirty="0" smtClean="0"/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E:\0004-002-Metodicheskie-zadachi-Pomoch-osvoit-ponjatie-o-glagolnom-vide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714752"/>
            <a:ext cx="200023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94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693738" y="1025525"/>
            <a:ext cx="1925637" cy="113347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 </a:t>
            </a:r>
            <a:r>
              <a:rPr lang="ru-RU" sz="2200" b="1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часть речи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6643688" y="1098550"/>
            <a:ext cx="2767012" cy="113347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предложении  является сказуемым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-74613" y="2609850"/>
            <a:ext cx="2913063" cy="12922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Глаголы совершенного вида отвечают на вопросы: что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сделают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что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сделал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что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сделать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6643688" y="2611438"/>
            <a:ext cx="2998787" cy="12922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Глаголы  несовершенного вида отвечают на вопросы: что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делают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что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делал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</a:t>
            </a:r>
            <a:r>
              <a:rPr 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делать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692150" y="4243388"/>
            <a:ext cx="2303463" cy="9382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Глаголы не употребляются с предлогами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7" name="Прямоугольник 8"/>
          <p:cNvSpPr>
            <a:spLocks noChangeArrowheads="1"/>
          </p:cNvSpPr>
          <p:nvPr/>
        </p:nvSpPr>
        <p:spPr bwMode="auto">
          <a:xfrm>
            <a:off x="3071802" y="500042"/>
            <a:ext cx="3219450" cy="113347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Отвечает на вопросы: что делать? что сделать? что будет делать? каков?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8" name="Овал 2"/>
          <p:cNvSpPr>
            <a:spLocks noChangeArrowheads="1"/>
          </p:cNvSpPr>
          <p:nvPr/>
        </p:nvSpPr>
        <p:spPr bwMode="auto">
          <a:xfrm>
            <a:off x="3303588" y="2587625"/>
            <a:ext cx="2755900" cy="16700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9" name="Прямоугольник 9"/>
          <p:cNvSpPr>
            <a:spLocks noChangeArrowheads="1"/>
          </p:cNvSpPr>
          <p:nvPr/>
        </p:nvSpPr>
        <p:spPr bwMode="auto">
          <a:xfrm>
            <a:off x="6203950" y="4256088"/>
            <a:ext cx="3048000" cy="101123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Начальная форма образуется с помощью суффиксов </a:t>
            </a:r>
            <a:r>
              <a:rPr lang="ru-RU" b="1"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ть, -ти, -чь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115" name="Прямая со стрелкой 15"/>
          <p:cNvSpPr>
            <a:spLocks noChangeShapeType="1"/>
          </p:cNvSpPr>
          <p:nvPr/>
        </p:nvSpPr>
        <p:spPr bwMode="auto">
          <a:xfrm flipV="1">
            <a:off x="5729288" y="2160588"/>
            <a:ext cx="914400" cy="7556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1" name="Прямоугольник 12"/>
          <p:cNvSpPr>
            <a:spLocks noChangeArrowheads="1"/>
          </p:cNvSpPr>
          <p:nvPr/>
        </p:nvSpPr>
        <p:spPr bwMode="auto">
          <a:xfrm>
            <a:off x="6057900" y="5621338"/>
            <a:ext cx="3071813" cy="9493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 имеют начальную и личную формы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2" name="Прямоугольник 13"/>
          <p:cNvSpPr>
            <a:spLocks noChangeArrowheads="1"/>
          </p:cNvSpPr>
          <p:nvPr/>
        </p:nvSpPr>
        <p:spPr bwMode="auto">
          <a:xfrm>
            <a:off x="1643042" y="5643578"/>
            <a:ext cx="2020885" cy="71438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112" name="Прямая со стрелкой 14"/>
          <p:cNvSpPr>
            <a:spLocks noChangeShapeType="1"/>
          </p:cNvSpPr>
          <p:nvPr/>
        </p:nvSpPr>
        <p:spPr bwMode="auto">
          <a:xfrm rot="16200000">
            <a:off x="4102100" y="2117725"/>
            <a:ext cx="93980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11" name="Прямая со стрелкой 16"/>
          <p:cNvSpPr>
            <a:spLocks noChangeShapeType="1"/>
          </p:cNvSpPr>
          <p:nvPr/>
        </p:nvSpPr>
        <p:spPr bwMode="auto">
          <a:xfrm>
            <a:off x="6057900" y="3354388"/>
            <a:ext cx="585788" cy="12700"/>
          </a:xfrm>
          <a:prstGeom prst="bentConnector3">
            <a:avLst>
              <a:gd name="adj1" fmla="val 49866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10" name="Прямая со стрелкой 17"/>
          <p:cNvSpPr>
            <a:spLocks noChangeShapeType="1"/>
          </p:cNvSpPr>
          <p:nvPr/>
        </p:nvSpPr>
        <p:spPr bwMode="auto">
          <a:xfrm>
            <a:off x="5729288" y="3903663"/>
            <a:ext cx="476250" cy="35401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09" name="Прямая со стрелкой 18"/>
          <p:cNvSpPr>
            <a:spLocks noChangeShapeType="1"/>
          </p:cNvSpPr>
          <p:nvPr/>
        </p:nvSpPr>
        <p:spPr bwMode="auto">
          <a:xfrm rot="16200000" flipH="1">
            <a:off x="4822032" y="4385468"/>
            <a:ext cx="1365250" cy="11096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08" name="Прямая со стрелкой 19"/>
          <p:cNvSpPr>
            <a:spLocks noChangeShapeType="1"/>
          </p:cNvSpPr>
          <p:nvPr/>
        </p:nvSpPr>
        <p:spPr bwMode="auto">
          <a:xfrm rot="5400000">
            <a:off x="3394869" y="4507706"/>
            <a:ext cx="1365250" cy="8651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07" name="Прямая со стрелкой 20"/>
          <p:cNvSpPr>
            <a:spLocks noChangeShapeType="1"/>
          </p:cNvSpPr>
          <p:nvPr/>
        </p:nvSpPr>
        <p:spPr bwMode="auto">
          <a:xfrm rot="10800000" flipV="1">
            <a:off x="2997200" y="3963988"/>
            <a:ext cx="561975" cy="2921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06" name="Прямая со стрелкой 21"/>
          <p:cNvSpPr>
            <a:spLocks noChangeShapeType="1"/>
          </p:cNvSpPr>
          <p:nvPr/>
        </p:nvSpPr>
        <p:spPr bwMode="auto">
          <a:xfrm rot="10800000">
            <a:off x="2840038" y="3354388"/>
            <a:ext cx="46355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05" name="Прямая со стрелкой 22"/>
          <p:cNvSpPr>
            <a:spLocks noChangeShapeType="1"/>
          </p:cNvSpPr>
          <p:nvPr/>
        </p:nvSpPr>
        <p:spPr bwMode="auto">
          <a:xfrm rot="10800000">
            <a:off x="2619375" y="2159000"/>
            <a:ext cx="1122363" cy="622300"/>
          </a:xfrm>
          <a:prstGeom prst="bentConnector3">
            <a:avLst>
              <a:gd name="adj1" fmla="val 49931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4" name="Прямоугольник 12"/>
          <p:cNvSpPr>
            <a:spLocks noChangeArrowheads="1"/>
          </p:cNvSpPr>
          <p:nvPr/>
        </p:nvSpPr>
        <p:spPr bwMode="auto">
          <a:xfrm>
            <a:off x="3786183" y="5072074"/>
            <a:ext cx="2143140" cy="9493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обозначает действие предмета и его состояние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Прямая со стрелкой 16"/>
          <p:cNvSpPr>
            <a:spLocks noChangeShapeType="1"/>
          </p:cNvSpPr>
          <p:nvPr/>
        </p:nvSpPr>
        <p:spPr bwMode="auto">
          <a:xfrm>
            <a:off x="4714876" y="4286256"/>
            <a:ext cx="285752" cy="785818"/>
          </a:xfrm>
          <a:prstGeom prst="bentConnector3">
            <a:avLst>
              <a:gd name="adj1" fmla="val -5786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ПОСЛОВИЦЫ:</a:t>
            </a:r>
          </a:p>
        </p:txBody>
      </p:sp>
      <p:graphicFrame>
        <p:nvGraphicFramePr>
          <p:cNvPr id="20508" name="Group 28"/>
          <p:cNvGraphicFramePr>
            <a:graphicFrameLocks noGrp="1"/>
          </p:cNvGraphicFramePr>
          <p:nvPr/>
        </p:nvGraphicFramePr>
        <p:xfrm>
          <a:off x="428625" y="1196975"/>
          <a:ext cx="8215370" cy="4103371"/>
        </p:xfrm>
        <a:graphic>
          <a:graphicData uri="http://schemas.openxmlformats.org/drawingml/2006/table">
            <a:tbl>
              <a:tblPr/>
              <a:tblGrid>
                <a:gridCol w="4123079"/>
                <a:gridCol w="4092291"/>
              </a:tblGrid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не работает,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дружит.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ложью правда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рыбку из пруда.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труда не вытащишь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делает.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Лень добра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тот не ест.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500563" y="4508500"/>
            <a:ext cx="27368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тот не ест.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500563" y="1268413"/>
            <a:ext cx="38893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не дружит.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500563" y="2205038"/>
            <a:ext cx="439261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и рыбки из пруда.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500563" y="3357563"/>
            <a:ext cx="320516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не делает.</a:t>
            </a:r>
          </a:p>
        </p:txBody>
      </p:sp>
      <p:sp>
        <p:nvSpPr>
          <p:cNvPr id="20504" name="WordArt 24"/>
          <p:cNvSpPr>
            <a:spLocks noChangeArrowheads="1" noChangeShapeType="1" noTextEdit="1"/>
          </p:cNvSpPr>
          <p:nvPr/>
        </p:nvSpPr>
        <p:spPr bwMode="auto">
          <a:xfrm>
            <a:off x="1547813" y="5589588"/>
            <a:ext cx="143986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DA344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</a:t>
            </a:r>
          </a:p>
        </p:txBody>
      </p:sp>
      <p:sp>
        <p:nvSpPr>
          <p:cNvPr id="20505" name="WordArt 25"/>
          <p:cNvSpPr>
            <a:spLocks noChangeArrowheads="1" noChangeShapeType="1" noTextEdit="1"/>
          </p:cNvSpPr>
          <p:nvPr/>
        </p:nvSpPr>
        <p:spPr bwMode="auto">
          <a:xfrm>
            <a:off x="3132138" y="5589588"/>
            <a:ext cx="43211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 </a:t>
            </a:r>
            <a:r>
              <a:rPr lang="ru-RU" sz="3600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глаголами</a:t>
            </a:r>
          </a:p>
        </p:txBody>
      </p:sp>
      <p:pic>
        <p:nvPicPr>
          <p:cNvPr id="20506" name="Picture 26" descr="4anipt1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661025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56799E-7 L -0.00191 -0.470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69195E-6 L -4.16667E-6 0.158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25532E-7 L -0.00382 0.169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5763E-7 L -3.88889E-6 0.178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4.92137E-6 L -0.04723 -0.005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4.92137E-6 L 0.05486 -0.005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 animBg="1"/>
      <p:bldP spid="20500" grpId="1" animBg="1"/>
      <p:bldP spid="20501" grpId="0" animBg="1"/>
      <p:bldP spid="20501" grpId="1" animBg="1"/>
      <p:bldP spid="20502" grpId="0" animBg="1"/>
      <p:bldP spid="20502" grpId="1" animBg="1"/>
      <p:bldP spid="20503" grpId="0" animBg="1"/>
      <p:bldP spid="20503" grpId="1" animBg="1"/>
      <p:bldP spid="20504" grpId="0" animBg="1"/>
      <p:bldP spid="20504" grpId="1" animBg="1"/>
      <p:bldP spid="20505" grpId="0" animBg="1"/>
      <p:bldP spid="2050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8658225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+mj-lt"/>
              </a:rPr>
              <a:t>Частица </a:t>
            </a:r>
            <a:r>
              <a:rPr lang="ru-RU" sz="5400" b="1" i="1" dirty="0" smtClean="0">
                <a:solidFill>
                  <a:srgbClr val="C00000"/>
                </a:solidFill>
                <a:latin typeface="+mj-lt"/>
              </a:rPr>
              <a:t>НЕ</a:t>
            </a:r>
            <a:r>
              <a:rPr lang="ru-RU" sz="54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0" indent="0" algn="ctr">
              <a:buFontTx/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+mj-lt"/>
              </a:rPr>
              <a:t>с      …              пишется</a:t>
            </a:r>
          </a:p>
          <a:p>
            <a:pPr marL="0" indent="0" algn="ctr">
              <a:buFontTx/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+mj-lt"/>
              </a:rPr>
              <a:t>…        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000240"/>
            <a:ext cx="39116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глаголами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25" y="3000375"/>
            <a:ext cx="37561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раздельно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443</Words>
  <Application>Microsoft Office PowerPoint</Application>
  <PresentationFormat>Экран (4:3)</PresentationFormat>
  <Paragraphs>140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    Название газеты:  </vt:lpstr>
      <vt:lpstr>Лишнее слово</vt:lpstr>
      <vt:lpstr>Пресс - конференция</vt:lpstr>
      <vt:lpstr>Презентация PowerPoint</vt:lpstr>
      <vt:lpstr>ПОСЛОВИЦЫ:</vt:lpstr>
      <vt:lpstr>Презентация PowerPoint</vt:lpstr>
      <vt:lpstr>Презентация PowerPoint</vt:lpstr>
      <vt:lpstr>Презентация PowerPoint</vt:lpstr>
      <vt:lpstr>Сказка.</vt:lpstr>
      <vt:lpstr>Презентация PowerPoint</vt:lpstr>
      <vt:lpstr>Словарная работа</vt:lpstr>
      <vt:lpstr>Алгоритм «Не с глаголами»</vt:lpstr>
      <vt:lpstr>Презентация PowerPoint</vt:lpstr>
      <vt:lpstr> Город невежливых людей. </vt:lpstr>
      <vt:lpstr>Реклама</vt:lpstr>
      <vt:lpstr>Презентация PowerPoint</vt:lpstr>
      <vt:lpstr>Самооценка. Рефлексия.</vt:lpstr>
      <vt:lpstr> Домашнее задание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андрей</cp:lastModifiedBy>
  <cp:revision>67</cp:revision>
  <dcterms:created xsi:type="dcterms:W3CDTF">2013-08-18T05:10:05Z</dcterms:created>
  <dcterms:modified xsi:type="dcterms:W3CDTF">2015-10-08T11:52:15Z</dcterms:modified>
</cp:coreProperties>
</file>