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sldIdLst>
    <p:sldId id="264" r:id="rId2"/>
    <p:sldId id="257" r:id="rId3"/>
    <p:sldId id="261" r:id="rId4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u="sng"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u="sng"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u="sng"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u="sng"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u="sng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u="sng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u="sng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u="sng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u="sng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000099"/>
    <a:srgbClr val="99FF33"/>
    <a:srgbClr val="FF33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9" autoAdjust="0"/>
    <p:restoredTop sz="94660"/>
  </p:normalViewPr>
  <p:slideViewPr>
    <p:cSldViewPr>
      <p:cViewPr>
        <p:scale>
          <a:sx n="94" d="100"/>
          <a:sy n="94" d="100"/>
        </p:scale>
        <p:origin x="-1452" y="-3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</p:spTree>
    <p:extLst>
      <p:ext uri="{BB962C8B-B14F-4D97-AF65-F5344CB8AC3E}">
        <p14:creationId xmlns:p14="http://schemas.microsoft.com/office/powerpoint/2010/main" val="19824314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048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E2D1F-1BF5-4333-93D8-AE4293D81C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B673D-7BB1-4231-A9F4-9CC3025826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1803F-EBED-44DC-AFA1-C802E0525F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60E79-112C-4E49-9B8C-784208AC2A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7EA40-CD92-40AB-9A43-022F196CDA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CF229-FAEF-4D3A-98E6-C2B556C784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1F070-431F-46B7-9EDF-081AE86E30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86EFC-6E95-4F09-AF20-3EEC631F1C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D7C58-345E-45F7-A19B-1BE0635D41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068B6-E041-4C20-8659-2585AE8C6A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ACA5C-2CAE-45E4-9D64-525B180619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A476D-7D9A-4E57-AAA6-E10ABD48DE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u="none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u="none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u="none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E67B20C-8D17-4012-9745-C1F9D84574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8013" cy="6191250"/>
          </a:xfrm>
        </p:spPr>
        <p:txBody>
          <a:bodyPr/>
          <a:lstStyle/>
          <a:p>
            <a:pPr algn="ctr" eaLnBrk="1" hangingPunct="1"/>
            <a:r>
              <a:rPr lang="ru-RU" sz="2400" smtClean="0">
                <a:solidFill>
                  <a:schemeClr val="accent2"/>
                </a:solidFill>
              </a:rPr>
              <a:t>   </a:t>
            </a:r>
            <a:r>
              <a:rPr lang="ru-RU" sz="2400" smtClean="0">
                <a:solidFill>
                  <a:schemeClr val="tx1"/>
                </a:solidFill>
              </a:rPr>
              <a:t>Удивительные глаголы.</a:t>
            </a:r>
          </a:p>
          <a:p>
            <a:pPr eaLnBrk="1" hangingPunct="1"/>
            <a:r>
              <a:rPr lang="ru-RU" sz="2800" smtClean="0">
                <a:solidFill>
                  <a:schemeClr val="accent2"/>
                </a:solidFill>
              </a:rPr>
              <a:t>Глагол –</a:t>
            </a:r>
            <a:r>
              <a:rPr lang="ru-RU" sz="2800" smtClean="0">
                <a:solidFill>
                  <a:schemeClr val="tx1"/>
                </a:solidFill>
              </a:rPr>
              <a:t> это часть речи, которая   обозначает действие предмета. Задумывались ли вы о том, почему у этой части речи такое название? Оказывается, в древнерусском языке было слово </a:t>
            </a:r>
            <a:r>
              <a:rPr lang="ru-RU" sz="2800" smtClean="0">
                <a:solidFill>
                  <a:schemeClr val="accent2"/>
                </a:solidFill>
              </a:rPr>
              <a:t>глаголить </a:t>
            </a:r>
            <a:r>
              <a:rPr lang="ru-RU" sz="2800" smtClean="0">
                <a:solidFill>
                  <a:schemeClr val="tx1"/>
                </a:solidFill>
              </a:rPr>
              <a:t>– говорить. А часть речи, которая обозначает действие предмета, назвали </a:t>
            </a:r>
            <a:r>
              <a:rPr lang="ru-RU" sz="2800" smtClean="0">
                <a:solidFill>
                  <a:schemeClr val="accent2"/>
                </a:solidFill>
              </a:rPr>
              <a:t>глаголом</a:t>
            </a:r>
            <a:r>
              <a:rPr lang="ru-RU" sz="2800" smtClean="0">
                <a:solidFill>
                  <a:schemeClr val="tx1"/>
                </a:solidFill>
              </a:rPr>
              <a:t>, ведь она рассказывает, «глаголит» о предмете: что он делает, что делал или что будет делать. Глаголы бывают настоящего, прошедшего и будущего времени. По частоте употребления эта часть речи занимает второе месть после имён существительных.</a:t>
            </a:r>
            <a:endParaRPr lang="ru-RU" sz="2800" smtClean="0">
              <a:solidFill>
                <a:schemeClr val="accent2"/>
              </a:solidFill>
            </a:endParaRPr>
          </a:p>
        </p:txBody>
      </p:sp>
      <p:sp>
        <p:nvSpPr>
          <p:cNvPr id="6147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27988" y="5949950"/>
            <a:ext cx="755650" cy="503238"/>
          </a:xfrm>
          <a:prstGeom prst="actionButtonForwardNext">
            <a:avLst/>
          </a:prstGeom>
          <a:solidFill>
            <a:srgbClr val="00B8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1330325"/>
          </a:xfrm>
        </p:spPr>
        <p:txBody>
          <a:bodyPr/>
          <a:lstStyle/>
          <a:p>
            <a:pPr eaLnBrk="1" hangingPunct="1"/>
            <a:r>
              <a:rPr lang="ru-RU" sz="4000" smtClean="0"/>
              <a:t/>
            </a:r>
            <a:br>
              <a:rPr lang="ru-RU" sz="4000" smtClean="0"/>
            </a:br>
            <a:r>
              <a:rPr lang="ru-RU" sz="4000" smtClean="0"/>
              <a:t>Глагол обозначает действие предмета.</a:t>
            </a:r>
            <a:endParaRPr lang="ru-RU" sz="4000" b="1" smtClean="0"/>
          </a:p>
        </p:txBody>
      </p:sp>
      <p:pic>
        <p:nvPicPr>
          <p:cNvPr id="10243" name="Picture 6" descr="Глагол, ИСПРАВЛ"/>
          <p:cNvPicPr>
            <a:picLocks noChangeAspect="1" noChangeArrowheads="1"/>
          </p:cNvPicPr>
          <p:nvPr/>
        </p:nvPicPr>
        <p:blipFill>
          <a:blip r:embed="rId3">
            <a:lum contrast="18000"/>
          </a:blip>
          <a:srcRect/>
          <a:stretch>
            <a:fillRect/>
          </a:stretch>
        </p:blipFill>
        <p:spPr bwMode="auto">
          <a:xfrm>
            <a:off x="2916238" y="2205038"/>
            <a:ext cx="3582987" cy="392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57200" y="0"/>
            <a:ext cx="8228013" cy="128588"/>
          </a:xfrm>
        </p:spPr>
        <p:txBody>
          <a:bodyPr/>
          <a:lstStyle/>
          <a:p>
            <a:pPr eaLnBrk="1" hangingPunct="1"/>
            <a:r>
              <a:rPr lang="ru-RU" sz="4000" smtClean="0"/>
              <a:t/>
            </a:r>
            <a:br>
              <a:rPr lang="ru-RU" sz="4000" smtClean="0"/>
            </a:br>
            <a:endParaRPr lang="ru-RU" sz="400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333375"/>
            <a:ext cx="8216900" cy="316706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r>
              <a:rPr lang="ru-RU" smtClean="0">
                <a:solidFill>
                  <a:srgbClr val="000099"/>
                </a:solidFill>
              </a:rPr>
              <a:t>Глагол – </a:t>
            </a:r>
            <a:r>
              <a:rPr lang="ru-RU" smtClean="0">
                <a:solidFill>
                  <a:schemeClr val="tx1"/>
                </a:solidFill>
              </a:rPr>
              <a:t>это часть речи, которая обозначает действие предмета и отвечает на вопросы 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smtClean="0">
                <a:solidFill>
                  <a:schemeClr val="tx1"/>
                </a:solidFill>
              </a:rPr>
              <a:t>    </a:t>
            </a:r>
            <a:r>
              <a:rPr lang="ru-RU" smtClean="0">
                <a:solidFill>
                  <a:srgbClr val="000099"/>
                </a:solidFill>
              </a:rPr>
              <a:t>что делает?, что делают?.</a:t>
            </a:r>
            <a:r>
              <a:rPr lang="ru-RU" smtClean="0">
                <a:solidFill>
                  <a:schemeClr val="tx1"/>
                </a:solidFill>
              </a:rPr>
              <a:t> 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smtClean="0">
                <a:solidFill>
                  <a:schemeClr val="tx1"/>
                </a:solidFill>
              </a:rPr>
              <a:t>Глагол </a:t>
            </a:r>
            <a:r>
              <a:rPr lang="ru-RU" smtClean="0"/>
              <a:t>в предложении чаще других частей речи употребляется с существительным.</a:t>
            </a:r>
          </a:p>
          <a:p>
            <a:pPr algn="ctr" eaLnBrk="1" hangingPunct="1">
              <a:lnSpc>
                <a:spcPct val="80000"/>
              </a:lnSpc>
            </a:pPr>
            <a:endParaRPr lang="ru-RU" sz="2400" smtClean="0"/>
          </a:p>
        </p:txBody>
      </p:sp>
      <p:pic>
        <p:nvPicPr>
          <p:cNvPr id="11268" name="Picture 4" descr="phot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3284538"/>
            <a:ext cx="2233612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5" descr="Chld0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3500438"/>
            <a:ext cx="2592387" cy="245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6" descr="CHLD63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48038" y="3357563"/>
            <a:ext cx="2519362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sng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sng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127</Words>
  <Application>Microsoft Office PowerPoint</Application>
  <PresentationFormat>Экран (4:3)</PresentationFormat>
  <Paragraphs>7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Оформление по умолчанию</vt:lpstr>
      <vt:lpstr>Презентация PowerPoint</vt:lpstr>
      <vt:lpstr> Глагол обозначает действие предмета.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Олег</dc:creator>
  <cp:lastModifiedBy>Оля</cp:lastModifiedBy>
  <cp:revision>8</cp:revision>
  <cp:lastPrinted>1601-01-01T00:00:00Z</cp:lastPrinted>
  <dcterms:created xsi:type="dcterms:W3CDTF">2010-10-21T06:30:56Z</dcterms:created>
  <dcterms:modified xsi:type="dcterms:W3CDTF">2015-10-08T19:00:46Z</dcterms:modified>
</cp:coreProperties>
</file>