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2" r:id="rId5"/>
    <p:sldId id="283" r:id="rId6"/>
    <p:sldId id="290" r:id="rId7"/>
    <p:sldId id="284" r:id="rId8"/>
    <p:sldId id="262" r:id="rId9"/>
    <p:sldId id="291" r:id="rId10"/>
    <p:sldId id="287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90"/>
            <p14:sldId id="284"/>
            <p14:sldId id="262"/>
            <p14:sldId id="291"/>
            <p14:sldId id="287"/>
          </p14:sldIdLst>
        </p14:section>
        <p14:section name="Раздел 1" id="{6D9936A3-3945-4757-BC8B-B5C252D8E036}">
          <p14:sldIdLst>
            <p14:sldId id="286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0941" autoAdjust="0"/>
  </p:normalViewPr>
  <p:slideViewPr>
    <p:cSldViewPr>
      <p:cViewPr>
        <p:scale>
          <a:sx n="60" d="100"/>
          <a:sy n="60" d="100"/>
        </p:scale>
        <p:origin x="-10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21.10.2012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77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Юдина О.Г.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2856" y="-243408"/>
            <a:ext cx="6658569" cy="102388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9976" y="90872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Сегодня  мы убедились в том, что</a:t>
            </a:r>
            <a:r>
              <a:rPr lang="ru-RU" sz="3200" b="1" i="1" dirty="0" smtClean="0"/>
              <a:t>…</a:t>
            </a:r>
          </a:p>
          <a:p>
            <a:endParaRPr lang="ru-RU" sz="3200" b="1" i="1" dirty="0"/>
          </a:p>
          <a:p>
            <a:pPr marL="0" indent="0">
              <a:buNone/>
            </a:pPr>
            <a:endParaRPr lang="ru-RU" sz="3200" dirty="0"/>
          </a:p>
          <a:p>
            <a:r>
              <a:rPr lang="ru-RU" sz="3200" b="1" i="1" dirty="0"/>
              <a:t>Теперь мы  умеем определять</a:t>
            </a:r>
            <a:r>
              <a:rPr lang="ru-RU" sz="3200" b="1" i="1" dirty="0" smtClean="0"/>
              <a:t>…</a:t>
            </a:r>
          </a:p>
          <a:p>
            <a:endParaRPr lang="ru-RU" sz="3200" b="1" i="1" dirty="0"/>
          </a:p>
          <a:p>
            <a:pPr marL="0" indent="0">
              <a:buNone/>
            </a:pPr>
            <a:endParaRPr lang="ru-RU" sz="3200" b="1" i="1" dirty="0" smtClean="0"/>
          </a:p>
          <a:p>
            <a:r>
              <a:rPr lang="ru-RU" sz="3200" b="1" i="1" dirty="0" smtClean="0"/>
              <a:t>Мы знаем, что в русском языке…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9064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все слова русского языка делятся на большие группы – части речи.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8008" y="3158208"/>
            <a:ext cx="753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части речи, задавать к ним вопросы, определять их значение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02424"/>
            <a:ext cx="799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есть самостоятельные и служебные части речи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916832"/>
            <a:ext cx="4343400" cy="1362075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Продолжать знакомить с признаками, по которым определяются части речи;</a:t>
            </a:r>
            <a:endParaRPr lang="ru-RU" dirty="0"/>
          </a:p>
          <a:p>
            <a:r>
              <a:rPr lang="ru-RU" dirty="0" smtClean="0"/>
              <a:t>Развивать речь учащихся, мышление, совершенствовать орфографическую зоркость;</a:t>
            </a:r>
          </a:p>
          <a:p>
            <a:r>
              <a:rPr lang="ru-RU" dirty="0" smtClean="0"/>
              <a:t>Воспитывать эстетические качества, самостоятельность, аккуратность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439" y="1033572"/>
            <a:ext cx="88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Льет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393612"/>
            <a:ext cx="154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Опадают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20442" y="1806496"/>
            <a:ext cx="163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Листопад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20442" y="2185700"/>
            <a:ext cx="157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Грустный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390672"/>
            <a:ext cx="121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Дождь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894728"/>
            <a:ext cx="1293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Облака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398784"/>
            <a:ext cx="153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Журавли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5210036"/>
            <a:ext cx="124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Косяки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0058" y="4849996"/>
            <a:ext cx="153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Желтеют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2977788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Кленовые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2833" y="2545740"/>
            <a:ext cx="138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Золотая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323364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Существительное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332656"/>
            <a:ext cx="17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Прилагательное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3326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Глагол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4.15356E-6 L 0.2783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506E-6 L -0.27483 -0.0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udina_OG\Desktop\3f1f97b4d4ed8f28f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63" y="-45115"/>
            <a:ext cx="7221766" cy="38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udina_OG\Desktop\вес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7667"/>
            <a:ext cx="4734435" cy="31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udina_OG\Desktop\лето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7667"/>
            <a:ext cx="4572000" cy="30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udina_OG\Desktop\осе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698" y="-484187"/>
            <a:ext cx="5314816" cy="42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036" y="1772816"/>
            <a:ext cx="8932862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600" dirty="0" smtClean="0"/>
              <a:t>Октябрь </a:t>
            </a:r>
            <a:r>
              <a:rPr lang="ru-RU" sz="3600" dirty="0" smtClean="0"/>
              <a:t>уж </a:t>
            </a:r>
            <a:r>
              <a:rPr lang="ru-RU" sz="3600" dirty="0" smtClean="0"/>
              <a:t>наступил – уж роща </a:t>
            </a:r>
            <a:r>
              <a:rPr lang="ru-RU" sz="3600" dirty="0" err="1" smtClean="0"/>
              <a:t>отряхает</a:t>
            </a:r>
            <a:endParaRPr lang="ru-RU" sz="3600" dirty="0" smtClean="0"/>
          </a:p>
          <a:p>
            <a:r>
              <a:rPr lang="ru-RU" sz="3600" dirty="0" smtClean="0"/>
              <a:t>Последние листы с нагих своих ветвей,</a:t>
            </a:r>
          </a:p>
          <a:p>
            <a:r>
              <a:rPr lang="ru-RU" sz="3600" dirty="0" smtClean="0"/>
              <a:t>Дохнул осенний хлад – дорога промерзает.</a:t>
            </a:r>
          </a:p>
          <a:p>
            <a:r>
              <a:rPr lang="ru-RU" sz="3600" dirty="0" smtClean="0"/>
              <a:t>Журча, еще бежит за мельницу ручей.</a:t>
            </a:r>
            <a:endParaRPr lang="ru-RU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dina_OG\Desktop\кл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80" y="179929"/>
            <a:ext cx="1584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к</a:t>
            </a:r>
            <a:r>
              <a:rPr lang="ru-RU" sz="4400" dirty="0" smtClean="0"/>
              <a:t>овер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14007" y="179928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клен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741143" y="188735"/>
            <a:ext cx="2108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золотой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66490" y="949369"/>
            <a:ext cx="1074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под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667095" y="908720"/>
            <a:ext cx="165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лежит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949368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листьев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16615" y="2959918"/>
            <a:ext cx="950773" cy="699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ом</a:t>
            </a:r>
            <a:endParaRPr lang="ru-RU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6984E-6 L -0.15052 0.29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25069E-8 L -0.41737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0.00601 L 0.05555 0.30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8844E-6 L 0.38421 0.405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20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25069E-8 L 0.00746 0.57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984E-6 L -0.40347 0.46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23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6324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Наступила золотая осень.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204864"/>
            <a:ext cx="8816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 утрам заморозки, а днем  тепло.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595663"/>
            <a:ext cx="5860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Небо высокое и чистое.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18864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Части речи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20688"/>
            <a:ext cx="257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Самостоятельные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8596" y="620687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Служебные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092" y="1243641"/>
            <a:ext cx="288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Существительное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054" y="1612973"/>
            <a:ext cx="216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Прилагательное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88155" y="1936138"/>
            <a:ext cx="233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Глагол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6072" y="2345104"/>
            <a:ext cx="3131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Местоимение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2333685"/>
            <a:ext cx="2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Числительное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1759456"/>
            <a:ext cx="320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Предлог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00392" y="1756276"/>
            <a:ext cx="20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Союз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1757724"/>
            <a:ext cx="286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Частица</a:t>
            </a:r>
            <a:endParaRPr lang="ru-RU" sz="2400" b="1" dirty="0"/>
          </a:p>
        </p:txBody>
      </p:sp>
      <p:cxnSp>
        <p:nvCxnSpPr>
          <p:cNvPr id="19" name="Прямая со стрелкой 18"/>
          <p:cNvCxnSpPr>
            <a:stCxn id="4" idx="2"/>
            <a:endCxn id="6" idx="3"/>
          </p:cNvCxnSpPr>
          <p:nvPr/>
        </p:nvCxnSpPr>
        <p:spPr>
          <a:xfrm flipH="1">
            <a:off x="3044083" y="650305"/>
            <a:ext cx="1557529" cy="201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9" idx="1"/>
          </p:cNvCxnSpPr>
          <p:nvPr/>
        </p:nvCxnSpPr>
        <p:spPr>
          <a:xfrm>
            <a:off x="4601612" y="650305"/>
            <a:ext cx="1786984" cy="201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10" idx="0"/>
          </p:cNvCxnSpPr>
          <p:nvPr/>
        </p:nvCxnSpPr>
        <p:spPr>
          <a:xfrm flipH="1">
            <a:off x="318108" y="1082353"/>
            <a:ext cx="1437706" cy="16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1" idx="0"/>
          </p:cNvCxnSpPr>
          <p:nvPr/>
        </p:nvCxnSpPr>
        <p:spPr>
          <a:xfrm flipH="1">
            <a:off x="926066" y="1082353"/>
            <a:ext cx="829748" cy="530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  <a:endCxn id="12" idx="0"/>
          </p:cNvCxnSpPr>
          <p:nvPr/>
        </p:nvCxnSpPr>
        <p:spPr>
          <a:xfrm flipH="1">
            <a:off x="1605089" y="1082353"/>
            <a:ext cx="150725" cy="853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13" idx="0"/>
          </p:cNvCxnSpPr>
          <p:nvPr/>
        </p:nvCxnSpPr>
        <p:spPr>
          <a:xfrm>
            <a:off x="1755814" y="1082353"/>
            <a:ext cx="376835" cy="1262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2"/>
            <a:endCxn id="14" idx="0"/>
          </p:cNvCxnSpPr>
          <p:nvPr/>
        </p:nvCxnSpPr>
        <p:spPr>
          <a:xfrm>
            <a:off x="1755814" y="1082353"/>
            <a:ext cx="974210" cy="1251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15" idx="0"/>
          </p:cNvCxnSpPr>
          <p:nvPr/>
        </p:nvCxnSpPr>
        <p:spPr>
          <a:xfrm flipH="1">
            <a:off x="6388597" y="1082352"/>
            <a:ext cx="869789" cy="67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  <a:endCxn id="17" idx="0"/>
          </p:cNvCxnSpPr>
          <p:nvPr/>
        </p:nvCxnSpPr>
        <p:spPr>
          <a:xfrm>
            <a:off x="7258386" y="1082352"/>
            <a:ext cx="121385" cy="675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  <a:endCxn id="16" idx="0"/>
          </p:cNvCxnSpPr>
          <p:nvPr/>
        </p:nvCxnSpPr>
        <p:spPr>
          <a:xfrm>
            <a:off x="7258386" y="1082352"/>
            <a:ext cx="944830" cy="67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71001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Экран (4:3)</PresentationFormat>
  <Paragraphs>90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Обучение</vt:lpstr>
      <vt:lpstr>Части речи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2012-10-18T19:00:41Z</dcterms:created>
  <dcterms:modified xsi:type="dcterms:W3CDTF">2012-10-21T17:08:49Z</dcterms:modified>
</cp:coreProperties>
</file>