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90" r:id="rId3"/>
    <p:sldId id="256" r:id="rId4"/>
    <p:sldId id="258" r:id="rId5"/>
    <p:sldId id="259" r:id="rId6"/>
    <p:sldId id="267" r:id="rId7"/>
    <p:sldId id="268" r:id="rId8"/>
    <p:sldId id="269" r:id="rId9"/>
    <p:sldId id="270" r:id="rId10"/>
    <p:sldId id="276" r:id="rId11"/>
    <p:sldId id="277" r:id="rId12"/>
    <p:sldId id="279" r:id="rId13"/>
    <p:sldId id="281" r:id="rId14"/>
    <p:sldId id="28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6" autoAdjust="0"/>
    <p:restoredTop sz="9466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D67E75-F422-4C5D-B23E-91E31F7A56CE}" type="datetimeFigureOut">
              <a:rPr lang="ru-RU"/>
              <a:pPr>
                <a:defRPr/>
              </a:pPr>
              <a:t>02.03.2014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67870CC-07F5-464B-8526-E7DE2CDC607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0AE72B-B1BE-4B7C-AC23-AC0B28AAD5F5}" type="datetimeFigureOut">
              <a:rPr lang="ru-RU"/>
              <a:pPr>
                <a:defRPr/>
              </a:pPr>
              <a:t>02.03.2014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541EF7-9801-4D66-A0A1-E3AF209E9AE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F8D2F2D-3F5F-46AE-9115-5F517745A58B}" type="datetimeFigureOut">
              <a:rPr lang="ru-RU"/>
              <a:pPr>
                <a:defRPr/>
              </a:pPr>
              <a:t>02.03.2014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12DEB4-B4C3-4FD1-9852-D44C3DF6A76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1A0015E-6346-4EAD-9C18-1FE82F7EE927}" type="datetimeFigureOut">
              <a:rPr lang="ru-RU"/>
              <a:pPr>
                <a:defRPr/>
              </a:pPr>
              <a:t>02.03.2014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661207-168A-44C6-976D-ADA75712373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009840-C948-447C-A1DE-75C59DC80A13}" type="datetimeFigureOut">
              <a:rPr lang="ru-RU"/>
              <a:pPr>
                <a:defRPr/>
              </a:pPr>
              <a:t>02.03.2014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FBE40D-4B47-45CD-AE09-2DBCAD952D0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4F5E15-6224-4012-A3AB-6CA198194EB5}" type="datetimeFigureOut">
              <a:rPr lang="ru-RU"/>
              <a:pPr>
                <a:defRPr/>
              </a:pPr>
              <a:t>02.03.2014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68C2BD-9A50-4F99-9170-0ECE454C043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D492F57-D099-4C7F-BE55-9B51F8FD31C3}" type="datetimeFigureOut">
              <a:rPr lang="ru-RU"/>
              <a:pPr>
                <a:defRPr/>
              </a:pPr>
              <a:t>02.03.2014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CC7639-DA7A-4790-A4DF-7FF3C51876A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03A7437-91B0-480B-95DC-1FA75DB95008}" type="datetimeFigureOut">
              <a:rPr lang="ru-RU"/>
              <a:pPr>
                <a:defRPr/>
              </a:pPr>
              <a:t>02.03.2014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1E7AB90-DE94-41D7-A742-77CE53CABFF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31EB5DB-4B9C-4EFA-8310-5C274AC37FE0}" type="datetimeFigureOut">
              <a:rPr lang="ru-RU"/>
              <a:pPr>
                <a:defRPr/>
              </a:pPr>
              <a:t>02.03.2014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E8FECF2-20FB-41FC-B8BA-510083F4F67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A3C87FC-38F4-400D-9677-6F54CDDE8637}" type="datetimeFigureOut">
              <a:rPr lang="ru-RU"/>
              <a:pPr>
                <a:defRPr/>
              </a:pPr>
              <a:t>02.03.2014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E2235FF-3153-4C43-9296-6FB78C8F069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1AE997-9837-424C-867D-14D874EF2618}" type="datetimeFigureOut">
              <a:rPr lang="ru-RU"/>
              <a:pPr>
                <a:defRPr/>
              </a:pPr>
              <a:t>02.03.2014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316D5C-386B-4AA7-BEA3-27DE071617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717E5B-CF60-46EF-9BE3-A4EA6454D14A}" type="datetimeFigureOut">
              <a:rPr lang="ru-RU"/>
              <a:pPr>
                <a:defRPr/>
              </a:pPr>
              <a:t>02.03.2014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5C9307-F297-4C38-8CAF-0EA00E55E2F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819E66-3FBA-408D-A002-7E8D5FCF4CA4}" type="datetimeFigureOut">
              <a:rPr lang="ru-RU"/>
              <a:pPr>
                <a:defRPr/>
              </a:pPr>
              <a:t>02.03.2014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E9615A-9311-4F7E-92B0-E453FB5CEF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A1%D1%83%D1%85%D0%BE%D0%BF%D1%83%D1%82%D0%BD%D1%8B%D0%B5_%D0%B2%D0%BE%D0%B9%D1%81%D0%BA%D0%B0" TargetMode="External"/><Relationship Id="rId3" Type="http://schemas.openxmlformats.org/officeDocument/2006/relationships/image" Target="../media/image25.jpeg"/><Relationship Id="rId7" Type="http://schemas.openxmlformats.org/officeDocument/2006/relationships/hyperlink" Target="http://ru.wikipedia.org/wiki/%D0%A0%D0%B0%D0%B7%D0%B2%D0%B5%D0%B4%D0%BA%D0%B0"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ru.wikipedia.org/wiki/%D0%92%D0%BE%D0%BE%D1%80%D1%83%D0%B6%D1%91%D0%BD%D0%BD%D1%8B%D0%B5_%D1%81%D0%B8%D0%BB%D1%8B_%D0%A0%D0%BE%D1%81%D1%81%D0%B8%D0%B9%D1%81%D0%BA%D0%BE%D0%B9_%D0%A4%D0%B5%D0%B4%D0%B5%D1%80%D0%B0%D1%86%D0%B8%D0%B8" TargetMode="External"/><Relationship Id="rId5" Type="http://schemas.openxmlformats.org/officeDocument/2006/relationships/image" Target="../media/image27.jpe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4" name="Рисунок 3" descr="965_23.jpg"/>
          <p:cNvPicPr>
            <a:picLocks noChangeAspect="1"/>
          </p:cNvPicPr>
          <p:nvPr/>
        </p:nvPicPr>
        <p:blipFill>
          <a:blip r:embed="rId2" cstate="print"/>
          <a:stretch>
            <a:fillRect/>
          </a:stretch>
        </p:blipFill>
        <p:spPr>
          <a:xfrm>
            <a:off x="330895" y="225153"/>
            <a:ext cx="8712968" cy="6534725"/>
          </a:xfrm>
          <a:prstGeom prst="rect">
            <a:avLst/>
          </a:prstGeom>
          <a:ln w="88900" cap="sq" cmpd="thickThin">
            <a:solidFill>
              <a:srgbClr val="0070C0"/>
            </a:solidFill>
            <a:prstDash val="solid"/>
            <a:miter lim="800000"/>
          </a:ln>
          <a:effectLst>
            <a:innerShdw blurRad="76200">
              <a:srgbClr val="000000"/>
            </a:innerShdw>
          </a:effectLst>
        </p:spPr>
      </p:pic>
      <p:sp>
        <p:nvSpPr>
          <p:cNvPr id="14339" name="Text Box 4"/>
          <p:cNvSpPr txBox="1">
            <a:spLocks noChangeArrowheads="1"/>
          </p:cNvSpPr>
          <p:nvPr/>
        </p:nvSpPr>
        <p:spPr bwMode="auto">
          <a:xfrm>
            <a:off x="5076825" y="5805488"/>
            <a:ext cx="3382963" cy="641350"/>
          </a:xfrm>
          <a:prstGeom prst="rect">
            <a:avLst/>
          </a:prstGeom>
          <a:noFill/>
          <a:ln w="9525">
            <a:noFill/>
            <a:miter lim="800000"/>
            <a:headEnd/>
            <a:tailEnd/>
          </a:ln>
        </p:spPr>
        <p:txBody>
          <a:bodyPr>
            <a:spAutoFit/>
          </a:bodyPr>
          <a:lstStyle/>
          <a:p>
            <a:r>
              <a:rPr lang="ru-RU"/>
              <a:t>Группа «Чебурашка»</a:t>
            </a:r>
          </a:p>
          <a:p>
            <a:r>
              <a:rPr lang="ru-RU"/>
              <a:t>Воспитатель: Шабалина И.П.</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3802" name="Picture 10" descr="http://im5-tub-ru.yandex.net/i?id=467113918-03-72&amp;n=21"/>
          <p:cNvPicPr>
            <a:picLocks noChangeAspect="1" noChangeArrowheads="1"/>
          </p:cNvPicPr>
          <p:nvPr/>
        </p:nvPicPr>
        <p:blipFill>
          <a:blip r:embed="rId3" cstate="print"/>
          <a:srcRect/>
          <a:stretch>
            <a:fillRect/>
          </a:stretch>
        </p:blipFill>
        <p:spPr bwMode="auto">
          <a:xfrm>
            <a:off x="1085769" y="5085184"/>
            <a:ext cx="2315086" cy="1574258"/>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804" name="Picture 12" descr="http://forum.militaryparitet.com/extensions/hcs_image_uploader/uploads/80000/4500/84704/p183ckfk2918up16k8tie1rdpvv5.gif"/>
          <p:cNvPicPr>
            <a:picLocks noChangeAspect="1" noChangeArrowheads="1"/>
          </p:cNvPicPr>
          <p:nvPr/>
        </p:nvPicPr>
        <p:blipFill>
          <a:blip r:embed="rId4" cstate="print"/>
          <a:srcRect/>
          <a:stretch>
            <a:fillRect/>
          </a:stretch>
        </p:blipFill>
        <p:spPr bwMode="auto">
          <a:xfrm>
            <a:off x="4283968" y="4949526"/>
            <a:ext cx="1709916" cy="1709916"/>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806" name="Picture 14" descr="http://s.pikabu.ru/images/big_size_comm/2012-10_5/13510822555585.jpg"/>
          <p:cNvPicPr>
            <a:picLocks noChangeAspect="1" noChangeArrowheads="1"/>
          </p:cNvPicPr>
          <p:nvPr/>
        </p:nvPicPr>
        <p:blipFill>
          <a:blip r:embed="rId5" cstate="print"/>
          <a:srcRect/>
          <a:stretch>
            <a:fillRect/>
          </a:stretch>
        </p:blipFill>
        <p:spPr bwMode="auto">
          <a:xfrm>
            <a:off x="6858000" y="4787576"/>
            <a:ext cx="1737768" cy="1737768"/>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Овал 10"/>
          <p:cNvSpPr/>
          <p:nvPr/>
        </p:nvSpPr>
        <p:spPr>
          <a:xfrm>
            <a:off x="6732588" y="3857625"/>
            <a:ext cx="2232025" cy="785813"/>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Герб ВВС России</a:t>
            </a:r>
          </a:p>
        </p:txBody>
      </p:sp>
      <p:sp>
        <p:nvSpPr>
          <p:cNvPr id="12" name="Овал 11"/>
          <p:cNvSpPr/>
          <p:nvPr/>
        </p:nvSpPr>
        <p:spPr>
          <a:xfrm>
            <a:off x="1163638" y="4005263"/>
            <a:ext cx="2160587" cy="944562"/>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Флаг ВВС России</a:t>
            </a:r>
          </a:p>
        </p:txBody>
      </p:sp>
      <p:sp>
        <p:nvSpPr>
          <p:cNvPr id="13" name="Овал 12"/>
          <p:cNvSpPr/>
          <p:nvPr/>
        </p:nvSpPr>
        <p:spPr>
          <a:xfrm>
            <a:off x="3779838" y="4005263"/>
            <a:ext cx="2736850" cy="852487"/>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Нарукавный знак ВВС России старого образца</a:t>
            </a:r>
          </a:p>
        </p:txBody>
      </p:sp>
      <p:sp>
        <p:nvSpPr>
          <p:cNvPr id="8" name="Прямоугольник 7"/>
          <p:cNvSpPr/>
          <p:nvPr/>
        </p:nvSpPr>
        <p:spPr>
          <a:xfrm>
            <a:off x="539552" y="188640"/>
            <a:ext cx="8233732"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Военно</a:t>
            </a: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 воздушные силы </a:t>
            </a:r>
          </a:p>
        </p:txBody>
      </p:sp>
      <p:sp>
        <p:nvSpPr>
          <p:cNvPr id="10" name="Багетная рамка 9"/>
          <p:cNvSpPr/>
          <p:nvPr/>
        </p:nvSpPr>
        <p:spPr>
          <a:xfrm>
            <a:off x="1785938" y="958850"/>
            <a:ext cx="5286375" cy="3019425"/>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562" name="Прямоугольник 1"/>
          <p:cNvSpPr>
            <a:spLocks noChangeArrowheads="1"/>
          </p:cNvSpPr>
          <p:nvPr/>
        </p:nvSpPr>
        <p:spPr bwMode="auto">
          <a:xfrm>
            <a:off x="2286000" y="1028700"/>
            <a:ext cx="4572000" cy="2492375"/>
          </a:xfrm>
          <a:prstGeom prst="rect">
            <a:avLst/>
          </a:prstGeom>
          <a:noFill/>
          <a:ln w="9525">
            <a:noFill/>
            <a:miter lim="800000"/>
            <a:headEnd/>
            <a:tailEnd/>
          </a:ln>
        </p:spPr>
        <p:txBody>
          <a:bodyPr>
            <a:spAutoFit/>
          </a:bodyPr>
          <a:lstStyle/>
          <a:p>
            <a:endParaRPr lang="ru-RU" sz="1200" b="1">
              <a:latin typeface="Calibri" pitchFamily="34" charset="0"/>
            </a:endParaRPr>
          </a:p>
          <a:p>
            <a:endParaRPr lang="ru-RU" sz="1200" b="1">
              <a:latin typeface="Calibri" pitchFamily="34" charset="0"/>
            </a:endParaRPr>
          </a:p>
          <a:p>
            <a:r>
              <a:rPr lang="ru-RU" sz="1200" b="1">
                <a:latin typeface="Calibri" pitchFamily="34" charset="0"/>
              </a:rPr>
              <a:t>Вое́нно - возду́шные си́лы Российской Федерации (ВВС России)</a:t>
            </a:r>
            <a:r>
              <a:rPr lang="ru-RU" sz="1200">
                <a:latin typeface="Calibri" pitchFamily="34" charset="0"/>
              </a:rPr>
              <a:t> — вид </a:t>
            </a:r>
            <a:r>
              <a:rPr lang="ru-RU" sz="1200">
                <a:latin typeface="Calibri" pitchFamily="34" charset="0"/>
                <a:hlinkClick r:id="rId6" tooltip="Вооружённые силы Российской Федерации"/>
              </a:rPr>
              <a:t>Вооружённых Сил Российской Федерации</a:t>
            </a:r>
            <a:r>
              <a:rPr lang="ru-RU" sz="1200">
                <a:latin typeface="Calibri" pitchFamily="34" charset="0"/>
              </a:rPr>
              <a:t>. Предназначены для ведения </a:t>
            </a:r>
            <a:r>
              <a:rPr lang="ru-RU" sz="1200">
                <a:latin typeface="Calibri" pitchFamily="34" charset="0"/>
                <a:hlinkClick r:id="rId7" tooltip="Разведка"/>
              </a:rPr>
              <a:t>разведки</a:t>
            </a:r>
            <a:r>
              <a:rPr lang="ru-RU" sz="1200">
                <a:latin typeface="Calibri" pitchFamily="34" charset="0"/>
              </a:rPr>
              <a:t> группировок противника, обеспечения (сдерживания) в воздухе, защиты от ударов с воздуха важных военно-экономических районов (объектов) страны и группировок войск, предупреждения о воздушном нападении, поражения объектов, составляющих основу военного и военно-экономического потенциала противника, поддержки с воздуха </a:t>
            </a:r>
            <a:r>
              <a:rPr lang="ru-RU" sz="1200">
                <a:latin typeface="Calibri" pitchFamily="34" charset="0"/>
                <a:hlinkClick r:id="rId8" tooltip="Сухопутные войска"/>
              </a:rPr>
              <a:t>Сухопутных войск</a:t>
            </a:r>
            <a:r>
              <a:rPr lang="ru-RU" sz="1200">
                <a:latin typeface="Calibri" pitchFamily="34" charset="0"/>
              </a:rPr>
              <a:t> и сил флота, десантирования воздушных десантов, перевозки войск и материальных средств по воздуху.</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2770" name="Picture 2" descr="http://www.hayzinvor.am/wp-content/uploads/2011/09/a29-09-001.jpg"/>
          <p:cNvPicPr>
            <a:picLocks noChangeAspect="1" noChangeArrowheads="1"/>
          </p:cNvPicPr>
          <p:nvPr/>
        </p:nvPicPr>
        <p:blipFill>
          <a:blip r:embed="rId3" cstate="print"/>
          <a:srcRect l="17722" t="24853" r="18987" b="14388"/>
          <a:stretch>
            <a:fillRect/>
          </a:stretch>
        </p:blipFill>
        <p:spPr bwMode="auto">
          <a:xfrm>
            <a:off x="959344" y="1470497"/>
            <a:ext cx="3500389" cy="2520279"/>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32776" name="Picture 8" descr="http://kolyan.net/uploads/posts/2010-07/thumbs/1278277132_rrrrrrss_26.jpg"/>
          <p:cNvPicPr>
            <a:picLocks noChangeAspect="1" noChangeArrowheads="1"/>
          </p:cNvPicPr>
          <p:nvPr/>
        </p:nvPicPr>
        <p:blipFill>
          <a:blip r:embed="rId4" cstate="print"/>
          <a:srcRect/>
          <a:stretch>
            <a:fillRect/>
          </a:stretch>
        </p:blipFill>
        <p:spPr bwMode="auto">
          <a:xfrm>
            <a:off x="4932040" y="1484784"/>
            <a:ext cx="3932353" cy="237626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24580" name="WordArt 7"/>
          <p:cNvSpPr>
            <a:spLocks noChangeArrowheads="1" noChangeShapeType="1" noTextEdit="1"/>
          </p:cNvSpPr>
          <p:nvPr/>
        </p:nvSpPr>
        <p:spPr bwMode="auto">
          <a:xfrm>
            <a:off x="1476375" y="260350"/>
            <a:ext cx="6264275" cy="936625"/>
          </a:xfrm>
          <a:prstGeom prst="rect">
            <a:avLst/>
          </a:prstGeom>
        </p:spPr>
        <p:txBody>
          <a:bodyPr wrap="none" fromWordArt="1">
            <a:prstTxWarp prst="textPlain">
              <a:avLst>
                <a:gd name="adj" fmla="val 50000"/>
              </a:avLst>
            </a:prstTxWarp>
          </a:bodyPr>
          <a:lstStyle/>
          <a:p>
            <a:pPr algn="ctr"/>
            <a:r>
              <a:rPr lang="ru-RU" sz="36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Arial"/>
                <a:cs typeface="Arial"/>
              </a:rPr>
              <a:t>Военная авиация </a:t>
            </a:r>
          </a:p>
        </p:txBody>
      </p:sp>
      <p:pic>
        <p:nvPicPr>
          <p:cNvPr id="36870" name="Picture 6" descr="http://sterlegrad.ru/uploads/posts/2013-07/1372832621_ka-27-1.jpg"/>
          <p:cNvPicPr>
            <a:picLocks noChangeAspect="1" noChangeArrowheads="1"/>
          </p:cNvPicPr>
          <p:nvPr/>
        </p:nvPicPr>
        <p:blipFill>
          <a:blip r:embed="rId5" cstate="print"/>
          <a:srcRect/>
          <a:stretch>
            <a:fillRect/>
          </a:stretch>
        </p:blipFill>
        <p:spPr bwMode="auto">
          <a:xfrm>
            <a:off x="1156767" y="4391670"/>
            <a:ext cx="3168351" cy="1846094"/>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72" name="Picture 8" descr="http://images.flugrevue.de/sixcms/media.php/11/thumbnails/AW139-Russland-1.jpg.2165220.jpg"/>
          <p:cNvPicPr>
            <a:picLocks noChangeAspect="1" noChangeArrowheads="1"/>
          </p:cNvPicPr>
          <p:nvPr/>
        </p:nvPicPr>
        <p:blipFill>
          <a:blip r:embed="rId6" cstate="print"/>
          <a:srcRect/>
          <a:stretch>
            <a:fillRect/>
          </a:stretch>
        </p:blipFill>
        <p:spPr bwMode="auto">
          <a:xfrm>
            <a:off x="4904730" y="4392141"/>
            <a:ext cx="3744416" cy="181729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7890" name="Picture 2" descr="http://img02.rl0.ru/pgc/432x288/512b1c1e-0002-24e3-0002-24ec05a3fcd9.photo.0.jpg"/>
          <p:cNvPicPr>
            <a:picLocks noChangeAspect="1" noChangeArrowheads="1"/>
          </p:cNvPicPr>
          <p:nvPr/>
        </p:nvPicPr>
        <p:blipFill>
          <a:blip r:embed="rId3" cstate="print"/>
          <a:srcRect/>
          <a:stretch>
            <a:fillRect/>
          </a:stretch>
        </p:blipFill>
        <p:spPr bwMode="auto">
          <a:xfrm>
            <a:off x="971600" y="1340768"/>
            <a:ext cx="3704358" cy="2469572"/>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7894" name="Picture 6" descr="http://i072.radikal.ru/1203/c0/ecc2b664907c.jpg"/>
          <p:cNvPicPr>
            <a:picLocks noChangeAspect="1" noChangeArrowheads="1"/>
          </p:cNvPicPr>
          <p:nvPr/>
        </p:nvPicPr>
        <p:blipFill>
          <a:blip r:embed="rId4" cstate="print"/>
          <a:srcRect/>
          <a:stretch>
            <a:fillRect/>
          </a:stretch>
        </p:blipFill>
        <p:spPr bwMode="auto">
          <a:xfrm>
            <a:off x="2987824" y="4005064"/>
            <a:ext cx="3816424" cy="2289855"/>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7896" name="Picture 8" descr="http://news.datanews.ru/images/news/11_05/184534x0.jpg"/>
          <p:cNvPicPr>
            <a:picLocks noChangeAspect="1" noChangeArrowheads="1"/>
          </p:cNvPicPr>
          <p:nvPr/>
        </p:nvPicPr>
        <p:blipFill>
          <a:blip r:embed="rId5" cstate="print"/>
          <a:srcRect/>
          <a:stretch>
            <a:fillRect/>
          </a:stretch>
        </p:blipFill>
        <p:spPr bwMode="auto">
          <a:xfrm>
            <a:off x="5220072" y="1412776"/>
            <a:ext cx="3168352" cy="2376264"/>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Прямоугольник 1"/>
          <p:cNvSpPr/>
          <p:nvPr/>
        </p:nvSpPr>
        <p:spPr>
          <a:xfrm>
            <a:off x="2123728" y="116632"/>
            <a:ext cx="518457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Лётчики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Багетная рамка 9"/>
          <p:cNvSpPr/>
          <p:nvPr/>
        </p:nvSpPr>
        <p:spPr>
          <a:xfrm>
            <a:off x="3203575" y="836613"/>
            <a:ext cx="5329238" cy="2663825"/>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9938" name="Picture 2" descr="http://image.etov.com.ua/storage/640x640/2/6/8/0/2680edab8ee3ca99f84a65e82d955c3e.jpg"/>
          <p:cNvPicPr>
            <a:picLocks noChangeAspect="1" noChangeArrowheads="1"/>
          </p:cNvPicPr>
          <p:nvPr/>
        </p:nvPicPr>
        <p:blipFill>
          <a:blip r:embed="rId3"/>
          <a:srcRect/>
          <a:stretch>
            <a:fillRect/>
          </a:stretch>
        </p:blipFill>
        <p:spPr bwMode="auto">
          <a:xfrm>
            <a:off x="3348038" y="4797425"/>
            <a:ext cx="2351087" cy="1763713"/>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
        <p:nvSpPr>
          <p:cNvPr id="5" name="Блок-схема: подготовка 4"/>
          <p:cNvSpPr/>
          <p:nvPr/>
        </p:nvSpPr>
        <p:spPr>
          <a:xfrm>
            <a:off x="3348038" y="3933825"/>
            <a:ext cx="2952750" cy="647700"/>
          </a:xfrm>
          <a:prstGeom prst="flowChartPreparati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Флаг ВДВ России</a:t>
            </a:r>
          </a:p>
        </p:txBody>
      </p:sp>
      <p:pic>
        <p:nvPicPr>
          <p:cNvPr id="39942" name="Picture 6" descr="http://prv2.lori-images.net/narukavnyi-shevron-vs-rf-vdv-0000898346-preview.jpg"/>
          <p:cNvPicPr>
            <a:picLocks noChangeAspect="1" noChangeArrowheads="1"/>
          </p:cNvPicPr>
          <p:nvPr/>
        </p:nvPicPr>
        <p:blipFill>
          <a:blip r:embed="rId4"/>
          <a:srcRect l="4348" r="10869" b="1519"/>
          <a:stretch>
            <a:fillRect/>
          </a:stretch>
        </p:blipFill>
        <p:spPr bwMode="auto">
          <a:xfrm>
            <a:off x="6875463" y="4724400"/>
            <a:ext cx="1368425" cy="1881188"/>
          </a:xfrm>
          <a:prstGeom prst="rect">
            <a:avLst/>
          </a:prstGeom>
          <a:ln w="127000" cap="sq">
            <a:solidFill>
              <a:srgbClr val="00B0F0"/>
            </a:solidFill>
            <a:miter lim="800000"/>
          </a:ln>
          <a:effectLst>
            <a:outerShdw blurRad="57150" dist="50800" dir="2700000" algn="tl" rotWithShape="0">
              <a:srgbClr val="000000">
                <a:alpha val="40000"/>
              </a:srgbClr>
            </a:outerShdw>
          </a:effectLst>
        </p:spPr>
      </p:pic>
      <p:pic>
        <p:nvPicPr>
          <p:cNvPr id="39944" name="Picture 8" descr="http://yahooeu.ru/uploads/posts/2012-08/1343981819_russian_army_vdv_by_stefan69.jpg"/>
          <p:cNvPicPr>
            <a:picLocks noChangeAspect="1" noChangeArrowheads="1"/>
          </p:cNvPicPr>
          <p:nvPr/>
        </p:nvPicPr>
        <p:blipFill>
          <a:blip r:embed="rId5"/>
          <a:srcRect/>
          <a:stretch>
            <a:fillRect/>
          </a:stretch>
        </p:blipFill>
        <p:spPr bwMode="auto">
          <a:xfrm>
            <a:off x="611188" y="2060575"/>
            <a:ext cx="2370137" cy="3384550"/>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
        <p:nvSpPr>
          <p:cNvPr id="9" name="Блок-схема: подготовка 8"/>
          <p:cNvSpPr/>
          <p:nvPr/>
        </p:nvSpPr>
        <p:spPr>
          <a:xfrm>
            <a:off x="6335713" y="3933825"/>
            <a:ext cx="2808287" cy="574675"/>
          </a:xfrm>
          <a:prstGeom prst="flowChartPreparati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Шеврон ВДВ</a:t>
            </a:r>
          </a:p>
        </p:txBody>
      </p:sp>
      <p:sp>
        <p:nvSpPr>
          <p:cNvPr id="7" name="Прямоугольник 6"/>
          <p:cNvSpPr/>
          <p:nvPr/>
        </p:nvSpPr>
        <p:spPr>
          <a:xfrm>
            <a:off x="-108505" y="188640"/>
            <a:ext cx="9361024"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Воздушно – десантные войска</a:t>
            </a:r>
          </a:p>
        </p:txBody>
      </p:sp>
      <p:sp>
        <p:nvSpPr>
          <p:cNvPr id="26633" name="Прямоугольник 7"/>
          <p:cNvSpPr>
            <a:spLocks noChangeArrowheads="1"/>
          </p:cNvSpPr>
          <p:nvPr/>
        </p:nvSpPr>
        <p:spPr bwMode="auto">
          <a:xfrm>
            <a:off x="3708400" y="1052513"/>
            <a:ext cx="4464050" cy="2862262"/>
          </a:xfrm>
          <a:prstGeom prst="rect">
            <a:avLst/>
          </a:prstGeom>
          <a:noFill/>
          <a:ln w="9525">
            <a:noFill/>
            <a:miter lim="800000"/>
            <a:headEnd/>
            <a:tailEnd/>
          </a:ln>
        </p:spPr>
        <p:txBody>
          <a:bodyPr>
            <a:spAutoFit/>
          </a:bodyPr>
          <a:lstStyle/>
          <a:p>
            <a:endParaRPr lang="ru-RU" b="1">
              <a:latin typeface="Calibri" pitchFamily="34" charset="0"/>
            </a:endParaRPr>
          </a:p>
          <a:p>
            <a:r>
              <a:rPr lang="ru-RU" b="1">
                <a:latin typeface="Calibri" pitchFamily="34" charset="0"/>
              </a:rPr>
              <a:t>воздушно-десантные войска (ВДВ) - мобильный род войск, предназначенный для выполнения боевых задач в тылу противника, а также для действий в качестве резерва Верховного Главного Командования.</a:t>
            </a:r>
          </a:p>
          <a:p>
            <a:endParaRPr lang="ru-RU" b="1">
              <a:latin typeface="Calibri" pitchFamily="34" charset="0"/>
            </a:endParaRPr>
          </a:p>
          <a:p>
            <a:r>
              <a:rPr lang="ru-RU" b="1">
                <a:latin typeface="Calibri" pitchFamily="34" charset="0"/>
              </a:rPr>
              <a:t/>
            </a:r>
            <a:br>
              <a:rPr lang="ru-RU" b="1">
                <a:latin typeface="Calibri" pitchFamily="34" charset="0"/>
              </a:rPr>
            </a:br>
            <a:endParaRPr lang="ru-R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8914" name="Picture 2" descr="http://im6-tub-ru.yandex.net/i?id=201556929-55-72&amp;n=21"/>
          <p:cNvPicPr>
            <a:picLocks noChangeAspect="1" noChangeArrowheads="1"/>
          </p:cNvPicPr>
          <p:nvPr/>
        </p:nvPicPr>
        <p:blipFill>
          <a:blip r:embed="rId3" cstate="print"/>
          <a:srcRect/>
          <a:stretch>
            <a:fillRect/>
          </a:stretch>
        </p:blipFill>
        <p:spPr bwMode="auto">
          <a:xfrm>
            <a:off x="731572" y="4653136"/>
            <a:ext cx="2400267" cy="1800200"/>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916" name="Picture 4" descr="http://www.pln-pskov.ru/pictures/0535321821.jpg"/>
          <p:cNvPicPr>
            <a:picLocks noChangeAspect="1" noChangeArrowheads="1"/>
          </p:cNvPicPr>
          <p:nvPr/>
        </p:nvPicPr>
        <p:blipFill>
          <a:blip r:embed="rId4" cstate="print"/>
          <a:srcRect/>
          <a:stretch>
            <a:fillRect/>
          </a:stretch>
        </p:blipFill>
        <p:spPr bwMode="auto">
          <a:xfrm>
            <a:off x="6228184" y="4556082"/>
            <a:ext cx="2775967" cy="1810414"/>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918" name="Picture 6" descr="http://img1.1tv.ru/imgsize640x360/PR20100802220224.JPG"/>
          <p:cNvPicPr>
            <a:picLocks noChangeAspect="1" noChangeArrowheads="1"/>
          </p:cNvPicPr>
          <p:nvPr/>
        </p:nvPicPr>
        <p:blipFill>
          <a:blip r:embed="rId5" cstate="print"/>
          <a:srcRect/>
          <a:stretch>
            <a:fillRect/>
          </a:stretch>
        </p:blipFill>
        <p:spPr bwMode="auto">
          <a:xfrm>
            <a:off x="3443874" y="4581128"/>
            <a:ext cx="2568285" cy="1926215"/>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920" name="Picture 8" descr="http://my-ivanovo.ru/wp-content/uploads/2010/08/huge.jpg"/>
          <p:cNvPicPr>
            <a:picLocks noChangeAspect="1" noChangeArrowheads="1"/>
          </p:cNvPicPr>
          <p:nvPr/>
        </p:nvPicPr>
        <p:blipFill>
          <a:blip r:embed="rId6" cstate="print"/>
          <a:srcRect l="19565" b="5305"/>
          <a:stretch>
            <a:fillRect/>
          </a:stretch>
        </p:blipFill>
        <p:spPr bwMode="auto">
          <a:xfrm>
            <a:off x="5508104" y="1628800"/>
            <a:ext cx="3123657" cy="2448272"/>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922" name="Picture 10" descr="http://vdv.ucoz.net/qia4qbvCNHU.jpg"/>
          <p:cNvPicPr>
            <a:picLocks noChangeAspect="1" noChangeArrowheads="1"/>
          </p:cNvPicPr>
          <p:nvPr/>
        </p:nvPicPr>
        <p:blipFill>
          <a:blip r:embed="rId7" cstate="print"/>
          <a:srcRect/>
          <a:stretch>
            <a:fillRect/>
          </a:stretch>
        </p:blipFill>
        <p:spPr bwMode="auto">
          <a:xfrm>
            <a:off x="1369368" y="1626181"/>
            <a:ext cx="3456384" cy="2450891"/>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Прямоугольник 1"/>
          <p:cNvSpPr/>
          <p:nvPr/>
        </p:nvSpPr>
        <p:spPr>
          <a:xfrm>
            <a:off x="2123727" y="188640"/>
            <a:ext cx="506463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Голубые береты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8100000" scaled="1"/>
        </a:gradFill>
        <a:effectLst/>
      </p:bgPr>
    </p:bg>
    <p:spTree>
      <p:nvGrpSpPr>
        <p:cNvPr id="1" name=""/>
        <p:cNvGrpSpPr/>
        <p:nvPr/>
      </p:nvGrpSpPr>
      <p:grpSpPr>
        <a:xfrm>
          <a:off x="0" y="0"/>
          <a:ext cx="0" cy="0"/>
          <a:chOff x="0" y="0"/>
          <a:chExt cx="0" cy="0"/>
        </a:xfrm>
      </p:grpSpPr>
      <p:sp>
        <p:nvSpPr>
          <p:cNvPr id="8" name="Багетная рамка 7"/>
          <p:cNvSpPr/>
          <p:nvPr/>
        </p:nvSpPr>
        <p:spPr>
          <a:xfrm>
            <a:off x="395288" y="2565400"/>
            <a:ext cx="8353425" cy="4103688"/>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Много у нас таких важных дат, как день тех, чья профессия – Родину защищать, защищать свой дом, защищать свою правду – своей силой и своей волей. Сегодня в каждом доме отдают дань уважения тем, кто в трудное время войны мужественно защищал свою Родину. Защитников Отечества чтит вся Россия.  23 февраля народ России празднует День защитника Отечества. В этот торжественный день мы чествуем всех, кто причастен к этому высокому званию, званию единого для всех: от покрытых сединой и увенчанных наградами фронтовиков, к молодежи, которая только недавно надела военную форму. </a:t>
            </a:r>
          </a:p>
          <a:p>
            <a:pPr algn="ctr" fontAlgn="auto">
              <a:spcBef>
                <a:spcPts val="0"/>
              </a:spcBef>
              <a:spcAft>
                <a:spcPts val="0"/>
              </a:spcAft>
              <a:defRPr/>
            </a:pPr>
            <a:endParaRPr lang="ru-RU" dirty="0"/>
          </a:p>
        </p:txBody>
      </p:sp>
      <p:pic>
        <p:nvPicPr>
          <p:cNvPr id="48130" name="Picture 2" descr="http://www.bashedu.ru/sites/default/files/resize/uploads/179/image/vinegret/23fev/23fev-200x150.jpg"/>
          <p:cNvPicPr>
            <a:picLocks noChangeAspect="1" noChangeArrowheads="1"/>
          </p:cNvPicPr>
          <p:nvPr/>
        </p:nvPicPr>
        <p:blipFill>
          <a:blip r:embed="rId2" cstate="print"/>
          <a:srcRect/>
          <a:stretch>
            <a:fillRect/>
          </a:stretch>
        </p:blipFill>
        <p:spPr bwMode="auto">
          <a:xfrm>
            <a:off x="2627784" y="188640"/>
            <a:ext cx="3024336" cy="2268252"/>
          </a:xfrm>
          <a:prstGeom prst="rect">
            <a:avLst/>
          </a:prstGeom>
          <a:ln w="88900" cap="sq" cmpd="thickThin">
            <a:solidFill>
              <a:srgbClr val="00206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5E9EFF">
                <a:alpha val="21000"/>
              </a:srgbClr>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8" name="Picture 4" descr="http://im1-tub-ru.yandex.net/i?id=270757024-15-72&amp;n=21"/>
          <p:cNvPicPr>
            <a:picLocks noChangeAspect="1" noChangeArrowheads="1"/>
          </p:cNvPicPr>
          <p:nvPr/>
        </p:nvPicPr>
        <p:blipFill>
          <a:blip r:embed="rId2" cstate="print"/>
          <a:srcRect/>
          <a:stretch>
            <a:fillRect/>
          </a:stretch>
        </p:blipFill>
        <p:spPr bwMode="auto">
          <a:xfrm>
            <a:off x="6444208" y="5085184"/>
            <a:ext cx="2251451" cy="150766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032" name="Picture 8" descr="http://im6-tub-ru.yandex.net/i?id=163734873-63-72&amp;n=21"/>
          <p:cNvPicPr>
            <a:picLocks noChangeAspect="1" noChangeArrowheads="1"/>
          </p:cNvPicPr>
          <p:nvPr/>
        </p:nvPicPr>
        <p:blipFill>
          <a:blip r:embed="rId3" cstate="print"/>
          <a:srcRect/>
          <a:stretch>
            <a:fillRect/>
          </a:stretch>
        </p:blipFill>
        <p:spPr bwMode="auto">
          <a:xfrm>
            <a:off x="3923928" y="4941168"/>
            <a:ext cx="1997995" cy="1628800"/>
          </a:xfrm>
          <a:prstGeom prst="rect">
            <a:avLst/>
          </a:prstGeom>
          <a:ln w="88900" cap="sq" cmpd="thickThin">
            <a:solidFill>
              <a:schemeClr val="tx2">
                <a:lumMod val="60000"/>
                <a:lumOff val="40000"/>
              </a:schemeClr>
            </a:solidFill>
            <a:prstDash val="solid"/>
            <a:miter lim="800000"/>
          </a:ln>
          <a:effectLst>
            <a:innerShdw blurRad="76200">
              <a:srgbClr val="000000"/>
            </a:innerShdw>
          </a:effectLst>
        </p:spPr>
      </p:pic>
      <p:pic>
        <p:nvPicPr>
          <p:cNvPr id="1034" name="Picture 10" descr="http://img0.liveinternet.ru/images/attach/c/3/76/614/76614410_4daee3fdaf293.jpg"/>
          <p:cNvPicPr>
            <a:picLocks noChangeAspect="1" noChangeArrowheads="1"/>
          </p:cNvPicPr>
          <p:nvPr/>
        </p:nvPicPr>
        <p:blipFill>
          <a:blip r:embed="rId4" cstate="print"/>
          <a:srcRect/>
          <a:stretch>
            <a:fillRect/>
          </a:stretch>
        </p:blipFill>
        <p:spPr bwMode="auto">
          <a:xfrm>
            <a:off x="755576" y="4849731"/>
            <a:ext cx="2448272" cy="178769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915297" y="188640"/>
            <a:ext cx="731341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Военно</a:t>
            </a: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 морской флот </a:t>
            </a:r>
          </a:p>
        </p:txBody>
      </p:sp>
      <p:sp>
        <p:nvSpPr>
          <p:cNvPr id="11" name="Багетная рамка 10"/>
          <p:cNvSpPr/>
          <p:nvPr/>
        </p:nvSpPr>
        <p:spPr>
          <a:xfrm>
            <a:off x="395288" y="1196975"/>
            <a:ext cx="8424862" cy="3455988"/>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типовой процесс 11"/>
          <p:cNvSpPr/>
          <p:nvPr/>
        </p:nvSpPr>
        <p:spPr>
          <a:xfrm>
            <a:off x="107950" y="1125538"/>
            <a:ext cx="8640763" cy="3527425"/>
          </a:xfrm>
          <a:prstGeom prst="flowChartPredefined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rgbClr val="002060"/>
                </a:solidFill>
              </a:rPr>
              <a:t>ВМФ России (Военно-морской флот Российской Федерации) является одним из трех видов вооруженных сил государства. Он предназна­чен для вооруженной защиты интересов РФ, ведения боевых действий на морских и океанских театрах войны. ВМФ России способен наносить ядерные уда­ры по наземным объектам противника, уничтожать группировки его флота в море и на базах, нарушать океанские и морские коммуникации противника и защищать свои морские перевозки, содействовать Сухопутным войскам в высадке морских десантов, участвовать в отражении десан­тов противника. Современный Военно-морской флот России является правопреемником ВМФ СССР, а тот, в свою, очередь, создавался на базе Российского императорского флота. Временем зарождения российского регулярного военного флота считается 1696 г., когда боярская Дума издала указ «Морским судам быть». Первые корабли строились на верфях Воронежского адмиралтейства. За свою 300-летнюю историю российский флот прошел славный боевой путь. 75 раз противник спускал свои флаги перед его кораблями. День ВМФ России отмечается в последнее воскресенье июля.</a:t>
            </a:r>
          </a:p>
          <a:p>
            <a:pPr algn="ctr" fontAlgn="auto">
              <a:spcBef>
                <a:spcPts val="0"/>
              </a:spcBef>
              <a:spcAft>
                <a:spcPts val="0"/>
              </a:spcAft>
              <a:defRPr/>
            </a:pPr>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7000">
              <a:srgbClr val="5E9EFF">
                <a:alpha val="53000"/>
              </a:srgbClr>
            </a:gs>
            <a:gs pos="39999">
              <a:srgbClr val="85C2FF"/>
            </a:gs>
            <a:gs pos="70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pic>
        <p:nvPicPr>
          <p:cNvPr id="15370" name="Picture 10" descr="http://content.foto.mail.ru/mail/oleg.shepelev/2085/i-2302.jpg"/>
          <p:cNvPicPr>
            <a:picLocks noChangeAspect="1" noChangeArrowheads="1"/>
          </p:cNvPicPr>
          <p:nvPr/>
        </p:nvPicPr>
        <p:blipFill>
          <a:blip r:embed="rId2" cstate="print"/>
          <a:srcRect/>
          <a:stretch>
            <a:fillRect/>
          </a:stretch>
        </p:blipFill>
        <p:spPr bwMode="auto">
          <a:xfrm>
            <a:off x="683568" y="1772816"/>
            <a:ext cx="2976331" cy="2232248"/>
          </a:xfrm>
          <a:prstGeom prst="rect">
            <a:avLst/>
          </a:prstGeom>
          <a:ln w="88900" cap="sq" cmpd="thickThin">
            <a:solidFill>
              <a:srgbClr val="0070C0"/>
            </a:solidFill>
            <a:prstDash val="solid"/>
            <a:miter lim="800000"/>
          </a:ln>
          <a:effectLst>
            <a:innerShdw blurRad="76200">
              <a:srgbClr val="000000"/>
            </a:innerShdw>
          </a:effectLst>
        </p:spPr>
      </p:pic>
      <p:pic>
        <p:nvPicPr>
          <p:cNvPr id="15372" name="Picture 12" descr="http://pics2.pokazuha.ru/p442/y/x/6278413hxy.jpg"/>
          <p:cNvPicPr>
            <a:picLocks noChangeAspect="1" noChangeArrowheads="1"/>
          </p:cNvPicPr>
          <p:nvPr/>
        </p:nvPicPr>
        <p:blipFill>
          <a:blip r:embed="rId3" cstate="print"/>
          <a:srcRect/>
          <a:stretch>
            <a:fillRect/>
          </a:stretch>
        </p:blipFill>
        <p:spPr bwMode="auto">
          <a:xfrm>
            <a:off x="5737630" y="1988840"/>
            <a:ext cx="3150348" cy="2016224"/>
          </a:xfrm>
          <a:prstGeom prst="rect">
            <a:avLst/>
          </a:prstGeom>
          <a:ln w="88900" cap="sq" cmpd="thickThin">
            <a:solidFill>
              <a:srgbClr val="0070C0"/>
            </a:solidFill>
            <a:prstDash val="solid"/>
            <a:miter lim="800000"/>
          </a:ln>
          <a:effectLst>
            <a:innerShdw blurRad="76200">
              <a:srgbClr val="000000"/>
            </a:innerShdw>
          </a:effectLst>
        </p:spPr>
      </p:pic>
      <p:pic>
        <p:nvPicPr>
          <p:cNvPr id="15374" name="Picture 14" descr="http://rl-team.ws/uploads/posts/2013-07/1374952893_1flot6.jpg"/>
          <p:cNvPicPr>
            <a:picLocks noChangeAspect="1" noChangeArrowheads="1"/>
          </p:cNvPicPr>
          <p:nvPr/>
        </p:nvPicPr>
        <p:blipFill>
          <a:blip r:embed="rId4" cstate="print"/>
          <a:srcRect r="-388" b="7792"/>
          <a:stretch>
            <a:fillRect/>
          </a:stretch>
        </p:blipFill>
        <p:spPr bwMode="auto">
          <a:xfrm>
            <a:off x="3771975" y="2761878"/>
            <a:ext cx="1879177" cy="2589088"/>
          </a:xfrm>
          <a:prstGeom prst="ellipse">
            <a:avLst/>
          </a:prstGeom>
          <a:ln w="190500" cap="rnd">
            <a:solidFill>
              <a:schemeClr val="tx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413" name="WordArt 8"/>
          <p:cNvSpPr>
            <a:spLocks noChangeArrowheads="1" noChangeShapeType="1" noTextEdit="1"/>
          </p:cNvSpPr>
          <p:nvPr/>
        </p:nvSpPr>
        <p:spPr bwMode="auto">
          <a:xfrm>
            <a:off x="2268538" y="188913"/>
            <a:ext cx="5256212" cy="1223962"/>
          </a:xfrm>
          <a:prstGeom prst="rect">
            <a:avLst/>
          </a:prstGeom>
        </p:spPr>
        <p:txBody>
          <a:bodyPr wrap="none" fromWordArt="1">
            <a:prstTxWarp prst="textPlain">
              <a:avLst>
                <a:gd name="adj" fmla="val 50000"/>
              </a:avLst>
            </a:prstTxWarp>
          </a:bodyPr>
          <a:lstStyle/>
          <a:p>
            <a:pPr algn="ctr"/>
            <a:r>
              <a:rPr lang="ru-RU" sz="3600" b="1" kern="10">
                <a:ln w="12700">
                  <a:solidFill>
                    <a:srgbClr val="FF00FF"/>
                  </a:solidFill>
                  <a:round/>
                  <a:headEnd/>
                  <a:tailEnd/>
                </a:ln>
                <a:solidFill>
                  <a:srgbClr val="FF0000"/>
                </a:solidFill>
                <a:effectLst>
                  <a:outerShdw dist="45791" dir="2021404" algn="ctr" rotWithShape="0">
                    <a:srgbClr val="9999FF"/>
                  </a:outerShdw>
                </a:effectLst>
                <a:latin typeface="Arial"/>
                <a:cs typeface="Arial"/>
              </a:rPr>
              <a:t>Военный флот</a:t>
            </a:r>
          </a:p>
        </p:txBody>
      </p:sp>
      <p:pic>
        <p:nvPicPr>
          <p:cNvPr id="1032" name="Picture 8" descr="http://im4-tub-ru.yandex.net/i?id=154882443-45-72&amp;n=21"/>
          <p:cNvPicPr>
            <a:picLocks noChangeAspect="1" noChangeArrowheads="1"/>
          </p:cNvPicPr>
          <p:nvPr/>
        </p:nvPicPr>
        <p:blipFill>
          <a:blip r:embed="rId5" cstate="print"/>
          <a:srcRect/>
          <a:stretch>
            <a:fillRect/>
          </a:stretch>
        </p:blipFill>
        <p:spPr bwMode="auto">
          <a:xfrm>
            <a:off x="6004995" y="4214373"/>
            <a:ext cx="2731468" cy="1932328"/>
          </a:xfrm>
          <a:prstGeom prst="rect">
            <a:avLst/>
          </a:prstGeom>
          <a:ln w="88900" cap="sq" cmpd="thickThin">
            <a:solidFill>
              <a:schemeClr val="accent1"/>
            </a:solidFill>
            <a:prstDash val="solid"/>
            <a:miter lim="800000"/>
          </a:ln>
          <a:effectLst>
            <a:innerShdw blurRad="76200">
              <a:srgbClr val="000000"/>
            </a:innerShdw>
          </a:effectLst>
        </p:spPr>
      </p:pic>
      <p:pic>
        <p:nvPicPr>
          <p:cNvPr id="1026" name="Picture 2" descr="http://im6-tub-ru.yandex.net/i?id=395639347-33-72&amp;n=21"/>
          <p:cNvPicPr>
            <a:picLocks noChangeAspect="1" noChangeArrowheads="1"/>
          </p:cNvPicPr>
          <p:nvPr/>
        </p:nvPicPr>
        <p:blipFill>
          <a:blip r:embed="rId6" cstate="print"/>
          <a:srcRect/>
          <a:stretch>
            <a:fillRect/>
          </a:stretch>
        </p:blipFill>
        <p:spPr bwMode="auto">
          <a:xfrm>
            <a:off x="608761" y="4367142"/>
            <a:ext cx="3022960" cy="2007678"/>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7000">
              <a:srgbClr val="5E9EFF">
                <a:alpha val="53000"/>
              </a:srgbClr>
            </a:gs>
            <a:gs pos="39999">
              <a:srgbClr val="85C2FF"/>
            </a:gs>
            <a:gs pos="70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pic>
        <p:nvPicPr>
          <p:cNvPr id="16386" name="Picture 2" descr="http://stat8.blog.ru/lr/0b0bf02867f6701980e3bae9aeec1f74"/>
          <p:cNvPicPr>
            <a:picLocks noChangeAspect="1" noChangeArrowheads="1"/>
          </p:cNvPicPr>
          <p:nvPr/>
        </p:nvPicPr>
        <p:blipFill>
          <a:blip r:embed="rId2" cstate="print"/>
          <a:srcRect/>
          <a:stretch>
            <a:fillRect/>
          </a:stretch>
        </p:blipFill>
        <p:spPr bwMode="auto">
          <a:xfrm>
            <a:off x="899592" y="4221088"/>
            <a:ext cx="3458797" cy="2458988"/>
          </a:xfrm>
          <a:prstGeom prst="rect">
            <a:avLst/>
          </a:prstGeom>
          <a:ln w="88900" cap="sq" cmpd="thickThin">
            <a:solidFill>
              <a:schemeClr val="tx2">
                <a:lumMod val="60000"/>
                <a:lumOff val="40000"/>
              </a:schemeClr>
            </a:solidFill>
            <a:prstDash val="solid"/>
            <a:miter lim="800000"/>
          </a:ln>
          <a:effectLst>
            <a:innerShdw blurRad="76200">
              <a:srgbClr val="000000"/>
            </a:innerShdw>
          </a:effectLst>
        </p:spPr>
      </p:pic>
      <p:pic>
        <p:nvPicPr>
          <p:cNvPr id="16388" name="Picture 4" descr="http://serpuhov.ru/sites/default/files/styles/news-240/public/news/2012/img_4366.jpg?itok=5iiqqsuL"/>
          <p:cNvPicPr>
            <a:picLocks noChangeAspect="1" noChangeArrowheads="1"/>
          </p:cNvPicPr>
          <p:nvPr/>
        </p:nvPicPr>
        <p:blipFill>
          <a:blip r:embed="rId3" cstate="print"/>
          <a:srcRect/>
          <a:stretch>
            <a:fillRect/>
          </a:stretch>
        </p:blipFill>
        <p:spPr bwMode="auto">
          <a:xfrm>
            <a:off x="5220072" y="4221088"/>
            <a:ext cx="3690156" cy="2460105"/>
          </a:xfrm>
          <a:prstGeom prst="rect">
            <a:avLst/>
          </a:prstGeom>
          <a:ln w="88900" cap="sq" cmpd="thickThin">
            <a:solidFill>
              <a:schemeClr val="tx2">
                <a:lumMod val="60000"/>
                <a:lumOff val="40000"/>
              </a:schemeClr>
            </a:solidFill>
            <a:prstDash val="solid"/>
            <a:miter lim="800000"/>
          </a:ln>
          <a:effectLst>
            <a:innerShdw blurRad="76200">
              <a:srgbClr val="000000"/>
            </a:innerShdw>
          </a:effectLst>
        </p:spPr>
      </p:pic>
      <p:pic>
        <p:nvPicPr>
          <p:cNvPr id="16390" name="Picture 6" descr="http://newsimg.bbc.co.uk/media/images/44831000/jpg/_44831839_uniform2.jpg"/>
          <p:cNvPicPr>
            <a:picLocks noChangeAspect="1" noChangeArrowheads="1"/>
          </p:cNvPicPr>
          <p:nvPr/>
        </p:nvPicPr>
        <p:blipFill>
          <a:blip r:embed="rId4" cstate="print"/>
          <a:srcRect/>
          <a:stretch>
            <a:fillRect/>
          </a:stretch>
        </p:blipFill>
        <p:spPr bwMode="auto">
          <a:xfrm>
            <a:off x="3229946" y="1367827"/>
            <a:ext cx="3472576" cy="2503698"/>
          </a:xfrm>
          <a:prstGeom prst="rect">
            <a:avLst/>
          </a:prstGeom>
          <a:ln w="88900" cap="sq" cmpd="thickThin">
            <a:solidFill>
              <a:schemeClr val="tx2">
                <a:lumMod val="60000"/>
                <a:lumOff val="40000"/>
              </a:schemeClr>
            </a:solidFill>
            <a:prstDash val="solid"/>
            <a:miter lim="800000"/>
          </a:ln>
          <a:effectLst>
            <a:innerShdw blurRad="76200">
              <a:srgbClr val="000000"/>
            </a:innerShdw>
          </a:effectLst>
        </p:spPr>
      </p:pic>
      <p:sp>
        <p:nvSpPr>
          <p:cNvPr id="11" name="Прямоугольник 10"/>
          <p:cNvSpPr/>
          <p:nvPr/>
        </p:nvSpPr>
        <p:spPr>
          <a:xfrm>
            <a:off x="251521" y="404665"/>
            <a:ext cx="8352927"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Наша служба и опасна и трудна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DDEBCF">
                <a:alpha val="0"/>
              </a:srgbClr>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3554" name="Picture 2" descr="http://img0.liveinternet.ru/images/attach/c/7/95/411/95411746_tmpjnHFR5.jpg"/>
          <p:cNvPicPr>
            <a:picLocks noChangeAspect="1" noChangeArrowheads="1"/>
          </p:cNvPicPr>
          <p:nvPr/>
        </p:nvPicPr>
        <p:blipFill>
          <a:blip r:embed="rId2" cstate="print"/>
          <a:srcRect/>
          <a:stretch>
            <a:fillRect/>
          </a:stretch>
        </p:blipFill>
        <p:spPr bwMode="auto">
          <a:xfrm>
            <a:off x="1691680" y="4941168"/>
            <a:ext cx="2664296" cy="177619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6" name="Picture 4" descr="http://xn--80aaebntaodyajhmq7r7a.xn--p1ai/Photo/Thumbnail/20?size=large"/>
          <p:cNvPicPr>
            <a:picLocks noChangeAspect="1" noChangeArrowheads="1"/>
          </p:cNvPicPr>
          <p:nvPr/>
        </p:nvPicPr>
        <p:blipFill>
          <a:blip r:embed="rId3" cstate="print"/>
          <a:srcRect/>
          <a:stretch>
            <a:fillRect/>
          </a:stretch>
        </p:blipFill>
        <p:spPr bwMode="auto">
          <a:xfrm>
            <a:off x="5076056" y="4941168"/>
            <a:ext cx="2557901" cy="173118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1914932" y="116632"/>
            <a:ext cx="5314147"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Танковые войска</a:t>
            </a:r>
          </a:p>
        </p:txBody>
      </p:sp>
      <p:sp>
        <p:nvSpPr>
          <p:cNvPr id="6" name="Багетная рамка 5"/>
          <p:cNvSpPr/>
          <p:nvPr/>
        </p:nvSpPr>
        <p:spPr>
          <a:xfrm>
            <a:off x="1403350" y="1052513"/>
            <a:ext cx="6481763" cy="3671887"/>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002060"/>
                </a:solidFill>
              </a:rPr>
              <a:t>Танковые войска (ТВ) составляют главную ударную силу СВ. Они применяются преимущественно на главных направлениях для нанесения противнику мощных и глубоких ударов. Обладая большой огневой мощью, надежной защитой, высокой подвижностью и маневренностью, танковые войска способны наиболее полно использовать результаты огневых ударов, в короткие сроки достигать конечных целей боя и операции.</a:t>
            </a:r>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0000">
              <a:srgbClr val="DDEBCF">
                <a:alpha val="0"/>
              </a:srgbClr>
            </a:gs>
            <a:gs pos="50000">
              <a:srgbClr val="9CB86E"/>
            </a:gs>
            <a:gs pos="100000">
              <a:srgbClr val="156B13"/>
            </a:gs>
          </a:gsLst>
          <a:path path="circle">
            <a:fillToRect l="100000" t="100000"/>
          </a:path>
        </a:gradFill>
        <a:effectLst/>
      </p:bgPr>
    </p:bg>
    <p:spTree>
      <p:nvGrpSpPr>
        <p:cNvPr id="1" name=""/>
        <p:cNvGrpSpPr/>
        <p:nvPr/>
      </p:nvGrpSpPr>
      <p:grpSpPr>
        <a:xfrm>
          <a:off x="0" y="0"/>
          <a:ext cx="0" cy="0"/>
          <a:chOff x="0" y="0"/>
          <a:chExt cx="0" cy="0"/>
        </a:xfrm>
      </p:grpSpPr>
      <p:pic>
        <p:nvPicPr>
          <p:cNvPr id="26626" name="Picture 2" descr="День танковых войск и история российских танков"/>
          <p:cNvPicPr>
            <a:picLocks noChangeAspect="1" noChangeArrowheads="1"/>
          </p:cNvPicPr>
          <p:nvPr/>
        </p:nvPicPr>
        <p:blipFill>
          <a:blip r:embed="rId2" cstate="print"/>
          <a:srcRect/>
          <a:stretch>
            <a:fillRect/>
          </a:stretch>
        </p:blipFill>
        <p:spPr bwMode="auto">
          <a:xfrm>
            <a:off x="755576" y="2420888"/>
            <a:ext cx="2664295" cy="2664296"/>
          </a:xfrm>
          <a:prstGeom prst="ellipse">
            <a:avLst/>
          </a:prstGeom>
          <a:ln>
            <a:solidFill>
              <a:srgbClr val="FFC000"/>
            </a:solidFill>
          </a:ln>
          <a:effectLst>
            <a:softEdge rad="112500"/>
          </a:effectLst>
        </p:spPr>
      </p:pic>
      <p:pic>
        <p:nvPicPr>
          <p:cNvPr id="26628" name="Picture 4" descr="День танковых войск и история российских танков"/>
          <p:cNvPicPr>
            <a:picLocks noChangeAspect="1" noChangeArrowheads="1"/>
          </p:cNvPicPr>
          <p:nvPr/>
        </p:nvPicPr>
        <p:blipFill>
          <a:blip r:embed="rId3" cstate="print"/>
          <a:srcRect/>
          <a:stretch>
            <a:fillRect/>
          </a:stretch>
        </p:blipFill>
        <p:spPr bwMode="auto">
          <a:xfrm>
            <a:off x="6084168" y="2564904"/>
            <a:ext cx="2664295" cy="266429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630" name="Picture 6" descr="Присоединённое изображение"/>
          <p:cNvPicPr>
            <a:picLocks noChangeAspect="1" noChangeArrowheads="1"/>
          </p:cNvPicPr>
          <p:nvPr/>
        </p:nvPicPr>
        <p:blipFill>
          <a:blip r:embed="rId4" cstate="print"/>
          <a:srcRect/>
          <a:stretch>
            <a:fillRect/>
          </a:stretch>
        </p:blipFill>
        <p:spPr bwMode="auto">
          <a:xfrm>
            <a:off x="3275856" y="3933056"/>
            <a:ext cx="2742476" cy="2666297"/>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632" name="Picture 8" descr="Присоединённое изображение"/>
          <p:cNvPicPr>
            <a:picLocks noChangeAspect="1" noChangeArrowheads="1"/>
          </p:cNvPicPr>
          <p:nvPr/>
        </p:nvPicPr>
        <p:blipFill>
          <a:blip r:embed="rId5"/>
          <a:srcRect/>
          <a:stretch>
            <a:fillRect/>
          </a:stretch>
        </p:blipFill>
        <p:spPr bwMode="auto">
          <a:xfrm>
            <a:off x="3779838" y="1484313"/>
            <a:ext cx="1814512" cy="2160587"/>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8" name="Прямоугольник 7"/>
          <p:cNvSpPr/>
          <p:nvPr/>
        </p:nvSpPr>
        <p:spPr>
          <a:xfrm>
            <a:off x="683568" y="188640"/>
            <a:ext cx="8136904" cy="954107"/>
          </a:xfrm>
          <a:prstGeom prst="rect">
            <a:avLst/>
          </a:prstGeom>
        </p:spPr>
        <p:txBody>
          <a:bodyPr>
            <a:spAutoFit/>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Шеврон</a:t>
            </a:r>
          </a:p>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(нашивка на рукав форменной одежды солдата)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0000">
              <a:srgbClr val="DDEBCF">
                <a:alpha val="0"/>
              </a:srgbClr>
            </a:gs>
            <a:gs pos="50000">
              <a:srgbClr val="9CB86E"/>
            </a:gs>
            <a:gs pos="100000">
              <a:srgbClr val="156B13"/>
            </a:gs>
          </a:gsLst>
          <a:path path="circle">
            <a:fillToRect l="100000" t="100000"/>
          </a:path>
        </a:gradFill>
        <a:effectLst/>
      </p:bgPr>
    </p:bg>
    <p:spTree>
      <p:nvGrpSpPr>
        <p:cNvPr id="1" name=""/>
        <p:cNvGrpSpPr/>
        <p:nvPr/>
      </p:nvGrpSpPr>
      <p:grpSpPr>
        <a:xfrm>
          <a:off x="0" y="0"/>
          <a:ext cx="0" cy="0"/>
          <a:chOff x="0" y="0"/>
          <a:chExt cx="0" cy="0"/>
        </a:xfrm>
      </p:grpSpPr>
      <p:pic>
        <p:nvPicPr>
          <p:cNvPr id="27650" name="Picture 2" descr="http://pazitiff.info/uploads/posts/2013-01/thumbs/1358777959_tn.jpg"/>
          <p:cNvPicPr>
            <a:picLocks noChangeAspect="1" noChangeArrowheads="1"/>
          </p:cNvPicPr>
          <p:nvPr/>
        </p:nvPicPr>
        <p:blipFill>
          <a:blip r:embed="rId2" cstate="print"/>
          <a:srcRect r="1958" b="8651"/>
          <a:stretch>
            <a:fillRect/>
          </a:stretch>
        </p:blipFill>
        <p:spPr bwMode="auto">
          <a:xfrm>
            <a:off x="5122548" y="4036130"/>
            <a:ext cx="3575364" cy="2497941"/>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6" name="Picture 8" descr="http://img-fotki.yandex.ru/get/6606/124887056.4/0_939c8_2882ac3b_XL"/>
          <p:cNvPicPr>
            <a:picLocks noChangeAspect="1" noChangeArrowheads="1"/>
          </p:cNvPicPr>
          <p:nvPr/>
        </p:nvPicPr>
        <p:blipFill>
          <a:blip r:embed="rId3" cstate="print"/>
          <a:srcRect/>
          <a:stretch>
            <a:fillRect/>
          </a:stretch>
        </p:blipFill>
        <p:spPr bwMode="auto">
          <a:xfrm>
            <a:off x="725984" y="1727696"/>
            <a:ext cx="4291630" cy="2414042"/>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1259632" y="260648"/>
            <a:ext cx="7128792"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Боевые машины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0000">
              <a:srgbClr val="DDEBCF">
                <a:alpha val="0"/>
              </a:srgbClr>
            </a:gs>
            <a:gs pos="50000">
              <a:srgbClr val="9CB86E"/>
            </a:gs>
            <a:gs pos="100000">
              <a:srgbClr val="156B13"/>
            </a:gs>
          </a:gsLst>
          <a:path path="circle">
            <a:fillToRect l="100000" t="100000"/>
          </a:path>
        </a:gradFill>
        <a:effectLst/>
      </p:bgPr>
    </p:bg>
    <p:spTree>
      <p:nvGrpSpPr>
        <p:cNvPr id="1" name=""/>
        <p:cNvGrpSpPr/>
        <p:nvPr/>
      </p:nvGrpSpPr>
      <p:grpSpPr>
        <a:xfrm>
          <a:off x="0" y="0"/>
          <a:ext cx="0" cy="0"/>
          <a:chOff x="0" y="0"/>
          <a:chExt cx="0" cy="0"/>
        </a:xfrm>
      </p:grpSpPr>
      <p:pic>
        <p:nvPicPr>
          <p:cNvPr id="28678" name="Picture 6" descr="http://photoshopchik.ucoz.ru/_ld/54/15534081.jpg"/>
          <p:cNvPicPr>
            <a:picLocks noChangeAspect="1" noChangeArrowheads="1"/>
          </p:cNvPicPr>
          <p:nvPr/>
        </p:nvPicPr>
        <p:blipFill>
          <a:blip r:embed="rId2" cstate="print"/>
          <a:srcRect/>
          <a:stretch>
            <a:fillRect/>
          </a:stretch>
        </p:blipFill>
        <p:spPr bwMode="auto">
          <a:xfrm>
            <a:off x="799555" y="3241923"/>
            <a:ext cx="4176464" cy="278430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80" name="Picture 8" descr="http://pics2.pokazuha.ru/p442/b/r/7504422zrb.jpg"/>
          <p:cNvPicPr>
            <a:picLocks noChangeAspect="1" noChangeArrowheads="1"/>
          </p:cNvPicPr>
          <p:nvPr/>
        </p:nvPicPr>
        <p:blipFill>
          <a:blip r:embed="rId3" cstate="print"/>
          <a:srcRect t="17034" r="-3774"/>
          <a:stretch>
            <a:fillRect/>
          </a:stretch>
        </p:blipFill>
        <p:spPr bwMode="auto">
          <a:xfrm>
            <a:off x="5103428" y="1268761"/>
            <a:ext cx="3717044" cy="2304256"/>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2051720" y="116632"/>
            <a:ext cx="475252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Танкисты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389</Words>
  <Application>Microsoft Office PowerPoint</Application>
  <PresentationFormat>Экран (4:3)</PresentationFormat>
  <Paragraphs>17</Paragraphs>
  <Slides>14</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Дети</cp:lastModifiedBy>
  <cp:revision>91</cp:revision>
  <dcterms:created xsi:type="dcterms:W3CDTF">2014-02-12T17:22:52Z</dcterms:created>
  <dcterms:modified xsi:type="dcterms:W3CDTF">2014-03-02T12:13:49Z</dcterms:modified>
</cp:coreProperties>
</file>