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2" r:id="rId3"/>
    <p:sldId id="281" r:id="rId4"/>
    <p:sldId id="303" r:id="rId5"/>
    <p:sldId id="304" r:id="rId6"/>
    <p:sldId id="295" r:id="rId7"/>
    <p:sldId id="305" r:id="rId8"/>
    <p:sldId id="296" r:id="rId9"/>
    <p:sldId id="306" r:id="rId10"/>
    <p:sldId id="297" r:id="rId11"/>
    <p:sldId id="298" r:id="rId12"/>
    <p:sldId id="299" r:id="rId13"/>
    <p:sldId id="285" r:id="rId14"/>
    <p:sldId id="300" r:id="rId15"/>
    <p:sldId id="301" r:id="rId16"/>
    <p:sldId id="312" r:id="rId17"/>
    <p:sldId id="302" r:id="rId18"/>
    <p:sldId id="286" r:id="rId19"/>
    <p:sldId id="307" r:id="rId20"/>
    <p:sldId id="308" r:id="rId21"/>
    <p:sldId id="309" r:id="rId22"/>
    <p:sldId id="310" r:id="rId23"/>
    <p:sldId id="31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BBC"/>
    <a:srgbClr val="009242"/>
    <a:srgbClr val="BBE0E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2776" autoAdjust="0"/>
  </p:normalViewPr>
  <p:slideViewPr>
    <p:cSldViewPr>
      <p:cViewPr varScale="1">
        <p:scale>
          <a:sx n="112" d="100"/>
          <a:sy n="112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j04389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25" y="0"/>
            <a:ext cx="223837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j04389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23837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j04251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932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j04328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223837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140" name="Group 20"/>
          <p:cNvGrpSpPr>
            <a:grpSpLocks/>
          </p:cNvGrpSpPr>
          <p:nvPr/>
        </p:nvGrpSpPr>
        <p:grpSpPr bwMode="auto">
          <a:xfrm rot="10800000">
            <a:off x="-9525" y="5930900"/>
            <a:ext cx="9153525" cy="927100"/>
            <a:chOff x="-6" y="-10"/>
            <a:chExt cx="5766" cy="824"/>
          </a:xfrm>
        </p:grpSpPr>
        <p:sp>
          <p:nvSpPr>
            <p:cNvPr id="5137" name="Freeform 17"/>
            <p:cNvSpPr>
              <a:spLocks/>
            </p:cNvSpPr>
            <p:nvPr userDrawn="1"/>
          </p:nvSpPr>
          <p:spPr bwMode="gray">
            <a:xfrm flipH="1">
              <a:off x="-6" y="-10"/>
              <a:ext cx="5766" cy="824"/>
            </a:xfrm>
            <a:custGeom>
              <a:avLst/>
              <a:gdLst>
                <a:gd name="T0" fmla="*/ 5778 w 5778"/>
                <a:gd name="T1" fmla="*/ 640 h 1215"/>
                <a:gd name="T2" fmla="*/ 2656 w 5778"/>
                <a:gd name="T3" fmla="*/ 668 h 1215"/>
                <a:gd name="T4" fmla="*/ 0 w 5778"/>
                <a:gd name="T5" fmla="*/ 726 h 1215"/>
                <a:gd name="T6" fmla="*/ 12 w 5778"/>
                <a:gd name="T7" fmla="*/ 6 h 1215"/>
                <a:gd name="T8" fmla="*/ 5778 w 5778"/>
                <a:gd name="T9" fmla="*/ 0 h 1215"/>
                <a:gd name="T10" fmla="*/ 5778 w 5778"/>
                <a:gd name="T11" fmla="*/ 640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78" h="1215">
                  <a:moveTo>
                    <a:pt x="5778" y="640"/>
                  </a:moveTo>
                  <a:cubicBezTo>
                    <a:pt x="4217" y="104"/>
                    <a:pt x="3024" y="562"/>
                    <a:pt x="2656" y="668"/>
                  </a:cubicBezTo>
                  <a:cubicBezTo>
                    <a:pt x="2288" y="774"/>
                    <a:pt x="1066" y="1215"/>
                    <a:pt x="0" y="726"/>
                  </a:cubicBezTo>
                  <a:cubicBezTo>
                    <a:pt x="0" y="726"/>
                    <a:pt x="12" y="292"/>
                    <a:pt x="12" y="6"/>
                  </a:cubicBezTo>
                  <a:cubicBezTo>
                    <a:pt x="2901" y="5"/>
                    <a:pt x="5778" y="0"/>
                    <a:pt x="5778" y="0"/>
                  </a:cubicBezTo>
                  <a:cubicBezTo>
                    <a:pt x="5778" y="227"/>
                    <a:pt x="5778" y="413"/>
                    <a:pt x="5778" y="640"/>
                  </a:cubicBezTo>
                  <a:close/>
                </a:path>
              </a:pathLst>
            </a:cu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hidden">
            <a:xfrm>
              <a:off x="1575" y="127"/>
              <a:ext cx="4176" cy="634"/>
            </a:xfrm>
            <a:custGeom>
              <a:avLst/>
              <a:gdLst>
                <a:gd name="T0" fmla="*/ 669 w 4173"/>
                <a:gd name="T1" fmla="*/ 179 h 936"/>
                <a:gd name="T2" fmla="*/ 1538 w 4173"/>
                <a:gd name="T3" fmla="*/ 422 h 936"/>
                <a:gd name="T4" fmla="*/ 4173 w 4173"/>
                <a:gd name="T5" fmla="*/ 374 h 936"/>
                <a:gd name="T6" fmla="*/ 4173 w 4173"/>
                <a:gd name="T7" fmla="*/ 306 h 936"/>
                <a:gd name="T8" fmla="*/ 2845 w 4173"/>
                <a:gd name="T9" fmla="*/ 589 h 936"/>
                <a:gd name="T10" fmla="*/ 1165 w 4173"/>
                <a:gd name="T11" fmla="*/ 85 h 936"/>
                <a:gd name="T12" fmla="*/ 0 w 4173"/>
                <a:gd name="T13" fmla="*/ 77 h 936"/>
                <a:gd name="T14" fmla="*/ 669 w 4173"/>
                <a:gd name="T15" fmla="*/ 179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73" h="936">
                  <a:moveTo>
                    <a:pt x="669" y="179"/>
                  </a:moveTo>
                  <a:cubicBezTo>
                    <a:pt x="1122" y="287"/>
                    <a:pt x="1351" y="360"/>
                    <a:pt x="1538" y="422"/>
                  </a:cubicBezTo>
                  <a:cubicBezTo>
                    <a:pt x="1725" y="484"/>
                    <a:pt x="3122" y="936"/>
                    <a:pt x="4173" y="374"/>
                  </a:cubicBezTo>
                  <a:cubicBezTo>
                    <a:pt x="4173" y="374"/>
                    <a:pt x="4173" y="387"/>
                    <a:pt x="4173" y="306"/>
                  </a:cubicBezTo>
                  <a:cubicBezTo>
                    <a:pt x="3957" y="435"/>
                    <a:pt x="3346" y="626"/>
                    <a:pt x="2845" y="589"/>
                  </a:cubicBezTo>
                  <a:cubicBezTo>
                    <a:pt x="2344" y="552"/>
                    <a:pt x="1639" y="170"/>
                    <a:pt x="1165" y="85"/>
                  </a:cubicBezTo>
                  <a:cubicBezTo>
                    <a:pt x="691" y="0"/>
                    <a:pt x="261" y="21"/>
                    <a:pt x="0" y="77"/>
                  </a:cubicBezTo>
                  <a:cubicBezTo>
                    <a:pt x="2" y="84"/>
                    <a:pt x="261" y="92"/>
                    <a:pt x="669" y="17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5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hidden">
            <a:xfrm>
              <a:off x="3332" y="0"/>
              <a:ext cx="2428" cy="742"/>
            </a:xfrm>
            <a:custGeom>
              <a:avLst/>
              <a:gdLst>
                <a:gd name="T0" fmla="*/ 2426 w 2426"/>
                <a:gd name="T1" fmla="*/ 1 h 1095"/>
                <a:gd name="T2" fmla="*/ 2426 w 2426"/>
                <a:gd name="T3" fmla="*/ 464 h 1095"/>
                <a:gd name="T4" fmla="*/ 0 w 2426"/>
                <a:gd name="T5" fmla="*/ 0 h 1095"/>
                <a:gd name="T6" fmla="*/ 2426 w 2426"/>
                <a:gd name="T7" fmla="*/ 1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6" h="1095">
                  <a:moveTo>
                    <a:pt x="2426" y="1"/>
                  </a:moveTo>
                  <a:cubicBezTo>
                    <a:pt x="2426" y="232"/>
                    <a:pt x="2426" y="464"/>
                    <a:pt x="2426" y="464"/>
                  </a:cubicBezTo>
                  <a:cubicBezTo>
                    <a:pt x="1216" y="1095"/>
                    <a:pt x="584" y="162"/>
                    <a:pt x="0" y="0"/>
                  </a:cubicBezTo>
                  <a:cubicBezTo>
                    <a:pt x="0" y="0"/>
                    <a:pt x="1213" y="0"/>
                    <a:pt x="2426" y="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581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3340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7945D5E-F8A2-4493-AFA8-973D09AAE5EB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5147" name="Picture 27" descr="tree21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410200"/>
            <a:ext cx="914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E0AC3-39BD-4FBD-A090-A1F3BC07EA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62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A7BDE-2957-48FB-95B3-17B9BB9C12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324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C784F-D0C1-450F-BA4F-683100CBC0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494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7CB14-4EB3-4722-97EA-D195D6728E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047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5FDF3-43A2-4384-B0B2-86A0FD6CC8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929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C8D4F-73C4-4AA5-9764-CDE789FFE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052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5E304-80AA-4131-956C-356E4B36FD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625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0B655-59D6-45AA-A63A-94716EF020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626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C172F-6913-4903-86D1-9CD2A32CCF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366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029EA-5C12-444A-A5F4-CFC3125BCE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791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 rot="10800000">
            <a:off x="-9525" y="5930900"/>
            <a:ext cx="9153525" cy="927100"/>
            <a:chOff x="-6" y="-10"/>
            <a:chExt cx="5766" cy="824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 flipH="1">
              <a:off x="-6" y="-10"/>
              <a:ext cx="5766" cy="824"/>
            </a:xfrm>
            <a:custGeom>
              <a:avLst/>
              <a:gdLst>
                <a:gd name="T0" fmla="*/ 5778 w 5778"/>
                <a:gd name="T1" fmla="*/ 640 h 1215"/>
                <a:gd name="T2" fmla="*/ 2656 w 5778"/>
                <a:gd name="T3" fmla="*/ 668 h 1215"/>
                <a:gd name="T4" fmla="*/ 0 w 5778"/>
                <a:gd name="T5" fmla="*/ 726 h 1215"/>
                <a:gd name="T6" fmla="*/ 12 w 5778"/>
                <a:gd name="T7" fmla="*/ 6 h 1215"/>
                <a:gd name="T8" fmla="*/ 5778 w 5778"/>
                <a:gd name="T9" fmla="*/ 0 h 1215"/>
                <a:gd name="T10" fmla="*/ 5778 w 5778"/>
                <a:gd name="T11" fmla="*/ 640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78" h="1215">
                  <a:moveTo>
                    <a:pt x="5778" y="640"/>
                  </a:moveTo>
                  <a:cubicBezTo>
                    <a:pt x="4217" y="104"/>
                    <a:pt x="3024" y="562"/>
                    <a:pt x="2656" y="668"/>
                  </a:cubicBezTo>
                  <a:cubicBezTo>
                    <a:pt x="2288" y="774"/>
                    <a:pt x="1066" y="1215"/>
                    <a:pt x="0" y="726"/>
                  </a:cubicBezTo>
                  <a:cubicBezTo>
                    <a:pt x="0" y="726"/>
                    <a:pt x="12" y="292"/>
                    <a:pt x="12" y="6"/>
                  </a:cubicBezTo>
                  <a:cubicBezTo>
                    <a:pt x="2901" y="5"/>
                    <a:pt x="5778" y="0"/>
                    <a:pt x="5778" y="0"/>
                  </a:cubicBezTo>
                  <a:cubicBezTo>
                    <a:pt x="5778" y="227"/>
                    <a:pt x="5778" y="413"/>
                    <a:pt x="5778" y="640"/>
                  </a:cubicBezTo>
                  <a:close/>
                </a:path>
              </a:pathLst>
            </a:cu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hidden">
            <a:xfrm>
              <a:off x="1575" y="127"/>
              <a:ext cx="4176" cy="634"/>
            </a:xfrm>
            <a:custGeom>
              <a:avLst/>
              <a:gdLst>
                <a:gd name="T0" fmla="*/ 669 w 4173"/>
                <a:gd name="T1" fmla="*/ 179 h 936"/>
                <a:gd name="T2" fmla="*/ 1538 w 4173"/>
                <a:gd name="T3" fmla="*/ 422 h 936"/>
                <a:gd name="T4" fmla="*/ 4173 w 4173"/>
                <a:gd name="T5" fmla="*/ 374 h 936"/>
                <a:gd name="T6" fmla="*/ 4173 w 4173"/>
                <a:gd name="T7" fmla="*/ 306 h 936"/>
                <a:gd name="T8" fmla="*/ 2845 w 4173"/>
                <a:gd name="T9" fmla="*/ 589 h 936"/>
                <a:gd name="T10" fmla="*/ 1165 w 4173"/>
                <a:gd name="T11" fmla="*/ 85 h 936"/>
                <a:gd name="T12" fmla="*/ 0 w 4173"/>
                <a:gd name="T13" fmla="*/ 77 h 936"/>
                <a:gd name="T14" fmla="*/ 669 w 4173"/>
                <a:gd name="T15" fmla="*/ 179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73" h="936">
                  <a:moveTo>
                    <a:pt x="669" y="179"/>
                  </a:moveTo>
                  <a:cubicBezTo>
                    <a:pt x="1122" y="287"/>
                    <a:pt x="1351" y="360"/>
                    <a:pt x="1538" y="422"/>
                  </a:cubicBezTo>
                  <a:cubicBezTo>
                    <a:pt x="1725" y="484"/>
                    <a:pt x="3122" y="936"/>
                    <a:pt x="4173" y="374"/>
                  </a:cubicBezTo>
                  <a:cubicBezTo>
                    <a:pt x="4173" y="374"/>
                    <a:pt x="4173" y="387"/>
                    <a:pt x="4173" y="306"/>
                  </a:cubicBezTo>
                  <a:cubicBezTo>
                    <a:pt x="3957" y="435"/>
                    <a:pt x="3346" y="626"/>
                    <a:pt x="2845" y="589"/>
                  </a:cubicBezTo>
                  <a:cubicBezTo>
                    <a:pt x="2344" y="552"/>
                    <a:pt x="1639" y="170"/>
                    <a:pt x="1165" y="85"/>
                  </a:cubicBezTo>
                  <a:cubicBezTo>
                    <a:pt x="691" y="0"/>
                    <a:pt x="261" y="21"/>
                    <a:pt x="0" y="77"/>
                  </a:cubicBezTo>
                  <a:cubicBezTo>
                    <a:pt x="2" y="84"/>
                    <a:pt x="261" y="92"/>
                    <a:pt x="669" y="17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5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hidden">
            <a:xfrm>
              <a:off x="3332" y="0"/>
              <a:ext cx="2428" cy="742"/>
            </a:xfrm>
            <a:custGeom>
              <a:avLst/>
              <a:gdLst>
                <a:gd name="T0" fmla="*/ 2426 w 2426"/>
                <a:gd name="T1" fmla="*/ 1 h 1095"/>
                <a:gd name="T2" fmla="*/ 2426 w 2426"/>
                <a:gd name="T3" fmla="*/ 464 h 1095"/>
                <a:gd name="T4" fmla="*/ 0 w 2426"/>
                <a:gd name="T5" fmla="*/ 0 h 1095"/>
                <a:gd name="T6" fmla="*/ 2426 w 2426"/>
                <a:gd name="T7" fmla="*/ 1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6" h="1095">
                  <a:moveTo>
                    <a:pt x="2426" y="1"/>
                  </a:moveTo>
                  <a:cubicBezTo>
                    <a:pt x="2426" y="232"/>
                    <a:pt x="2426" y="464"/>
                    <a:pt x="2426" y="464"/>
                  </a:cubicBezTo>
                  <a:cubicBezTo>
                    <a:pt x="1216" y="1095"/>
                    <a:pt x="584" y="162"/>
                    <a:pt x="0" y="0"/>
                  </a:cubicBezTo>
                  <a:cubicBezTo>
                    <a:pt x="0" y="0"/>
                    <a:pt x="1213" y="0"/>
                    <a:pt x="2426" y="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36" name="Picture 12" descr="leaf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827088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j04378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j0250876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371600" cy="88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0" y="1524000"/>
            <a:ext cx="914400" cy="914400"/>
            <a:chOff x="1824" y="1440"/>
            <a:chExt cx="696" cy="672"/>
          </a:xfrm>
        </p:grpSpPr>
        <p:sp>
          <p:nvSpPr>
            <p:cNvPr id="1041" name="Freeform 17"/>
            <p:cNvSpPr>
              <a:spLocks/>
            </p:cNvSpPr>
            <p:nvPr userDrawn="1"/>
          </p:nvSpPr>
          <p:spPr bwMode="auto">
            <a:xfrm>
              <a:off x="1872" y="1440"/>
              <a:ext cx="624" cy="672"/>
            </a:xfrm>
            <a:custGeom>
              <a:avLst/>
              <a:gdLst>
                <a:gd name="T0" fmla="*/ 48 w 777"/>
                <a:gd name="T1" fmla="*/ 0 h 714"/>
                <a:gd name="T2" fmla="*/ 480 w 777"/>
                <a:gd name="T3" fmla="*/ 336 h 714"/>
                <a:gd name="T4" fmla="*/ 432 w 777"/>
                <a:gd name="T5" fmla="*/ 336 h 714"/>
                <a:gd name="T6" fmla="*/ 720 w 777"/>
                <a:gd name="T7" fmla="*/ 624 h 714"/>
                <a:gd name="T8" fmla="*/ 768 w 777"/>
                <a:gd name="T9" fmla="*/ 645 h 714"/>
                <a:gd name="T10" fmla="*/ 761 w 777"/>
                <a:gd name="T11" fmla="*/ 706 h 714"/>
                <a:gd name="T12" fmla="*/ 713 w 777"/>
                <a:gd name="T13" fmla="*/ 693 h 714"/>
                <a:gd name="T14" fmla="*/ 672 w 777"/>
                <a:gd name="T15" fmla="*/ 624 h 714"/>
                <a:gd name="T16" fmla="*/ 528 w 777"/>
                <a:gd name="T17" fmla="*/ 480 h 714"/>
                <a:gd name="T18" fmla="*/ 528 w 777"/>
                <a:gd name="T19" fmla="*/ 528 h 714"/>
                <a:gd name="T20" fmla="*/ 480 w 777"/>
                <a:gd name="T21" fmla="*/ 480 h 714"/>
                <a:gd name="T22" fmla="*/ 384 w 777"/>
                <a:gd name="T23" fmla="*/ 336 h 714"/>
                <a:gd name="T24" fmla="*/ 0 w 777"/>
                <a:gd name="T25" fmla="*/ 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7" h="714">
                  <a:moveTo>
                    <a:pt x="48" y="0"/>
                  </a:moveTo>
                  <a:lnTo>
                    <a:pt x="480" y="336"/>
                  </a:lnTo>
                  <a:lnTo>
                    <a:pt x="432" y="336"/>
                  </a:lnTo>
                  <a:lnTo>
                    <a:pt x="720" y="624"/>
                  </a:lnTo>
                  <a:cubicBezTo>
                    <a:pt x="776" y="676"/>
                    <a:pt x="761" y="631"/>
                    <a:pt x="768" y="645"/>
                  </a:cubicBezTo>
                  <a:cubicBezTo>
                    <a:pt x="776" y="653"/>
                    <a:pt x="777" y="698"/>
                    <a:pt x="761" y="706"/>
                  </a:cubicBezTo>
                  <a:cubicBezTo>
                    <a:pt x="745" y="714"/>
                    <a:pt x="729" y="701"/>
                    <a:pt x="713" y="693"/>
                  </a:cubicBezTo>
                  <a:cubicBezTo>
                    <a:pt x="697" y="685"/>
                    <a:pt x="696" y="656"/>
                    <a:pt x="672" y="624"/>
                  </a:cubicBezTo>
                  <a:lnTo>
                    <a:pt x="528" y="480"/>
                  </a:lnTo>
                  <a:lnTo>
                    <a:pt x="528" y="528"/>
                  </a:lnTo>
                  <a:lnTo>
                    <a:pt x="480" y="480"/>
                  </a:lnTo>
                  <a:lnTo>
                    <a:pt x="384" y="336"/>
                  </a:lnTo>
                  <a:lnTo>
                    <a:pt x="0" y="0"/>
                  </a:lnTo>
                </a:path>
              </a:pathLst>
            </a:custGeom>
            <a:solidFill>
              <a:srgbClr val="663300"/>
            </a:solidFill>
            <a:ln w="9525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1039" name="Picture 15" descr="forget-me-not02"/>
            <p:cNvPicPr>
              <a:picLocks noChangeAspect="1" noChangeArrowheads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488"/>
              <a:ext cx="696" cy="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457FE9-3360-42C0-9295-BE1A1D5E581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ru/url?sa=t&amp;rct=j&amp;q=&amp;esrc=s&amp;source=images&amp;cd=&amp;cad=rja&amp;uact=8&amp;ved=0CAQQjRw&amp;url=http://www.rulex.ru/01200105.htm&amp;ei=QIwpU52cHIKp4gSXzYGoCg&amp;usg=AFQjCNF9vu96rv-zSb5pss5kk_7q0-FnIA&amp;bvm=bv.62922401,d.b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google.ru/url?sa=i&amp;rct=j&amp;q=&amp;esrc=s&amp;source=images&amp;cd=&amp;cad=rja&amp;uact=8&amp;docid=b2FfB14ELy1ATM&amp;tbnid=wAjwqtNLcpeQfM:&amp;ved=0CAYQjRw&amp;url=http://lib.rus.ec/b/152892/read&amp;ei=5ospU4iKCYjV4wS4koDgDQ&amp;bvm=bv.62922401,d.bGE&amp;psig=AFQjCNGhsTmGA7fbPfJA6zldM9fXhwZBDw&amp;ust=139531799609426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hyperlink" Target="http://www.google.ru/imgres?newwindow=1&amp;sa=X&amp;biw=1607&amp;bih=756&amp;tbm=isch&amp;tbnid=gLGW4fhpb4uAsM:&amp;imgrefurl=http://maiden.com.ua/index.php/category/Sem-ya/Roditeli-i-deti/&amp;docid=1Vgxagi6cEqdwM&amp;imgurl=http://maiden.com.ua/wp-content/uploads/2013/06/%D0%98%D0%B3%D1%80%D1%8B-%D1%81-%D1%80%D0%B5%D0%B1%D0%B5%D0%BD%D0%BA%D0%BE%D0%BC-%D0%BD%D0%B0-%D0%BF%D1%80%D0%B8%D1%80%D0%BE%D0%B4%D0%B5.jpg&amp;w=450&amp;h=455&amp;ei=d4QpU4GKMsb-4QS5wIDIBA&amp;zoom=1&amp;ved=0CO8BEIQcMDE&amp;iact=rc&amp;dur=1084&amp;page=2&amp;start=25&amp;ndsp=2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hyperlink" Target="http://www.google.ru/url?sa=i&amp;rct=j&amp;q=&amp;esrc=s&amp;source=images&amp;cd=&amp;cad=rja&amp;uact=8&amp;docid=sdIuo71-Hs49wM&amp;tbnid=u4r2XQP7dVU6eM:&amp;ved=0CAYQjRw&amp;url=http://moirezepti.ru/vse-dlya-mam-i-detey/deti/deti-i-zhivotnye/&amp;ei=ho0pU4azFobw4QT6rIHABg&amp;bvm=bv.62922401,d.bGE&amp;psig=AFQjCNGIHZqWjA3L5OZwCzJm2T4y4OtWoQ&amp;ust=139531844513373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hyperlink" Target="http://www.google.ru/url?sa=i&amp;rct=j&amp;q=&amp;esrc=s&amp;source=images&amp;cd=&amp;cad=rja&amp;uact=8&amp;docid=6JYlQMdMuC6ztM&amp;tbnid=gTATiz6y2_R2_M:&amp;ved=0CAYQjRw&amp;url=http://subscribe.ru/group/vse-ob-interesnyih-zhivotnyih/213054/&amp;ei=0o0pU4q-IoOe4wSp24CIBg&amp;bvm=bv.62922401,d.bGE&amp;psig=AFQjCNGIHZqWjA3L5OZwCzJm2T4y4OtWoQ&amp;ust=1395318445133731" TargetMode="Externa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ru/url?sa=i&amp;rct=j&amp;q=&amp;esrc=s&amp;source=images&amp;cd=&amp;cad=rja&amp;uact=8&amp;docid=cwW8ShswGgPPfM&amp;tbnid=3XhUgTIQO7-BVM:&amp;ved=&amp;url=http://sad119kursk.ru/o-nas/83-territoriya-mbdou&amp;ei=bYgpU9-zAuSz4ATk7IFI&amp;bvm=bv.62922401,d.bGE&amp;psig=AFQjCNH1XFTSS9w6-bxWKSrn5bp5fplVEw&amp;ust=139531722962595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hyperlink" Target="http://www.google.ru/url?sa=i&amp;rct=j&amp;q=&amp;esrc=s&amp;source=images&amp;cd=&amp;cad=rja&amp;uact=8&amp;docid=tPXWkHqI_erkBM&amp;tbnid=QNkMiqJe2-Q06M:&amp;ved=0CAYQjRw&amp;url=http://severomorsk.bezformata.ru/listnews/ekologicheskaya-tropa-detskogo-sada/5861765/&amp;ei=n4gpU4eDGaOl4ASrtICwCA&amp;bvm=bv.62922401,d.bGE&amp;psig=AFQjCNH1XFTSS9w6-bxWKSrn5bp5fplVEw&amp;ust=139531722962595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&amp;esrc=s&amp;source=images&amp;cd=&amp;docid=L0PwT8r9eb5tTM&amp;tbnid=9UsXX6iRCflCfM:&amp;ved=0CAYQjRw&amp;url=http://ewnc.org/blog?page=80?8d922360&amp;ei=DoMpU-TELrCM4gS1x4CgAQ&amp;bvm=bv.62922401,d.bGE&amp;psig=AFQjCNGnkAXVHxACEhgUfTZ3RFoZbDI6Sg&amp;ust=1395315541670857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google.ru/imgres?start=311&amp;newwindow=1&amp;sa=X&amp;biw=1607&amp;bih=756&amp;tbm=isch&amp;tbnid=N8mer7zAW9ZPcM:&amp;imgrefurl=http://www.mk.ru/social/article/2011/08/11/613693-bolezni-kotoryie-berutsya-iz-vozduha.html&amp;docid=0oh2VfuPDMFSkM&amp;imgurl=http://www.mk.ru/upload/iblock_mk/475/93/ef/64/DETAIL_PICTURE_613693.jpg&amp;w=475&amp;h=356&amp;ei=V4IpU6TsIaTJ4ATxzIHQBQ&amp;zoom=1&amp;ved=0CDAQhBwwDTisAg&amp;iact=rc&amp;dur=1907&amp;page=13&amp;ndsp=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docid=IipCumvZXoRUzM&amp;tbnid=N35eLQOgI_ZIBM:&amp;ved=0CAYQjRw&amp;url=http://www.blackseanews.net/read/36992&amp;ei=t4IpU4FhgorkBMSJgZAJ&amp;bvm=bv.62922401,d.bGE&amp;psig=AFQjCNGnkAXVHxACEhgUfTZ3RFoZbDI6Sg&amp;ust=1395315541670857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google.ru/imgres?start=390&amp;newwindow=1&amp;sa=X&amp;biw=1607&amp;bih=756&amp;tbm=isch&amp;tbnid=H4rtMdfXbfNJnM:&amp;imgrefurl=http://www.anapa-official.ru/news/2011/08/4380/&amp;docid=eB0lKGMpmFqnRM&amp;imgurl=http://www.anapa-official.ru/iresizer/resize/700x700/201108031813cx.jpg&amp;w=700&amp;h=465&amp;ei=c4IpU8axBKSQ5ASe6YDoCg&amp;zoom=1&amp;ved=0CDkQhBwwEDiQAw&amp;iact=rc&amp;dur=679&amp;page=16&amp;ndsp=28" TargetMode="Externa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docid=CPgIlQZqJyEgJM&amp;tbnid=dU-wvgx6YUapzM:&amp;ved=0CAYQjRw&amp;url=http://slavyansk-na-kubani.sutochno.ru/gorod&amp;ei=64opU7_0C6er4ATI4IDwCw&amp;bvm=bv.62922401,d.bGE&amp;psig=AFQjCNGt9JolabB15NOE1MH7YRKpXS75-A&amp;ust=139531777008751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hyperlink" Target="http://www.google.ru/url?sa=i&amp;rct=j&amp;q=&amp;esrc=s&amp;source=images&amp;cd=&amp;cad=rja&amp;uact=8&amp;docid=dzrWOr8s353AsM&amp;tbnid=W1krtkz5y9n2zM:&amp;ved=0CAYQjRw&amp;url=http://turometr.ru/place/%D0%9F%D0%B0%D0%BC%D1%8F%D1%82%D0%BD%D0%B8%D0%BA%20%D0%A2%D0%B0%D0%BC%D0%B0%D0%BD%D1%81%D0%BA%D0%BE%D0%B9%20%D0%90%D1%80%D0%BC%D0%B8%D0%B8_2752&amp;ei=mYopU7KAGYGR4ATP04GwDg&amp;bvm=bv.62922401,d.bGE&amp;psig=AFQjCNGt9JolabB15NOE1MH7YRKpXS75-A&amp;ust=1395317770087514" TargetMode="Externa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docid=gQ5a2s9rqla_6M&amp;tbnid=ypqNEH-mOXUAWM:&amp;ved=0CAYQjRw&amp;url=http://design-thinker.livejournal.com/63174.html&amp;ei=6YcpU6_6HajU4wSq74GgDQ&amp;bvm=bv.62922401,d.bGE&amp;psig=AFQjCNH6gPUt1eoWJoxXrbzzimLmq7UB4g&amp;ust=1395317016595504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www.google.ru/url?sa=i&amp;rct=j&amp;q=&amp;esrc=s&amp;source=images&amp;cd=&amp;cad=rja&amp;uact=8&amp;docid=ojyis6-Oa4vFiM&amp;tbnid=wTRNzsdnOT9zoM:&amp;ved=0CAYQjRw&amp;url=http://pravznak.msk.ru/blog.php?user=Tatianuschka&amp;date_start=1306872000&amp;date_end=1309464000&amp;ei=FogpU6zEGujg4QSUw4FY&amp;bvm=bv.62922401,d.bGE&amp;psig=AFQjCNH6gPUt1eoWJoxXrbzzimLmq7UB4g&amp;ust=1395317016595504" TargetMode="Externa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3568" y="3356992"/>
            <a:ext cx="7772400" cy="147002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ЛЮБВИ К РОДИНЕ ЧЕРЕЗ ЛЮБОВЬ К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 РОДНОГО КРАЯ У ДЕТЕЙ СТАРШЕГО 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403648" y="5013176"/>
            <a:ext cx="6400800" cy="533400"/>
          </a:xfrm>
        </p:spPr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  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Ядута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Юлия  Сергеевна</a:t>
            </a:r>
          </a:p>
          <a:p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д/с № 52 станица Петровская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год</a:t>
            </a: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561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Выдающиеся мыслители и педагоги прошлого придавали большое значение природе как средству воспитания детей</a:t>
            </a:r>
            <a:b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К.Д. Ушинский                                 Я.И. Каменский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encrypted-tbn3.gstatic.com/images?q=tbn:ANd9GcTXHAMei5ot9ghr-4v3W2Fa1azp1aLr3-IXfsrwYauIZ2qDrA5pM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3312368" cy="3830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http://lib.rus.ec/i/92/152892/i010-001-255049522.jpg">
            <a:hlinkClick r:id="rId4"/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333511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91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Одним из необходимых условий экологического воспитания является формирование у детей эмоционального отношения к миру природы.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1\Desktop\рабочая\РАБОТА - ФОТО\экскурсия\поход в парк\DSC0271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2904323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рабочая\РАБОТА - ФОТО\экскурсия\поход в парк\DSC0275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618284" cy="2334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https://encrypted-tbn2.gstatic.com/images?q=tbn:ANd9GcQlHFnthhCZdhGFgnLKI0wPla6lgfX5Yq-dWzy3TZ0zI8fxznFD">
            <a:hlinkClick r:id="rId4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221088"/>
            <a:ext cx="2124075" cy="2152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80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больше интересуются животными, чем растениями.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moirezepti.ru/uploads/posts/2012-07/1342615193_deti-i-koshki.jpg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864355"/>
            <a:ext cx="3096344" cy="23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Алена\Desktop\71168715_detiizhivotnuye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398766"/>
            <a:ext cx="3521590" cy="242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ianimal.ru/wp-content/uploads/2011/01/skzh-1310-620x465.jpg">
            <a:hlinkClick r:id="rId5"/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440" y="3894176"/>
            <a:ext cx="3856757" cy="2362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398766"/>
            <a:ext cx="3457631" cy="259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4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009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9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9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9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знакомство с «экологической тропой» на территории детского сада</a:t>
            </a:r>
            <a:endParaRPr lang="ru-RU" dirty="0">
              <a:solidFill>
                <a:srgbClr val="0092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s://encrypted-tbn0.gstatic.com/images?q=tbn:ANd9GcR8pUr1Sl2gj0aXV8kP3qth4dMl9Kx34DqtRBm-XU60Ytog5EMHDQ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3744416" cy="3177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bezformata.ru/content/Images/000/021/269/image21269305.jpg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038600" cy="2820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38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lenovo\Desktop\DSCN11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002378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922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DSC027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enovo\Desktop\DSC026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4350725" cy="326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60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Зан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Зан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4211960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51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DSCN11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3275972" cy="245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novo\Desktop\DSCN11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948885"/>
            <a:ext cx="3562945" cy="26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229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smtClean="0"/>
              <a:t> </a:t>
            </a: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640" y="548680"/>
            <a:ext cx="7033081" cy="144117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семинаров-практикумов, консультаций, родительских собраний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РАБОТА - ФОТО\декупаж с родителями\DSC029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619316"/>
            <a:ext cx="601216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4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беседы с родителями (индивидуальные и групповые) по проблеме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484784"/>
            <a:ext cx="624069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7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период дошкольного детства в процессе целенаправленного педагогического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можно сформировать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экологической культуры 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осознанно-правильного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к явлениям, объектам живой и неживой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природы, которые составляют их непосредственное окружение в этот период жизни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7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339" y="116632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открытых дверей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:\РАБОТА - ФОТО\декупаж с родителями\DSC027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648" y="1124744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РАБОТА - ФОТО\декупаж с родителями\DSC027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924943"/>
            <a:ext cx="4416490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35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проведении экскурсий к объектам истории родной станицы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1\Desktop\рабочая\отдельные\выход в дом культуры\DSC0257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3"/>
            <a:ext cx="3906316" cy="2515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Desktop\рабочая\отдельные\выход в дом культуры\DSC0254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4725" y="3501008"/>
            <a:ext cx="4050332" cy="2482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686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совместных дел (выставки, конкурсы поделок из природного материала)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G:\РАБОТА - ФОТО\декупаж с родителями\2013-11-13 22.14.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331714"/>
            <a:ext cx="3552395" cy="233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РАБОТА - ФОТО\декупаж с родителями\DSC029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869" y="3933056"/>
            <a:ext cx="3414672" cy="256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РАБОТА - ФОТО\декупаж с родителями\DSC029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881410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РАБОТА - ФОТО\декупаж с родителями\SNV8054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1" y="1347850"/>
            <a:ext cx="3316940" cy="232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56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ЮЛЯ  СЕРГЕЕВНА\IMGA03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6028928" cy="339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ЮЛЯ  СЕРГЕЕВНА\IMGA03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1946" y="3789040"/>
            <a:ext cx="6026654" cy="28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05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– в деятельности человека в природе, часто безграмотна, неправильная с экологической точки зрения, расточительная, ведущая к нарушению экологического равновесия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encrypted-tbn2.gstatic.com/images?q=tbn:ANd9GcRFDD10sIxdidJ43WeUQGC4HpRTzernmSUpeYPxx1N9YYk1ChmFOw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encrypted-tbn1.gstatic.com/images?q=tbn:ANd9GcSlDxmUpCfaKLzOSDsizHke34m0QvQSMcCNuPqsMnahzobZ3QM-0A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2952328" cy="2186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blackseanews.net/files/image/(69-99-99-99)/500_uborok_musor_b20.jpg">
            <a:hlinkClick r:id="rId6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269064"/>
            <a:ext cx="2877692" cy="197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ewnc.org/files/images/PIC_5715+.preview.jpg">
            <a:hlinkClick r:id="rId8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169981"/>
            <a:ext cx="3384376" cy="2220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20820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653536" cy="114300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ПРОТИВОРЕЧИЯ:</a:t>
            </a:r>
            <a:br>
              <a:rPr lang="ru-RU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Между осуществлением необходимости приобщения ребенка к творчеству, образованности и дефицитом времени окружающих взрослых.</a:t>
            </a:r>
            <a:b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Между имеющимися методиками по развитию экологических начал и особенностями творческого развития детей</a:t>
            </a:r>
            <a:endParaRPr lang="ru-RU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3895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72816"/>
            <a:ext cx="7797552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ЗАДАЧИ:</a:t>
            </a:r>
            <a:b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1.Воспитывать у детей любовь к Родине, к родному краю и его истории; учить видеть историю вокруг себя (в домах которые нас окружают, в предметах быта, в названиях улиц, парков, скверов)</a:t>
            </a:r>
            <a:endParaRPr lang="ru-RU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5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любовь к Родине, к родному краю и его истории</a:t>
            </a: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861048"/>
            <a:ext cx="4886360" cy="2482906"/>
          </a:xfrm>
        </p:spPr>
      </p:pic>
      <p:pic>
        <p:nvPicPr>
          <p:cNvPr id="5" name="Объект 4" descr="http://slavyansk-na-kubani.sutochno.ru/files/misc/images/slavyansk-na-kubani/4_slavyansk.jpg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3048000" cy="229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turometr.s3.amazonaws.com/images/gallery/00/00/01/2010/03/30/309fd4__6f8adea5da_600.jpg">
            <a:hlinkClick r:id="rId5"/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2326188" cy="3300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51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420888"/>
            <a:ext cx="7653536" cy="1143000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Приобщать к культуре и традициям русского народа. Воспитывать лучшие качества присущие ему: трудолюбие, доброту, взаимовыручку, сочувствие</a:t>
            </a:r>
            <a:endParaRPr lang="ru-RU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7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рабочая\РАБОТА - ФОТО\экскурсия\поход в парк\DSC0278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3384376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encrypted-tbn1.gstatic.com/images?q=tbn:ANd9GcR0Gl0T5XOLVdr08OIyPj_HLCGl0_5T-aalWubttLPihPH6FKBZow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144208"/>
            <a:ext cx="2978214" cy="2409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miloserdie.ru/pic2/fotorep/pic6/_MG_9078.jpg">
            <a:hlinkClick r:id="rId5"/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789040"/>
            <a:ext cx="3793363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97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348880"/>
            <a:ext cx="7077472" cy="1143000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Развивать творческие и  интеллектуальные способности детей, их речевую культуру.</a:t>
            </a:r>
            <a:br>
              <a:rPr lang="ru-RU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Культивировать эмоциональное, поэтическое отношение к природе, свойственное  нашим предкам</a:t>
            </a:r>
            <a:endParaRPr lang="ru-RU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3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2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012</Template>
  <TotalTime>375</TotalTime>
  <Words>219</Words>
  <Application>Microsoft Office PowerPoint</Application>
  <PresentationFormat>Экран (4:3)</PresentationFormat>
  <Paragraphs>22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012</vt:lpstr>
      <vt:lpstr>ВОСПИТАНИЕ ЛЮБВИ К РОДИНЕ ЧЕРЕЗ ЛЮБОВЬ К ПРИРОДЕ РОДНОГО КРАЯ У ДЕТЕЙ СТАРШЕГО  ДОШКОЛЬНОГО ВОЗРАСТА</vt:lpstr>
      <vt:lpstr>     В период дошкольного детства в процессе целенаправленного педагогического воздействия у детей можно сформировать начала экологической культуры – осознанно-правильного отношения к явлениям, объектам живой и неживой природы, которые составляют их непосредственное окружение в этот период жизни.</vt:lpstr>
      <vt:lpstr>Причина – в деятельности человека в природе, часто безграмотна, неправильная с экологической точки зрения, расточительная, ведущая к нарушению экологического равновесия</vt:lpstr>
      <vt:lpstr>               ПРОТИВОРЕЧИЯ:  1. Между осуществлением необходимости приобщения ребенка к творчеству, образованности и дефицитом времени окружающих взрослых. 2. Между имеющимися методиками по развитию экологических начал и особенностями творческого развития детей</vt:lpstr>
      <vt:lpstr>                 ЗАДАЧИ:  1.Воспитывать у детей любовь к Родине, к родному краю и его истории; учить видеть историю вокруг себя (в домах которые нас окружают, в предметах быта, в названиях улиц, парков, скверов)</vt:lpstr>
      <vt:lpstr>- Воспитывать любовь к Родине, к родному краю и его истории</vt:lpstr>
      <vt:lpstr>2. Приобщать к культуре и традициям русского народа. Воспитывать лучшие качества присущие ему: трудолюбие, доброту, взаимовыручку, сочувствие</vt:lpstr>
      <vt:lpstr>Презентация PowerPoint</vt:lpstr>
      <vt:lpstr>3. Развивать творческие и  интеллектуальные способности детей, их речевую культуру.  4. Культивировать эмоциональное, поэтическое отношение к природе, свойственное  нашим предкам</vt:lpstr>
      <vt:lpstr>Выдающиеся мыслители и педагоги прошлого придавали большое значение природе как средству воспитания детей К.Д. Ушинский                                 Я.И. Каменский</vt:lpstr>
      <vt:lpstr>     Одним из необходимых условий экологического воспитания является формирование у детей эмоционального отношения к миру природы.</vt:lpstr>
      <vt:lpstr>Дети больше интересуются животными, чем растениями.</vt:lpstr>
      <vt:lpstr>   знакомство с «экологической тропой» на территории детского сада</vt:lpstr>
      <vt:lpstr>Презентация PowerPoint</vt:lpstr>
      <vt:lpstr>Презентация PowerPoint</vt:lpstr>
      <vt:lpstr>Презентация PowerPoint</vt:lpstr>
      <vt:lpstr>Презентация PowerPoint</vt:lpstr>
      <vt:lpstr>- </vt:lpstr>
      <vt:lpstr>Педагогические беседы с родителями (индивидуальные и групповые) по проблеме</vt:lpstr>
      <vt:lpstr>Дни открытых дверей</vt:lpstr>
      <vt:lpstr>Помощь в проведении экскурсий к объектам истории родной станицы</vt:lpstr>
      <vt:lpstr>Организация совместных дел (выставки, конкурсы поделок из природного материала)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ЛЮБВИ К РОДИНЕ ЧЕРЕЗ ЛЮБОВЬ К ПРИРОДЕ РОДНОГО КРАЯ У ДЕТЕЙ СТАРШЕГО  ДОШКОЛЬНОГО ВОЗРАСТА</dc:title>
  <dc:subject>Времена года</dc:subject>
  <dc:creator>Алена</dc:creator>
  <cp:lastModifiedBy>Алена</cp:lastModifiedBy>
  <cp:revision>37</cp:revision>
  <cp:lastPrinted>1601-01-01T00:00:00Z</cp:lastPrinted>
  <dcterms:created xsi:type="dcterms:W3CDTF">2014-03-25T13:29:09Z</dcterms:created>
  <dcterms:modified xsi:type="dcterms:W3CDTF">2015-11-08T14:12:02Z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