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2C9"/>
    <a:srgbClr val="00CC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763F5-CD30-4F6E-8EB0-18972C99C3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4D7E42-E34F-404A-AAF8-FBB58E6231CD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К трём годам у ребёнка появляются свои собственные желания. Возросшее к концу раннего возраста стремление к самостоятельности и независимости от взрослого, как в действиях, так и в желаниях ребёнка, приводит к существенным осложнениям в отношениях ребёнка и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взрослого.</a:t>
          </a:r>
          <a:endParaRPr lang="ru-RU" dirty="0"/>
        </a:p>
      </dgm:t>
    </dgm:pt>
    <dgm:pt modelId="{8768629D-09C5-4910-985A-53E14A379B02}" type="parTrans" cxnId="{40483173-778A-4658-ACEC-760BC8B34574}">
      <dgm:prSet/>
      <dgm:spPr/>
      <dgm:t>
        <a:bodyPr/>
        <a:lstStyle/>
        <a:p>
          <a:endParaRPr lang="ru-RU"/>
        </a:p>
      </dgm:t>
    </dgm:pt>
    <dgm:pt modelId="{8FB76210-3382-48B4-8639-460CFEAF570B}" type="sibTrans" cxnId="{40483173-778A-4658-ACEC-760BC8B34574}">
      <dgm:prSet/>
      <dgm:spPr/>
      <dgm:t>
        <a:bodyPr/>
        <a:lstStyle/>
        <a:p>
          <a:endParaRPr lang="ru-RU"/>
        </a:p>
      </dgm:t>
    </dgm:pt>
    <dgm:pt modelId="{6818C4C5-287F-4E4D-81E4-729F58CB0F7F}" type="pres">
      <dgm:prSet presAssocID="{BD2763F5-CD30-4F6E-8EB0-18972C99C3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378B1B-BF9D-43A5-B51A-E4C0BB857BF8}" type="pres">
      <dgm:prSet presAssocID="{844D7E42-E34F-404A-AAF8-FBB58E6231CD}" presName="parentText" presStyleLbl="node1" presStyleIdx="0" presStyleCnt="1" custScaleY="1309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483173-778A-4658-ACEC-760BC8B34574}" srcId="{BD2763F5-CD30-4F6E-8EB0-18972C99C351}" destId="{844D7E42-E34F-404A-AAF8-FBB58E6231CD}" srcOrd="0" destOrd="0" parTransId="{8768629D-09C5-4910-985A-53E14A379B02}" sibTransId="{8FB76210-3382-48B4-8639-460CFEAF570B}"/>
    <dgm:cxn modelId="{24649A97-CDF0-4454-8CF3-E46BB55C398B}" type="presOf" srcId="{BD2763F5-CD30-4F6E-8EB0-18972C99C351}" destId="{6818C4C5-287F-4E4D-81E4-729F58CB0F7F}" srcOrd="0" destOrd="0" presId="urn:microsoft.com/office/officeart/2005/8/layout/vList2"/>
    <dgm:cxn modelId="{6383CC83-473B-4903-8080-FD51E6C6990D}" type="presOf" srcId="{844D7E42-E34F-404A-AAF8-FBB58E6231CD}" destId="{09378B1B-BF9D-43A5-B51A-E4C0BB857BF8}" srcOrd="0" destOrd="0" presId="urn:microsoft.com/office/officeart/2005/8/layout/vList2"/>
    <dgm:cxn modelId="{C4A61FE1-AB26-4390-A8C3-6545618B069B}" type="presParOf" srcId="{6818C4C5-287F-4E4D-81E4-729F58CB0F7F}" destId="{09378B1B-BF9D-43A5-B51A-E4C0BB857B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E897CB-E6EF-40A4-8435-38D32A47D3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742249-470E-4BB3-B7E1-8568829FA125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Этот период в психологии получил название кризиса трёх лет. Критическим этот возраст является потому, что на протяжении всего нескольких месяцев существенно меняются поведение ребёнка и его отношения с окружающими людьми.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8BC70435-EDF6-400B-B1E5-A0883E3B3695}" type="parTrans" cxnId="{85F73C2E-EF43-42D7-B715-F1E77599AE34}">
      <dgm:prSet/>
      <dgm:spPr/>
      <dgm:t>
        <a:bodyPr/>
        <a:lstStyle/>
        <a:p>
          <a:endParaRPr lang="ru-RU"/>
        </a:p>
      </dgm:t>
    </dgm:pt>
    <dgm:pt modelId="{A8938B55-CE32-458C-AA16-8EEAC74C4B0B}" type="sibTrans" cxnId="{85F73C2E-EF43-42D7-B715-F1E77599AE34}">
      <dgm:prSet/>
      <dgm:spPr/>
      <dgm:t>
        <a:bodyPr/>
        <a:lstStyle/>
        <a:p>
          <a:endParaRPr lang="ru-RU"/>
        </a:p>
      </dgm:t>
    </dgm:pt>
    <dgm:pt modelId="{0EFE83E7-668F-4548-97E4-EF97371CEF73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В кризисе трех лет, с отделением себя от своего действия и от взрослого, происходит новое открытие себя и взрослого. 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E864EECE-8725-4E69-A70F-24F829E6F635}" type="parTrans" cxnId="{A4290E0A-A4D3-4316-BAB9-3AA4EFC201F5}">
      <dgm:prSet/>
      <dgm:spPr/>
      <dgm:t>
        <a:bodyPr/>
        <a:lstStyle/>
        <a:p>
          <a:endParaRPr lang="ru-RU"/>
        </a:p>
      </dgm:t>
    </dgm:pt>
    <dgm:pt modelId="{F4FFF990-CA7E-41CB-AA6F-B56B9BB3D724}" type="sibTrans" cxnId="{A4290E0A-A4D3-4316-BAB9-3AA4EFC201F5}">
      <dgm:prSet/>
      <dgm:spPr/>
      <dgm:t>
        <a:bodyPr/>
        <a:lstStyle/>
        <a:p>
          <a:endParaRPr lang="ru-RU"/>
        </a:p>
      </dgm:t>
    </dgm:pt>
    <dgm:pt modelId="{8A5D6297-1D09-40F0-82F4-748023E7AD7A}" type="pres">
      <dgm:prSet presAssocID="{9AE897CB-E6EF-40A4-8435-38D32A47D3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1BF927-C009-4B0E-B67B-DF7F80F8A7BD}" type="pres">
      <dgm:prSet presAssocID="{F4742249-470E-4BB3-B7E1-8568829FA125}" presName="parentText" presStyleLbl="node1" presStyleIdx="0" presStyleCnt="2" custScaleY="1276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35A5D-A26D-4993-B63C-520CD3C6701C}" type="pres">
      <dgm:prSet presAssocID="{A8938B55-CE32-458C-AA16-8EEAC74C4B0B}" presName="spacer" presStyleCnt="0"/>
      <dgm:spPr/>
    </dgm:pt>
    <dgm:pt modelId="{43DB8494-AF7A-4492-A478-A15D5D889ABF}" type="pres">
      <dgm:prSet presAssocID="{0EFE83E7-668F-4548-97E4-EF97371CEF7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F5AAA7-0FF4-44A4-9267-FC565FD67434}" type="presOf" srcId="{0EFE83E7-668F-4548-97E4-EF97371CEF73}" destId="{43DB8494-AF7A-4492-A478-A15D5D889ABF}" srcOrd="0" destOrd="0" presId="urn:microsoft.com/office/officeart/2005/8/layout/vList2"/>
    <dgm:cxn modelId="{BC75F936-2F9E-4088-B357-08DFAA7D76E1}" type="presOf" srcId="{F4742249-470E-4BB3-B7E1-8568829FA125}" destId="{FF1BF927-C009-4B0E-B67B-DF7F80F8A7BD}" srcOrd="0" destOrd="0" presId="urn:microsoft.com/office/officeart/2005/8/layout/vList2"/>
    <dgm:cxn modelId="{053BF691-C8B5-4860-81C4-A1B406DD5722}" type="presOf" srcId="{9AE897CB-E6EF-40A4-8435-38D32A47D30E}" destId="{8A5D6297-1D09-40F0-82F4-748023E7AD7A}" srcOrd="0" destOrd="0" presId="urn:microsoft.com/office/officeart/2005/8/layout/vList2"/>
    <dgm:cxn modelId="{85F73C2E-EF43-42D7-B715-F1E77599AE34}" srcId="{9AE897CB-E6EF-40A4-8435-38D32A47D30E}" destId="{F4742249-470E-4BB3-B7E1-8568829FA125}" srcOrd="0" destOrd="0" parTransId="{8BC70435-EDF6-400B-B1E5-A0883E3B3695}" sibTransId="{A8938B55-CE32-458C-AA16-8EEAC74C4B0B}"/>
    <dgm:cxn modelId="{A4290E0A-A4D3-4316-BAB9-3AA4EFC201F5}" srcId="{9AE897CB-E6EF-40A4-8435-38D32A47D30E}" destId="{0EFE83E7-668F-4548-97E4-EF97371CEF73}" srcOrd="1" destOrd="0" parTransId="{E864EECE-8725-4E69-A70F-24F829E6F635}" sibTransId="{F4FFF990-CA7E-41CB-AA6F-B56B9BB3D724}"/>
    <dgm:cxn modelId="{402017A0-9D1A-4F6E-B0AD-869B75983CC3}" type="presParOf" srcId="{8A5D6297-1D09-40F0-82F4-748023E7AD7A}" destId="{FF1BF927-C009-4B0E-B67B-DF7F80F8A7BD}" srcOrd="0" destOrd="0" presId="urn:microsoft.com/office/officeart/2005/8/layout/vList2"/>
    <dgm:cxn modelId="{FF406550-719D-4BAB-ABE2-347F35055CB7}" type="presParOf" srcId="{8A5D6297-1D09-40F0-82F4-748023E7AD7A}" destId="{C4735A5D-A26D-4993-B63C-520CD3C6701C}" srcOrd="1" destOrd="0" presId="urn:microsoft.com/office/officeart/2005/8/layout/vList2"/>
    <dgm:cxn modelId="{F21A3436-87D0-4648-82F0-93CB71D71125}" type="presParOf" srcId="{8A5D6297-1D09-40F0-82F4-748023E7AD7A}" destId="{43DB8494-AF7A-4492-A478-A15D5D889AB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0D7DA1-D8C4-4265-9818-07FCFF2BEA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E923EB-08B3-418E-B3A5-22EE1FA6DC87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 rtl="0"/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Кризис 3-х лет относится к числу самых острых. Острый он не только для ребенка, но в большей степени для родителя. Ребенок неуправляем, впадает в ярость. Поведение почти не поддается коррекции. Так во многих случаях начинается кризис трех лет, кризис может начаться уже с 2,5 лет, а закончится в 3,5 - 4 года. У некоторых детей он протекает ярко выражено у других напротив незаметно. Кризис начинается и завершается незаметно, аффективные вспышки, капризы, конфликта с близкими. Вот основные признаки трех лет.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C9C7CBE1-52C5-47F9-9CCE-8F49E35B7B0E}" type="parTrans" cxnId="{BD3B85BC-741E-45D4-82A8-6A619F027866}">
      <dgm:prSet/>
      <dgm:spPr/>
      <dgm:t>
        <a:bodyPr/>
        <a:lstStyle/>
        <a:p>
          <a:endParaRPr lang="ru-RU"/>
        </a:p>
      </dgm:t>
    </dgm:pt>
    <dgm:pt modelId="{130C04E7-FF6F-4A6D-A946-A393310D805B}" type="sibTrans" cxnId="{BD3B85BC-741E-45D4-82A8-6A619F027866}">
      <dgm:prSet/>
      <dgm:spPr/>
      <dgm:t>
        <a:bodyPr/>
        <a:lstStyle/>
        <a:p>
          <a:endParaRPr lang="ru-RU"/>
        </a:p>
      </dgm:t>
    </dgm:pt>
    <dgm:pt modelId="{BBFC0E39-A8A2-4243-950A-2A96288AFE4F}" type="pres">
      <dgm:prSet presAssocID="{440D7DA1-D8C4-4265-9818-07FCFF2BEA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F5F803-E18C-4411-A4D4-324AD31E072C}" type="pres">
      <dgm:prSet presAssocID="{97E923EB-08B3-418E-B3A5-22EE1FA6DC8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692AFB-F57C-4829-B834-217AC75F1FE4}" type="presOf" srcId="{440D7DA1-D8C4-4265-9818-07FCFF2BEAF8}" destId="{BBFC0E39-A8A2-4243-950A-2A96288AFE4F}" srcOrd="0" destOrd="0" presId="urn:microsoft.com/office/officeart/2005/8/layout/vList2"/>
    <dgm:cxn modelId="{020B1450-EA7D-4FA0-A2FA-65B8FC68EC1C}" type="presOf" srcId="{97E923EB-08B3-418E-B3A5-22EE1FA6DC87}" destId="{60F5F803-E18C-4411-A4D4-324AD31E072C}" srcOrd="0" destOrd="0" presId="urn:microsoft.com/office/officeart/2005/8/layout/vList2"/>
    <dgm:cxn modelId="{BD3B85BC-741E-45D4-82A8-6A619F027866}" srcId="{440D7DA1-D8C4-4265-9818-07FCFF2BEAF8}" destId="{97E923EB-08B3-418E-B3A5-22EE1FA6DC87}" srcOrd="0" destOrd="0" parTransId="{C9C7CBE1-52C5-47F9-9CCE-8F49E35B7B0E}" sibTransId="{130C04E7-FF6F-4A6D-A946-A393310D805B}"/>
    <dgm:cxn modelId="{50EE677E-F6DB-485A-BB9B-3E35957D4005}" type="presParOf" srcId="{BBFC0E39-A8A2-4243-950A-2A96288AFE4F}" destId="{60F5F803-E18C-4411-A4D4-324AD31E07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333C59-698B-4843-B871-5F84EED73B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238E51-76A7-4E64-9C11-91A569CBFF0F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ru-RU" sz="1800" dirty="0" smtClean="0">
              <a:solidFill>
                <a:schemeClr val="tx2"/>
              </a:solidFill>
            </a:rPr>
            <a:t>Станьте более гибкими в воспитательных мероприятиях</a:t>
          </a:r>
          <a:endParaRPr lang="ru-RU" sz="1800" dirty="0">
            <a:solidFill>
              <a:schemeClr val="tx2"/>
            </a:solidFill>
          </a:endParaRPr>
        </a:p>
      </dgm:t>
    </dgm:pt>
    <dgm:pt modelId="{81A4057F-A375-43B2-8751-2F207B717F3E}" type="parTrans" cxnId="{1A5DECC1-219E-4E38-9C20-CFB373D46B58}">
      <dgm:prSet/>
      <dgm:spPr/>
      <dgm:t>
        <a:bodyPr/>
        <a:lstStyle/>
        <a:p>
          <a:endParaRPr lang="ru-RU"/>
        </a:p>
      </dgm:t>
    </dgm:pt>
    <dgm:pt modelId="{2660673F-DE11-405F-8DC0-383555F0B839}" type="sibTrans" cxnId="{1A5DECC1-219E-4E38-9C20-CFB373D46B58}">
      <dgm:prSet/>
      <dgm:spPr/>
      <dgm:t>
        <a:bodyPr/>
        <a:lstStyle/>
        <a:p>
          <a:endParaRPr lang="ru-RU"/>
        </a:p>
      </dgm:t>
    </dgm:pt>
    <dgm:pt modelId="{50CCDE62-82B9-4ED8-873B-A60A2D433857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</a:rPr>
            <a:t>Расширяйте права и обязанности малыша</a:t>
          </a:r>
          <a:endParaRPr lang="ru-RU" dirty="0">
            <a:solidFill>
              <a:schemeClr val="tx2"/>
            </a:solidFill>
          </a:endParaRPr>
        </a:p>
      </dgm:t>
    </dgm:pt>
    <dgm:pt modelId="{C6C2F07E-E4A1-4A50-866A-EF391020E7CB}" type="parTrans" cxnId="{40F2E3F4-CB1A-457F-8412-FC185C8DC166}">
      <dgm:prSet/>
      <dgm:spPr/>
      <dgm:t>
        <a:bodyPr/>
        <a:lstStyle/>
        <a:p>
          <a:endParaRPr lang="ru-RU"/>
        </a:p>
      </dgm:t>
    </dgm:pt>
    <dgm:pt modelId="{1033C85D-F551-441F-853A-2737BDC52B38}" type="sibTrans" cxnId="{40F2E3F4-CB1A-457F-8412-FC185C8DC166}">
      <dgm:prSet/>
      <dgm:spPr/>
      <dgm:t>
        <a:bodyPr/>
        <a:lstStyle/>
        <a:p>
          <a:endParaRPr lang="ru-RU"/>
        </a:p>
      </dgm:t>
    </dgm:pt>
    <dgm:pt modelId="{F10E3AB4-8206-43B9-8CB7-936FFDF37566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</a:rPr>
            <a:t>Дайте ему самостоятельность (в пределах разумного), чтобы он насладился ею</a:t>
          </a:r>
          <a:endParaRPr lang="ru-RU" dirty="0">
            <a:solidFill>
              <a:schemeClr val="tx2"/>
            </a:solidFill>
          </a:endParaRPr>
        </a:p>
      </dgm:t>
    </dgm:pt>
    <dgm:pt modelId="{A91C6B5E-1F0D-47B1-AA12-9F42F1CF8E36}" type="parTrans" cxnId="{0397AC70-C57C-4197-AC5A-34A8BC270E1D}">
      <dgm:prSet/>
      <dgm:spPr/>
      <dgm:t>
        <a:bodyPr/>
        <a:lstStyle/>
        <a:p>
          <a:endParaRPr lang="ru-RU"/>
        </a:p>
      </dgm:t>
    </dgm:pt>
    <dgm:pt modelId="{6FCC9342-EEEE-48A8-AE46-CE7F93583F47}" type="sibTrans" cxnId="{0397AC70-C57C-4197-AC5A-34A8BC270E1D}">
      <dgm:prSet/>
      <dgm:spPr/>
      <dgm:t>
        <a:bodyPr/>
        <a:lstStyle/>
        <a:p>
          <a:endParaRPr lang="ru-RU"/>
        </a:p>
      </dgm:t>
    </dgm:pt>
    <dgm:pt modelId="{108EF0D7-705C-47C3-83E0-A3CD9F5C974C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</a:rPr>
            <a:t>Помните, что ребенок не просто не соглашается с вами, он испытывает ваш характер и находит в нем слабые места, чтобы воздействовать на них при отстаивании своей независимости</a:t>
          </a:r>
          <a:endParaRPr lang="ru-RU" dirty="0">
            <a:solidFill>
              <a:schemeClr val="tx2"/>
            </a:solidFill>
          </a:endParaRPr>
        </a:p>
      </dgm:t>
    </dgm:pt>
    <dgm:pt modelId="{C6F9F9CD-B3AD-469D-8985-CE05C4B609BE}" type="parTrans" cxnId="{29D9AFA9-0BEB-419E-8684-5528AACA4BF5}">
      <dgm:prSet/>
      <dgm:spPr/>
      <dgm:t>
        <a:bodyPr/>
        <a:lstStyle/>
        <a:p>
          <a:endParaRPr lang="ru-RU"/>
        </a:p>
      </dgm:t>
    </dgm:pt>
    <dgm:pt modelId="{CE09E92E-2F10-40DA-860D-349E1FD395BE}" type="sibTrans" cxnId="{29D9AFA9-0BEB-419E-8684-5528AACA4BF5}">
      <dgm:prSet/>
      <dgm:spPr/>
      <dgm:t>
        <a:bodyPr/>
        <a:lstStyle/>
        <a:p>
          <a:endParaRPr lang="ru-RU"/>
        </a:p>
      </dgm:t>
    </dgm:pt>
    <dgm:pt modelId="{05F2A7AB-B70C-4CD3-AA6D-BE8B0C8E1565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</a:rPr>
            <a:t>Сбалансируйте поощрение и наказание, ласку и строгость</a:t>
          </a:r>
          <a:endParaRPr lang="ru-RU" dirty="0">
            <a:solidFill>
              <a:schemeClr val="tx2"/>
            </a:solidFill>
          </a:endParaRPr>
        </a:p>
      </dgm:t>
    </dgm:pt>
    <dgm:pt modelId="{55A6F760-851C-411A-BB1D-9EC5927C1B56}" type="parTrans" cxnId="{443F0174-7A73-413E-B704-C790CB6972AD}">
      <dgm:prSet/>
      <dgm:spPr/>
      <dgm:t>
        <a:bodyPr/>
        <a:lstStyle/>
        <a:p>
          <a:endParaRPr lang="ru-RU"/>
        </a:p>
      </dgm:t>
    </dgm:pt>
    <dgm:pt modelId="{32FD16F1-EF34-407D-8819-647E88BC2D73}" type="sibTrans" cxnId="{443F0174-7A73-413E-B704-C790CB6972AD}">
      <dgm:prSet/>
      <dgm:spPr/>
      <dgm:t>
        <a:bodyPr/>
        <a:lstStyle/>
        <a:p>
          <a:endParaRPr lang="ru-RU"/>
        </a:p>
      </dgm:t>
    </dgm:pt>
    <dgm:pt modelId="{FE7E2F3B-A40A-4F71-8F94-3380C1600353}" type="pres">
      <dgm:prSet presAssocID="{E1333C59-698B-4843-B871-5F84EED73B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ED07B0-25D4-495D-BB63-7CDDBDEF20AB}" type="pres">
      <dgm:prSet presAssocID="{2A238E51-76A7-4E64-9C11-91A569CBFF0F}" presName="parentText" presStyleLbl="node1" presStyleIdx="0" presStyleCnt="5" custLinFactNeighborY="-674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FD4B7-233D-4B45-B665-A38F489EA086}" type="pres">
      <dgm:prSet presAssocID="{2660673F-DE11-405F-8DC0-383555F0B839}" presName="spacer" presStyleCnt="0"/>
      <dgm:spPr/>
    </dgm:pt>
    <dgm:pt modelId="{7B60F80D-EE08-4C00-B1A7-A1A7D426C053}" type="pres">
      <dgm:prSet presAssocID="{50CCDE62-82B9-4ED8-873B-A60A2D43385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C3728-C319-4825-BA3D-D7261D44B88B}" type="pres">
      <dgm:prSet presAssocID="{1033C85D-F551-441F-853A-2737BDC52B38}" presName="spacer" presStyleCnt="0"/>
      <dgm:spPr/>
    </dgm:pt>
    <dgm:pt modelId="{A21A1ACD-BF7E-4993-99AF-7E5ECC7D3F98}" type="pres">
      <dgm:prSet presAssocID="{F10E3AB4-8206-43B9-8CB7-936FFDF3756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102FF-3ED2-492C-A876-2C1C74696D83}" type="pres">
      <dgm:prSet presAssocID="{6FCC9342-EEEE-48A8-AE46-CE7F93583F47}" presName="spacer" presStyleCnt="0"/>
      <dgm:spPr/>
    </dgm:pt>
    <dgm:pt modelId="{21603187-631C-42BC-9D71-63DD5F49424F}" type="pres">
      <dgm:prSet presAssocID="{108EF0D7-705C-47C3-83E0-A3CD9F5C974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A969F-A20E-496A-BAC1-B14A62687728}" type="pres">
      <dgm:prSet presAssocID="{CE09E92E-2F10-40DA-860D-349E1FD395BE}" presName="spacer" presStyleCnt="0"/>
      <dgm:spPr/>
    </dgm:pt>
    <dgm:pt modelId="{48F43C90-524F-4E1B-A0F2-18D1915CAD55}" type="pres">
      <dgm:prSet presAssocID="{05F2A7AB-B70C-4CD3-AA6D-BE8B0C8E156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F2E3F4-CB1A-457F-8412-FC185C8DC166}" srcId="{E1333C59-698B-4843-B871-5F84EED73B77}" destId="{50CCDE62-82B9-4ED8-873B-A60A2D433857}" srcOrd="1" destOrd="0" parTransId="{C6C2F07E-E4A1-4A50-866A-EF391020E7CB}" sibTransId="{1033C85D-F551-441F-853A-2737BDC52B38}"/>
    <dgm:cxn modelId="{D6E06C1A-589F-4196-BFD7-837B7CDED04A}" type="presOf" srcId="{50CCDE62-82B9-4ED8-873B-A60A2D433857}" destId="{7B60F80D-EE08-4C00-B1A7-A1A7D426C053}" srcOrd="0" destOrd="0" presId="urn:microsoft.com/office/officeart/2005/8/layout/vList2"/>
    <dgm:cxn modelId="{1A5DECC1-219E-4E38-9C20-CFB373D46B58}" srcId="{E1333C59-698B-4843-B871-5F84EED73B77}" destId="{2A238E51-76A7-4E64-9C11-91A569CBFF0F}" srcOrd="0" destOrd="0" parTransId="{81A4057F-A375-43B2-8751-2F207B717F3E}" sibTransId="{2660673F-DE11-405F-8DC0-383555F0B839}"/>
    <dgm:cxn modelId="{29D9AFA9-0BEB-419E-8684-5528AACA4BF5}" srcId="{E1333C59-698B-4843-B871-5F84EED73B77}" destId="{108EF0D7-705C-47C3-83E0-A3CD9F5C974C}" srcOrd="3" destOrd="0" parTransId="{C6F9F9CD-B3AD-469D-8985-CE05C4B609BE}" sibTransId="{CE09E92E-2F10-40DA-860D-349E1FD395BE}"/>
    <dgm:cxn modelId="{E3D05D23-B34D-4037-8134-4AC2DF4BA0CE}" type="presOf" srcId="{E1333C59-698B-4843-B871-5F84EED73B77}" destId="{FE7E2F3B-A40A-4F71-8F94-3380C1600353}" srcOrd="0" destOrd="0" presId="urn:microsoft.com/office/officeart/2005/8/layout/vList2"/>
    <dgm:cxn modelId="{443F0174-7A73-413E-B704-C790CB6972AD}" srcId="{E1333C59-698B-4843-B871-5F84EED73B77}" destId="{05F2A7AB-B70C-4CD3-AA6D-BE8B0C8E1565}" srcOrd="4" destOrd="0" parTransId="{55A6F760-851C-411A-BB1D-9EC5927C1B56}" sibTransId="{32FD16F1-EF34-407D-8819-647E88BC2D73}"/>
    <dgm:cxn modelId="{76F52C99-B499-426B-B4FC-E858E8E6CB03}" type="presOf" srcId="{05F2A7AB-B70C-4CD3-AA6D-BE8B0C8E1565}" destId="{48F43C90-524F-4E1B-A0F2-18D1915CAD55}" srcOrd="0" destOrd="0" presId="urn:microsoft.com/office/officeart/2005/8/layout/vList2"/>
    <dgm:cxn modelId="{205B1782-01D1-42A9-81D7-0D5D858210FF}" type="presOf" srcId="{108EF0D7-705C-47C3-83E0-A3CD9F5C974C}" destId="{21603187-631C-42BC-9D71-63DD5F49424F}" srcOrd="0" destOrd="0" presId="urn:microsoft.com/office/officeart/2005/8/layout/vList2"/>
    <dgm:cxn modelId="{3B690781-1CD9-4A34-9D33-A38CA382FD68}" type="presOf" srcId="{2A238E51-76A7-4E64-9C11-91A569CBFF0F}" destId="{54ED07B0-25D4-495D-BB63-7CDDBDEF20AB}" srcOrd="0" destOrd="0" presId="urn:microsoft.com/office/officeart/2005/8/layout/vList2"/>
    <dgm:cxn modelId="{0397AC70-C57C-4197-AC5A-34A8BC270E1D}" srcId="{E1333C59-698B-4843-B871-5F84EED73B77}" destId="{F10E3AB4-8206-43B9-8CB7-936FFDF37566}" srcOrd="2" destOrd="0" parTransId="{A91C6B5E-1F0D-47B1-AA12-9F42F1CF8E36}" sibTransId="{6FCC9342-EEEE-48A8-AE46-CE7F93583F47}"/>
    <dgm:cxn modelId="{BF1F56EF-C6FA-4833-9835-57CA3A243663}" type="presOf" srcId="{F10E3AB4-8206-43B9-8CB7-936FFDF37566}" destId="{A21A1ACD-BF7E-4993-99AF-7E5ECC7D3F98}" srcOrd="0" destOrd="0" presId="urn:microsoft.com/office/officeart/2005/8/layout/vList2"/>
    <dgm:cxn modelId="{408D6DF0-3247-49FB-9EB8-9A58485960A1}" type="presParOf" srcId="{FE7E2F3B-A40A-4F71-8F94-3380C1600353}" destId="{54ED07B0-25D4-495D-BB63-7CDDBDEF20AB}" srcOrd="0" destOrd="0" presId="urn:microsoft.com/office/officeart/2005/8/layout/vList2"/>
    <dgm:cxn modelId="{0350807F-8894-4747-8B39-A35E0185246F}" type="presParOf" srcId="{FE7E2F3B-A40A-4F71-8F94-3380C1600353}" destId="{CDBFD4B7-233D-4B45-B665-A38F489EA086}" srcOrd="1" destOrd="0" presId="urn:microsoft.com/office/officeart/2005/8/layout/vList2"/>
    <dgm:cxn modelId="{B6F68051-9307-48FF-BF6F-DC15E911718E}" type="presParOf" srcId="{FE7E2F3B-A40A-4F71-8F94-3380C1600353}" destId="{7B60F80D-EE08-4C00-B1A7-A1A7D426C053}" srcOrd="2" destOrd="0" presId="urn:microsoft.com/office/officeart/2005/8/layout/vList2"/>
    <dgm:cxn modelId="{ED18A374-4566-4990-B32E-90109EF40D28}" type="presParOf" srcId="{FE7E2F3B-A40A-4F71-8F94-3380C1600353}" destId="{64AC3728-C319-4825-BA3D-D7261D44B88B}" srcOrd="3" destOrd="0" presId="urn:microsoft.com/office/officeart/2005/8/layout/vList2"/>
    <dgm:cxn modelId="{B3B5B610-C38A-4163-918B-EA6C39BE44CC}" type="presParOf" srcId="{FE7E2F3B-A40A-4F71-8F94-3380C1600353}" destId="{A21A1ACD-BF7E-4993-99AF-7E5ECC7D3F98}" srcOrd="4" destOrd="0" presId="urn:microsoft.com/office/officeart/2005/8/layout/vList2"/>
    <dgm:cxn modelId="{86EBC081-C392-4DB3-BF5C-FBDBF95DA8EF}" type="presParOf" srcId="{FE7E2F3B-A40A-4F71-8F94-3380C1600353}" destId="{6B6102FF-3ED2-492C-A876-2C1C74696D83}" srcOrd="5" destOrd="0" presId="urn:microsoft.com/office/officeart/2005/8/layout/vList2"/>
    <dgm:cxn modelId="{384BD186-31C9-4F6C-B804-4A64C78F7D1F}" type="presParOf" srcId="{FE7E2F3B-A40A-4F71-8F94-3380C1600353}" destId="{21603187-631C-42BC-9D71-63DD5F49424F}" srcOrd="6" destOrd="0" presId="urn:microsoft.com/office/officeart/2005/8/layout/vList2"/>
    <dgm:cxn modelId="{3358457C-820A-4426-974C-372A465B6F45}" type="presParOf" srcId="{FE7E2F3B-A40A-4F71-8F94-3380C1600353}" destId="{93EA969F-A20E-496A-BAC1-B14A62687728}" srcOrd="7" destOrd="0" presId="urn:microsoft.com/office/officeart/2005/8/layout/vList2"/>
    <dgm:cxn modelId="{6F531CC1-1DD2-4240-9669-17391F3B9764}" type="presParOf" srcId="{FE7E2F3B-A40A-4F71-8F94-3380C1600353}" destId="{48F43C90-524F-4E1B-A0F2-18D1915CAD5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738BD9-B564-4CB3-9789-A1C9EE8A75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21B537-03BD-4461-A712-9656A56D4853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ru-RU" b="0" i="0" baseline="0" dirty="0" smtClean="0">
              <a:solidFill>
                <a:schemeClr val="accent2">
                  <a:lumMod val="75000"/>
                </a:schemeClr>
              </a:solidFill>
            </a:rPr>
            <a:t>Постоянно ругать и наказывать ребенка за все неприятные для вас проявления его самостоятельности</a:t>
          </a:r>
          <a:endParaRPr lang="ru-RU" b="0" i="0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96C6CB2C-BE7D-49DF-9A4E-F4265D54514A}" type="parTrans" cxnId="{DEB9C2FB-38D9-4CB2-B555-55C87A334D45}">
      <dgm:prSet/>
      <dgm:spPr/>
      <dgm:t>
        <a:bodyPr/>
        <a:lstStyle/>
        <a:p>
          <a:endParaRPr lang="ru-RU"/>
        </a:p>
      </dgm:t>
    </dgm:pt>
    <dgm:pt modelId="{6E7839E6-7021-4187-86DB-1B537B36DBD9}" type="sibTrans" cxnId="{DEB9C2FB-38D9-4CB2-B555-55C87A334D45}">
      <dgm:prSet/>
      <dgm:spPr/>
      <dgm:t>
        <a:bodyPr/>
        <a:lstStyle/>
        <a:p>
          <a:endParaRPr lang="ru-RU"/>
        </a:p>
      </dgm:t>
    </dgm:pt>
    <dgm:pt modelId="{FEE4962F-8C04-457F-B2D2-9EFCC128CEC3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ru-RU" b="0" i="0" baseline="0" dirty="0" smtClean="0">
              <a:solidFill>
                <a:schemeClr val="accent2">
                  <a:lumMod val="75000"/>
                </a:schemeClr>
              </a:solidFill>
            </a:rPr>
            <a:t>Не говорить «да», когда необходимо твердое «нет»</a:t>
          </a:r>
          <a:endParaRPr lang="ru-RU" b="0" i="0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0F1021EB-3F08-4057-AEB7-9C07867C7EAF}" type="parTrans" cxnId="{335D2C75-5D9B-4E06-8C9A-14B0E6E2A2AA}">
      <dgm:prSet/>
      <dgm:spPr/>
      <dgm:t>
        <a:bodyPr/>
        <a:lstStyle/>
        <a:p>
          <a:endParaRPr lang="ru-RU"/>
        </a:p>
      </dgm:t>
    </dgm:pt>
    <dgm:pt modelId="{FFA62E7F-A08E-4FE7-8A8D-D27E353E4C66}" type="sibTrans" cxnId="{335D2C75-5D9B-4E06-8C9A-14B0E6E2A2AA}">
      <dgm:prSet/>
      <dgm:spPr/>
      <dgm:t>
        <a:bodyPr/>
        <a:lstStyle/>
        <a:p>
          <a:endParaRPr lang="ru-RU"/>
        </a:p>
      </dgm:t>
    </dgm:pt>
    <dgm:pt modelId="{9D7C5B9A-E51A-4B9C-A386-19258DE842CD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ru-RU" b="0" i="0" baseline="0" dirty="0" smtClean="0">
              <a:solidFill>
                <a:schemeClr val="accent2">
                  <a:lumMod val="75000"/>
                </a:schemeClr>
              </a:solidFill>
            </a:rPr>
            <a:t>Не приучать малыша к легким победам, давая повод для самовосхваления, потому что потом любое поражение для него станет трагедией</a:t>
          </a:r>
          <a:endParaRPr lang="ru-RU" b="0" i="0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CC46052C-3B71-4640-9AFA-87FB616C56D6}" type="parTrans" cxnId="{5AD84406-9117-4686-93D8-282F13A0BCCF}">
      <dgm:prSet/>
      <dgm:spPr/>
      <dgm:t>
        <a:bodyPr/>
        <a:lstStyle/>
        <a:p>
          <a:endParaRPr lang="ru-RU"/>
        </a:p>
      </dgm:t>
    </dgm:pt>
    <dgm:pt modelId="{32C31CC1-7923-4054-A7BA-AD3A79D89F36}" type="sibTrans" cxnId="{5AD84406-9117-4686-93D8-282F13A0BCCF}">
      <dgm:prSet/>
      <dgm:spPr/>
      <dgm:t>
        <a:bodyPr/>
        <a:lstStyle/>
        <a:p>
          <a:endParaRPr lang="ru-RU"/>
        </a:p>
      </dgm:t>
    </dgm:pt>
    <dgm:pt modelId="{598D24C7-9E83-4662-AD7D-AEAE1EEB836A}" type="pres">
      <dgm:prSet presAssocID="{33738BD9-B564-4CB3-9789-A1C9EE8A75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41B2C8-064A-4AE0-83D3-982BEB33B288}" type="pres">
      <dgm:prSet presAssocID="{CB21B537-03BD-4461-A712-9656A56D485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CAFD5-B82E-4A98-8CCD-D7318023E64E}" type="pres">
      <dgm:prSet presAssocID="{6E7839E6-7021-4187-86DB-1B537B36DBD9}" presName="spacer" presStyleCnt="0"/>
      <dgm:spPr/>
    </dgm:pt>
    <dgm:pt modelId="{F4116C38-E10A-47C9-8D3D-856023405F6A}" type="pres">
      <dgm:prSet presAssocID="{FEE4962F-8C04-457F-B2D2-9EFCC128CEC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6968A-5DB8-4D58-8278-BC84EA39BD9D}" type="pres">
      <dgm:prSet presAssocID="{FFA62E7F-A08E-4FE7-8A8D-D27E353E4C66}" presName="spacer" presStyleCnt="0"/>
      <dgm:spPr/>
    </dgm:pt>
    <dgm:pt modelId="{BAE8A4B8-861E-4FE5-89A4-28FA13B42DBD}" type="pres">
      <dgm:prSet presAssocID="{9D7C5B9A-E51A-4B9C-A386-19258DE842C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ACF8DF-34CC-4119-86E0-2600181160E3}" type="presOf" srcId="{CB21B537-03BD-4461-A712-9656A56D4853}" destId="{E541B2C8-064A-4AE0-83D3-982BEB33B288}" srcOrd="0" destOrd="0" presId="urn:microsoft.com/office/officeart/2005/8/layout/vList2"/>
    <dgm:cxn modelId="{7511FB4C-F46B-49B6-93AD-44F4439B15F0}" type="presOf" srcId="{9D7C5B9A-E51A-4B9C-A386-19258DE842CD}" destId="{BAE8A4B8-861E-4FE5-89A4-28FA13B42DBD}" srcOrd="0" destOrd="0" presId="urn:microsoft.com/office/officeart/2005/8/layout/vList2"/>
    <dgm:cxn modelId="{335D2C75-5D9B-4E06-8C9A-14B0E6E2A2AA}" srcId="{33738BD9-B564-4CB3-9789-A1C9EE8A7506}" destId="{FEE4962F-8C04-457F-B2D2-9EFCC128CEC3}" srcOrd="1" destOrd="0" parTransId="{0F1021EB-3F08-4057-AEB7-9C07867C7EAF}" sibTransId="{FFA62E7F-A08E-4FE7-8A8D-D27E353E4C66}"/>
    <dgm:cxn modelId="{F0944CF5-4F27-4638-98E7-B5D0637F98BC}" type="presOf" srcId="{FEE4962F-8C04-457F-B2D2-9EFCC128CEC3}" destId="{F4116C38-E10A-47C9-8D3D-856023405F6A}" srcOrd="0" destOrd="0" presId="urn:microsoft.com/office/officeart/2005/8/layout/vList2"/>
    <dgm:cxn modelId="{DEB9C2FB-38D9-4CB2-B555-55C87A334D45}" srcId="{33738BD9-B564-4CB3-9789-A1C9EE8A7506}" destId="{CB21B537-03BD-4461-A712-9656A56D4853}" srcOrd="0" destOrd="0" parTransId="{96C6CB2C-BE7D-49DF-9A4E-F4265D54514A}" sibTransId="{6E7839E6-7021-4187-86DB-1B537B36DBD9}"/>
    <dgm:cxn modelId="{5AD84406-9117-4686-93D8-282F13A0BCCF}" srcId="{33738BD9-B564-4CB3-9789-A1C9EE8A7506}" destId="{9D7C5B9A-E51A-4B9C-A386-19258DE842CD}" srcOrd="2" destOrd="0" parTransId="{CC46052C-3B71-4640-9AFA-87FB616C56D6}" sibTransId="{32C31CC1-7923-4054-A7BA-AD3A79D89F36}"/>
    <dgm:cxn modelId="{D188AB2C-C7B6-4182-A00E-F4DABF6BCF2B}" type="presOf" srcId="{33738BD9-B564-4CB3-9789-A1C9EE8A7506}" destId="{598D24C7-9E83-4662-AD7D-AEAE1EEB836A}" srcOrd="0" destOrd="0" presId="urn:microsoft.com/office/officeart/2005/8/layout/vList2"/>
    <dgm:cxn modelId="{4541EF19-65B8-41A9-B17C-750D63172398}" type="presParOf" srcId="{598D24C7-9E83-4662-AD7D-AEAE1EEB836A}" destId="{E541B2C8-064A-4AE0-83D3-982BEB33B288}" srcOrd="0" destOrd="0" presId="urn:microsoft.com/office/officeart/2005/8/layout/vList2"/>
    <dgm:cxn modelId="{B0A7624D-07F9-4298-AADB-08535778189F}" type="presParOf" srcId="{598D24C7-9E83-4662-AD7D-AEAE1EEB836A}" destId="{CD5CAFD5-B82E-4A98-8CCD-D7318023E64E}" srcOrd="1" destOrd="0" presId="urn:microsoft.com/office/officeart/2005/8/layout/vList2"/>
    <dgm:cxn modelId="{104DC72B-3E87-4720-8AEE-26AB2FA1C407}" type="presParOf" srcId="{598D24C7-9E83-4662-AD7D-AEAE1EEB836A}" destId="{F4116C38-E10A-47C9-8D3D-856023405F6A}" srcOrd="2" destOrd="0" presId="urn:microsoft.com/office/officeart/2005/8/layout/vList2"/>
    <dgm:cxn modelId="{6B41738F-994F-4646-AFBA-F6A13EC5183F}" type="presParOf" srcId="{598D24C7-9E83-4662-AD7D-AEAE1EEB836A}" destId="{E2A6968A-5DB8-4D58-8278-BC84EA39BD9D}" srcOrd="3" destOrd="0" presId="urn:microsoft.com/office/officeart/2005/8/layout/vList2"/>
    <dgm:cxn modelId="{B443589A-5D5D-4E36-880A-52DEA1D0E27E}" type="presParOf" srcId="{598D24C7-9E83-4662-AD7D-AEAE1EEB836A}" destId="{BAE8A4B8-861E-4FE5-89A4-28FA13B42DB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378B1B-BF9D-43A5-B51A-E4C0BB857BF8}">
      <dsp:nvSpPr>
        <dsp:cNvPr id="0" name=""/>
        <dsp:cNvSpPr/>
      </dsp:nvSpPr>
      <dsp:spPr>
        <a:xfrm>
          <a:off x="0" y="80515"/>
          <a:ext cx="3887789" cy="3334646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>
                  <a:lumMod val="75000"/>
                </a:schemeClr>
              </a:solidFill>
            </a:rPr>
            <a:t>К трём годам у ребёнка появляются свои собственные желания. Возросшее к концу раннего возраста стремление к самостоятельности и независимости от взрослого, как в действиях, так и в желаниях ребёнка, приводит к существенным осложнениям в отношениях ребёнка и </a:t>
          </a:r>
          <a:r>
            <a:rPr lang="ru-RU" sz="1700" b="1" kern="1200" dirty="0" smtClean="0">
              <a:solidFill>
                <a:schemeClr val="tx2">
                  <a:lumMod val="75000"/>
                </a:schemeClr>
              </a:solidFill>
            </a:rPr>
            <a:t>взрослого.</a:t>
          </a:r>
          <a:endParaRPr lang="ru-RU" sz="1700" kern="1200" dirty="0"/>
        </a:p>
      </dsp:txBody>
      <dsp:txXfrm>
        <a:off x="0" y="80515"/>
        <a:ext cx="3887789" cy="33346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1BF927-C009-4B0E-B67B-DF7F80F8A7BD}">
      <dsp:nvSpPr>
        <dsp:cNvPr id="0" name=""/>
        <dsp:cNvSpPr/>
      </dsp:nvSpPr>
      <dsp:spPr>
        <a:xfrm>
          <a:off x="0" y="104767"/>
          <a:ext cx="3638550" cy="224041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>
                  <a:lumMod val="75000"/>
                </a:schemeClr>
              </a:solidFill>
            </a:rPr>
            <a:t>Этот период в психологии получил название кризиса трёх лет. Критическим этот возраст является потому, что на протяжении всего нескольких месяцев существенно меняются поведение ребёнка и его отношения с окружающими людьми.</a:t>
          </a: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104767"/>
        <a:ext cx="3638550" cy="2240415"/>
      </dsp:txXfrm>
    </dsp:sp>
    <dsp:sp modelId="{43DB8494-AF7A-4492-A478-A15D5D889ABF}">
      <dsp:nvSpPr>
        <dsp:cNvPr id="0" name=""/>
        <dsp:cNvSpPr/>
      </dsp:nvSpPr>
      <dsp:spPr>
        <a:xfrm>
          <a:off x="0" y="2388382"/>
          <a:ext cx="3638550" cy="175500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>
                  <a:lumMod val="75000"/>
                </a:schemeClr>
              </a:solidFill>
            </a:rPr>
            <a:t>В кризисе трех лет, с отделением себя от своего действия и от взрослого, происходит новое открытие себя и взрослого. </a:t>
          </a: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2388382"/>
        <a:ext cx="3638550" cy="1755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F5F803-E18C-4411-A4D4-324AD31E072C}">
      <dsp:nvSpPr>
        <dsp:cNvPr id="0" name=""/>
        <dsp:cNvSpPr/>
      </dsp:nvSpPr>
      <dsp:spPr>
        <a:xfrm>
          <a:off x="0" y="90190"/>
          <a:ext cx="4071934" cy="617760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Кризис 3-х лет относится к числу самых острых. Острый он не только для ребенка, но в большей степени для родителя. Ребенок неуправляем, впадает в ярость. Поведение почти не поддается коррекции. Так во многих случаях начинается кризис трех лет, кризис может начаться уже с 2,5 лет, а закончится в 3,5 - 4 года. У некоторых детей он протекает ярко выражено у других напротив незаметно. Кризис начинается и завершается незаметно, аффективные вспышки, капризы, конфликта с близкими. Вот основные признаки трех лет.</a:t>
          </a:r>
          <a:endParaRPr lang="ru-RU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90190"/>
        <a:ext cx="4071934" cy="61776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ED07B0-25D4-495D-BB63-7CDDBDEF20AB}">
      <dsp:nvSpPr>
        <dsp:cNvPr id="0" name=""/>
        <dsp:cNvSpPr/>
      </dsp:nvSpPr>
      <dsp:spPr>
        <a:xfrm>
          <a:off x="0" y="71438"/>
          <a:ext cx="8929718" cy="556152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</a:rPr>
            <a:t>Станьте более гибкими в воспитательных мероприятиях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0" y="71438"/>
        <a:ext cx="8929718" cy="556152"/>
      </dsp:txXfrm>
    </dsp:sp>
    <dsp:sp modelId="{7B60F80D-EE08-4C00-B1A7-A1A7D426C053}">
      <dsp:nvSpPr>
        <dsp:cNvPr id="0" name=""/>
        <dsp:cNvSpPr/>
      </dsp:nvSpPr>
      <dsp:spPr>
        <a:xfrm>
          <a:off x="0" y="695112"/>
          <a:ext cx="8929718" cy="556152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Расширяйте права и обязанности малыша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0" y="695112"/>
        <a:ext cx="8929718" cy="556152"/>
      </dsp:txXfrm>
    </dsp:sp>
    <dsp:sp modelId="{A21A1ACD-BF7E-4993-99AF-7E5ECC7D3F98}">
      <dsp:nvSpPr>
        <dsp:cNvPr id="0" name=""/>
        <dsp:cNvSpPr/>
      </dsp:nvSpPr>
      <dsp:spPr>
        <a:xfrm>
          <a:off x="0" y="1291584"/>
          <a:ext cx="8929718" cy="556152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Дайте ему самостоятельность (в пределах разумного), чтобы он насладился ею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0" y="1291584"/>
        <a:ext cx="8929718" cy="556152"/>
      </dsp:txXfrm>
    </dsp:sp>
    <dsp:sp modelId="{21603187-631C-42BC-9D71-63DD5F49424F}">
      <dsp:nvSpPr>
        <dsp:cNvPr id="0" name=""/>
        <dsp:cNvSpPr/>
      </dsp:nvSpPr>
      <dsp:spPr>
        <a:xfrm>
          <a:off x="0" y="1888056"/>
          <a:ext cx="8929718" cy="556152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Помните, что ребенок не просто не соглашается с вами, он испытывает ваш характер и находит в нем слабые места, чтобы воздействовать на них при отстаивании своей независимости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0" y="1888056"/>
        <a:ext cx="8929718" cy="556152"/>
      </dsp:txXfrm>
    </dsp:sp>
    <dsp:sp modelId="{48F43C90-524F-4E1B-A0F2-18D1915CAD55}">
      <dsp:nvSpPr>
        <dsp:cNvPr id="0" name=""/>
        <dsp:cNvSpPr/>
      </dsp:nvSpPr>
      <dsp:spPr>
        <a:xfrm>
          <a:off x="0" y="2484528"/>
          <a:ext cx="8929718" cy="556152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/>
              </a:solidFill>
            </a:rPr>
            <a:t>Сбалансируйте поощрение и наказание, ласку и строгость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0" y="2484528"/>
        <a:ext cx="8929718" cy="5561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41B2C8-064A-4AE0-83D3-982BEB33B288}">
      <dsp:nvSpPr>
        <dsp:cNvPr id="0" name=""/>
        <dsp:cNvSpPr/>
      </dsp:nvSpPr>
      <dsp:spPr>
        <a:xfrm>
          <a:off x="0" y="17096"/>
          <a:ext cx="9144000" cy="71604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baseline="0" dirty="0" smtClean="0">
              <a:solidFill>
                <a:schemeClr val="accent2">
                  <a:lumMod val="75000"/>
                </a:schemeClr>
              </a:solidFill>
            </a:rPr>
            <a:t>Постоянно ругать и наказывать ребенка за все неприятные для вас проявления его самостоятельности</a:t>
          </a:r>
          <a:endParaRPr lang="ru-RU" sz="1800" b="0" i="0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17096"/>
        <a:ext cx="9144000" cy="716040"/>
      </dsp:txXfrm>
    </dsp:sp>
    <dsp:sp modelId="{F4116C38-E10A-47C9-8D3D-856023405F6A}">
      <dsp:nvSpPr>
        <dsp:cNvPr id="0" name=""/>
        <dsp:cNvSpPr/>
      </dsp:nvSpPr>
      <dsp:spPr>
        <a:xfrm>
          <a:off x="0" y="784976"/>
          <a:ext cx="9144000" cy="71604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baseline="0" dirty="0" smtClean="0">
              <a:solidFill>
                <a:schemeClr val="accent2">
                  <a:lumMod val="75000"/>
                </a:schemeClr>
              </a:solidFill>
            </a:rPr>
            <a:t>Не говорить «да», когда необходимо твердое «нет»</a:t>
          </a:r>
          <a:endParaRPr lang="ru-RU" sz="1800" b="0" i="0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784976"/>
        <a:ext cx="9144000" cy="716040"/>
      </dsp:txXfrm>
    </dsp:sp>
    <dsp:sp modelId="{BAE8A4B8-861E-4FE5-89A4-28FA13B42DBD}">
      <dsp:nvSpPr>
        <dsp:cNvPr id="0" name=""/>
        <dsp:cNvSpPr/>
      </dsp:nvSpPr>
      <dsp:spPr>
        <a:xfrm>
          <a:off x="0" y="1552856"/>
          <a:ext cx="9144000" cy="71604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baseline="0" dirty="0" smtClean="0">
              <a:solidFill>
                <a:schemeClr val="accent2">
                  <a:lumMod val="75000"/>
                </a:schemeClr>
              </a:solidFill>
            </a:rPr>
            <a:t>Не приучать малыша к легким победам, давая повод для самовосхваления, потому что потом любое поражение для него станет трагедией</a:t>
          </a:r>
          <a:endParaRPr lang="ru-RU" sz="1800" b="0" i="0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1552856"/>
        <a:ext cx="9144000" cy="716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66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86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357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578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02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57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15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98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03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96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82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85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92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irl 132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614366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14300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</a:rPr>
              <a:t>Кризис 3-х лет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214678" y="5429264"/>
            <a:ext cx="5500726" cy="1214446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/>
              <a:t>Подготовил: </a:t>
            </a:r>
          </a:p>
          <a:p>
            <a:pPr algn="r"/>
            <a:r>
              <a:rPr lang="ru-RU" dirty="0" smtClean="0"/>
              <a:t>воспитатель 1-й мл. группы </a:t>
            </a:r>
            <a:r>
              <a:rPr lang="ru-RU" sz="4200" b="1" dirty="0" smtClean="0"/>
              <a:t>Дашкевич Л.В</a:t>
            </a:r>
            <a:endParaRPr lang="ru-RU" sz="4200" b="1" dirty="0"/>
          </a:p>
        </p:txBody>
      </p:sp>
    </p:spTree>
    <p:extLst>
      <p:ext uri="{BB962C8B-B14F-4D97-AF65-F5344CB8AC3E}">
        <p14:creationId xmlns:p14="http://schemas.microsoft.com/office/powerpoint/2010/main" xmlns="" val="32922472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92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385763" y="188913"/>
            <a:ext cx="84248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кризис 3 лет у ребенка – это вовсе не проявление вредности или негативной наследственности, а природная необходимость испытать себя, закрепить ощущение силы воли и собственной значимости. Это жизненный этап, без которого невозможно становление личности ребенка!</a:t>
            </a:r>
          </a:p>
          <a:p>
            <a:pPr algn="ctr"/>
            <a:r>
              <a:rPr lang="ru-RU" b="1">
                <a:solidFill>
                  <a:srgbClr val="C00000"/>
                </a:solidFill>
              </a:rPr>
              <a:t>Кризис нужно пережить!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81213" y="2767013"/>
            <a:ext cx="5035550" cy="369887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  <a:cs typeface="+mn-cs"/>
              </a:rPr>
              <a:t>Как бы ни было трудно, сохраняйте спокойствие!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719263" y="3525838"/>
            <a:ext cx="5759450" cy="368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>
                <a:solidFill>
                  <a:srgbClr val="FFFF00"/>
                </a:solidFill>
              </a:rPr>
              <a:t>Не заостряйте внимание на плохом поведении ребёнка!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370138" y="1989138"/>
            <a:ext cx="4457700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>
                <a:solidFill>
                  <a:srgbClr val="FFFF00"/>
                </a:solidFill>
              </a:rPr>
              <a:t>Не пытайтесь «сломить» характер ребёнка!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8588" y="4149725"/>
            <a:ext cx="6399212" cy="3683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  <a:cs typeface="+mn-cs"/>
              </a:rPr>
              <a:t>Вседозволенность и потакание капризам до добра не доведут!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439738" y="5589588"/>
            <a:ext cx="8501062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solidFill>
                  <a:srgbClr val="C00000"/>
                </a:solidFill>
              </a:rPr>
              <a:t>Ребёнок не должен решить, что истерика – это надёжный способ добиться своего!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2988" y="4821238"/>
            <a:ext cx="7110412" cy="369887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  <a:cs typeface="+mn-cs"/>
              </a:rPr>
              <a:t>Создайте иллюзию выбора: «ты хочешь гулять во дворе или в парке?»</a:t>
            </a:r>
          </a:p>
        </p:txBody>
      </p:sp>
    </p:spTree>
    <p:extLst>
      <p:ext uri="{BB962C8B-B14F-4D97-AF65-F5344CB8AC3E}">
        <p14:creationId xmlns:p14="http://schemas.microsoft.com/office/powerpoint/2010/main" xmlns="" val="328799246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92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7" y="0"/>
            <a:ext cx="5214973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2800" b="1" dirty="0" smtClean="0"/>
              <a:t>Как НАДО вести себя родителям</a:t>
            </a:r>
            <a:endParaRPr lang="ru-RU" sz="2800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0" y="642918"/>
          <a:ext cx="8929718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57158" y="3857628"/>
            <a:ext cx="8143932" cy="523220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2800" b="1" dirty="0" smtClean="0"/>
              <a:t>Как НЕ НАДО вести себя родителям</a:t>
            </a:r>
            <a:endParaRPr lang="ru-RU" sz="2800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0" y="4572008"/>
          <a:ext cx="9144000" cy="228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xmlns="" val="5534877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92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sz="5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4767150_85751671_129898163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8143932" cy="518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34877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92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9144000" cy="564358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571868" y="1"/>
            <a:ext cx="557213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Детство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период, продолжающийся от новорожденности до полной социальной, и, следовательно, психической зрелости; это период становления ребёнка полноценным членом человеческого общества.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8009406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92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6"/>
          <p:cNvGrpSpPr>
            <a:grpSpLocks/>
          </p:cNvGrpSpPr>
          <p:nvPr/>
        </p:nvGrpSpPr>
        <p:grpSpPr bwMode="auto">
          <a:xfrm>
            <a:off x="34925" y="0"/>
            <a:ext cx="9109075" cy="6858000"/>
            <a:chOff x="35496" y="0"/>
            <a:chExt cx="9108504" cy="6858000"/>
          </a:xfrm>
        </p:grpSpPr>
        <p:sp>
          <p:nvSpPr>
            <p:cNvPr id="4099" name="Прямоугольник 1"/>
            <p:cNvSpPr>
              <a:spLocks noChangeArrowheads="1"/>
            </p:cNvSpPr>
            <p:nvPr/>
          </p:nvSpPr>
          <p:spPr bwMode="auto">
            <a:xfrm>
              <a:off x="1403648" y="385680"/>
              <a:ext cx="662473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000" b="1" u="sng" dirty="0">
                  <a:solidFill>
                    <a:srgbClr val="800000"/>
                  </a:solidFill>
                  <a:latin typeface="Bookman Old Style" pitchFamily="18" charset="0"/>
                </a:rPr>
                <a:t>В ходе наблюдений за детьми трехлетнего возраста отчетливо проявился весьма своеобразный комплекс поведения: </a:t>
              </a:r>
            </a:p>
          </p:txBody>
        </p:sp>
        <p:sp>
          <p:nvSpPr>
            <p:cNvPr id="8" name="Загнутый угол 7"/>
            <p:cNvSpPr/>
            <p:nvPr/>
          </p:nvSpPr>
          <p:spPr>
            <a:xfrm>
              <a:off x="1097467" y="4005263"/>
              <a:ext cx="3671657" cy="2519362"/>
            </a:xfrm>
            <a:prstGeom prst="foldedCorner">
              <a:avLst/>
            </a:prstGeom>
            <a:blipFill>
              <a:blip r:embed="rId2" cstate="print">
                <a:lum bright="70000" contrast="-70000"/>
                <a:extLst/>
              </a:blip>
              <a:tile tx="0" ty="0" sx="100000" sy="100000" flip="none" algn="tl"/>
            </a:blipFill>
            <a:ln w="50800">
              <a:noFill/>
            </a:ln>
            <a:effectLst>
              <a:outerShdw blurRad="50800" dist="177800" dir="5400000" algn="t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Загнутый угол 5"/>
            <p:cNvSpPr/>
            <p:nvPr/>
          </p:nvSpPr>
          <p:spPr>
            <a:xfrm>
              <a:off x="395836" y="1401763"/>
              <a:ext cx="3384338" cy="2505075"/>
            </a:xfrm>
            <a:prstGeom prst="foldedCorner">
              <a:avLst/>
            </a:prstGeom>
            <a:blipFill>
              <a:blip r:embed="rId2" cstate="print">
                <a:lum bright="70000" contrast="-70000"/>
                <a:extLst/>
              </a:blip>
              <a:tile tx="0" ty="0" sx="100000" sy="100000" flip="none" algn="tl"/>
            </a:blipFill>
            <a:ln w="50800">
              <a:noFill/>
            </a:ln>
            <a:effectLst>
              <a:outerShdw blurRad="50800" dist="177800" dir="5400000" algn="t" rotWithShape="0">
                <a:schemeClr val="bg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097467" y="4232275"/>
              <a:ext cx="3671657" cy="230822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</a:gradFill>
            <a:effectLst>
              <a:outerShdw blurRad="50800" dist="38100" dir="2700000" algn="tl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663300"/>
                  </a:solidFill>
                  <a:latin typeface="Batang" pitchFamily="18" charset="-127"/>
                  <a:ea typeface="Batang" pitchFamily="18" charset="-127"/>
                  <a:cs typeface="+mn-cs"/>
                </a:rPr>
                <a:t>2. Достигнув желаемого, они стремятся тут же продемонстрировать свои успехи взрослому, без одобрения которого эти успехи в значительной степени теряют свою ценность. </a:t>
              </a:r>
            </a:p>
          </p:txBody>
        </p:sp>
        <p:sp>
          <p:nvSpPr>
            <p:cNvPr id="4103" name="Прямоугольник 2"/>
            <p:cNvSpPr>
              <a:spLocks noChangeArrowheads="1"/>
            </p:cNvSpPr>
            <p:nvPr/>
          </p:nvSpPr>
          <p:spPr bwMode="auto">
            <a:xfrm>
              <a:off x="437125" y="1500154"/>
              <a:ext cx="3258956" cy="230832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solidFill>
                    <a:srgbClr val="663300"/>
                  </a:solidFill>
                  <a:latin typeface="Batang" pitchFamily="18" charset="-127"/>
                  <a:ea typeface="Batang" pitchFamily="18" charset="-127"/>
                </a:rPr>
                <a:t>1. Стремление к достижению результата своей деятельности: дети не просто манипулируют предметами, но настойчиво ищут нужный способ решения задачи. </a:t>
              </a:r>
            </a:p>
          </p:txBody>
        </p:sp>
        <p:sp>
          <p:nvSpPr>
            <p:cNvPr id="7" name="Загнутый угол 6"/>
            <p:cNvSpPr/>
            <p:nvPr/>
          </p:nvSpPr>
          <p:spPr>
            <a:xfrm>
              <a:off x="4986599" y="1725613"/>
              <a:ext cx="3833572" cy="3298825"/>
            </a:xfrm>
            <a:prstGeom prst="foldedCorner">
              <a:avLst/>
            </a:prstGeom>
            <a:blipFill>
              <a:blip r:embed="rId3" cstate="print">
                <a:lum bright="70000" contrast="-70000"/>
                <a:extLst/>
              </a:blip>
              <a:tile tx="0" ty="0" sx="100000" sy="100000" flip="none" algn="tl"/>
            </a:blipFill>
            <a:ln w="50800">
              <a:noFill/>
            </a:ln>
            <a:effectLst>
              <a:outerShdw blurRad="50800" dist="177800" dir="5400000" algn="ctr" rotWithShape="0">
                <a:schemeClr val="bg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986810" y="1739980"/>
              <a:ext cx="3758491" cy="313932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  <a:effectLst>
              <a:glow rad="228600">
                <a:srgbClr val="663300">
                  <a:alpha val="40000"/>
                </a:srgbClr>
              </a:glo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663300"/>
                  </a:solidFill>
                  <a:latin typeface="Batang" pitchFamily="18" charset="-127"/>
                  <a:ea typeface="Batang" pitchFamily="18" charset="-127"/>
                  <a:cs typeface="+mn-cs"/>
                </a:rPr>
                <a:t>3. У детей наблюдается обостренное чувство собственного достоинства, которое выражается в повышенной обидчивости и чувствительности к признанию их достижений эмоциональных вспышках по пустякам, бахвальстве и преувеличении собственных успехов</a:t>
              </a:r>
              <a:r>
                <a:rPr lang="ru-RU" b="1" dirty="0">
                  <a:latin typeface="Batang" pitchFamily="18" charset="-127"/>
                  <a:ea typeface="Batang" pitchFamily="18" charset="-127"/>
                  <a:cs typeface="+mn-cs"/>
                </a:rPr>
                <a:t>.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496" y="0"/>
              <a:ext cx="9108504" cy="6858000"/>
            </a:xfrm>
            <a:prstGeom prst="rect">
              <a:avLst/>
            </a:prstGeom>
            <a:noFill/>
            <a:ln w="190500" cmpd="sng">
              <a:solidFill>
                <a:schemeClr val="bg2">
                  <a:lumMod val="50000"/>
                </a:schemeClr>
              </a:solidFill>
              <a:prstDash val="solid"/>
            </a:ln>
            <a:effectLst>
              <a:outerShdw blurRad="190500" dist="50800" dir="13920000" sx="98000" sy="98000" algn="ctr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37109" y="1500188"/>
              <a:ext cx="103181" cy="12858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588098" y="1444625"/>
              <a:ext cx="101594" cy="12858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148264" y="4092575"/>
              <a:ext cx="103181" cy="12858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8655081" y="1781175"/>
              <a:ext cx="103182" cy="12858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031046" y="1795463"/>
              <a:ext cx="103181" cy="12858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572287" y="4103688"/>
              <a:ext cx="101594" cy="12858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19782995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92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971550" y="2133600"/>
            <a:ext cx="6950075" cy="522288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sz="2800" b="1" dirty="0">
                <a:solidFill>
                  <a:srgbClr val="C00000"/>
                </a:solidFill>
              </a:rPr>
              <a:t>КАЖДЫЙ РЕБЕНОК ХОЧЕТ ДЕЙСТВОВАТЬ!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1200150" y="3448050"/>
            <a:ext cx="6697663" cy="954088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sz="2800" b="1">
                <a:solidFill>
                  <a:srgbClr val="C00000"/>
                </a:solidFill>
              </a:rPr>
              <a:t>КАЖДЫЙ РЕБЕНОК ХОЧЕТ БЫТЬ ВО ВЗАИМООТНОШЕНИИ</a:t>
            </a:r>
            <a:r>
              <a:rPr lang="ru-RU" sz="280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1200150" y="5202238"/>
            <a:ext cx="6743700" cy="954087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sz="2800" b="1" dirty="0">
                <a:solidFill>
                  <a:srgbClr val="C00000"/>
                </a:solidFill>
              </a:rPr>
              <a:t>ВОКРУГ — ЗАХВАТЫВАЮЩИЙ МИР ДЛЯ ИССЛЕДОВАНИЯ</a:t>
            </a:r>
            <a:r>
              <a:rPr lang="ru-RU" b="1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827645" y="404813"/>
            <a:ext cx="7606185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Основные представления о ребенке</a:t>
            </a:r>
            <a:r>
              <a:rPr lang="ru-RU" sz="3600" b="1" dirty="0" smtClean="0">
                <a:solidFill>
                  <a:srgbClr val="FFFF00"/>
                </a:solidFill>
              </a:rPr>
              <a:t>: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6279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92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/>
        </p:nvGraphicFramePr>
        <p:xfrm>
          <a:off x="357158" y="214290"/>
          <a:ext cx="3887789" cy="3495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5286380" y="2609850"/>
          <a:ext cx="3638550" cy="424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Рисунок 13" descr="PPP_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3857628"/>
            <a:ext cx="4459334" cy="2714620"/>
          </a:xfrm>
          <a:prstGeom prst="rect">
            <a:avLst/>
          </a:prstGeom>
        </p:spPr>
      </p:pic>
      <p:pic>
        <p:nvPicPr>
          <p:cNvPr id="17" name="Рисунок 16" descr="1374661418_24533_00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0628" y="142852"/>
            <a:ext cx="3738572" cy="25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91710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92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0" y="285728"/>
          <a:ext cx="4071934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644e179c188ed635197753b23b1ca25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0496" y="3286124"/>
            <a:ext cx="4929190" cy="3285153"/>
          </a:xfrm>
          <a:prstGeom prst="rect">
            <a:avLst/>
          </a:prstGeom>
        </p:spPr>
      </p:pic>
      <p:pic>
        <p:nvPicPr>
          <p:cNvPr id="11" name="Рисунок 10" descr="16mono_shutterstock_fc46dd705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225005"/>
            <a:ext cx="3929090" cy="30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285336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92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348038" y="2420938"/>
            <a:ext cx="2376487" cy="1903412"/>
          </a:xfrm>
          <a:prstGeom prst="star7">
            <a:avLst/>
          </a:prstGeom>
          <a:solidFill>
            <a:schemeClr val="accent6">
              <a:lumMod val="75000"/>
              <a:alpha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</a:rPr>
              <a:t>«Я сам»</a:t>
            </a: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3289300" y="331788"/>
            <a:ext cx="2493963" cy="1184275"/>
          </a:xfrm>
          <a:prstGeom prst="flowChartDecision">
            <a:avLst/>
          </a:prstGeom>
          <a:solidFill>
            <a:srgbClr val="C00000">
              <a:alpha val="67000"/>
            </a:srgbClr>
          </a:solidFill>
          <a:ln w="50800"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упрямство</a:t>
            </a:r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250825" y="741363"/>
            <a:ext cx="2665413" cy="1184275"/>
          </a:xfrm>
          <a:prstGeom prst="flowChartDecision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CCFF"/>
                </a:solidFill>
              </a:rPr>
              <a:t>негативизм</a:t>
            </a:r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5940425" y="868363"/>
            <a:ext cx="2998788" cy="1184275"/>
          </a:xfrm>
          <a:prstGeom prst="flowChartDecision">
            <a:avLst/>
          </a:prstGeom>
          <a:solidFill>
            <a:schemeClr val="accent5">
              <a:alpha val="79000"/>
            </a:schemeClr>
          </a:solidFill>
          <a:ln w="508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строптивость</a:t>
            </a:r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179388" y="3155950"/>
            <a:ext cx="2493962" cy="1184275"/>
          </a:xfrm>
          <a:prstGeom prst="flowChartDecision">
            <a:avLst/>
          </a:prstGeom>
          <a:solidFill>
            <a:srgbClr val="CC00CC">
              <a:alpha val="49000"/>
            </a:srgbClr>
          </a:solidFill>
          <a:ln w="508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деспотизм</a:t>
            </a:r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6457950" y="3140075"/>
            <a:ext cx="2493963" cy="1184275"/>
          </a:xfrm>
          <a:prstGeom prst="flowChartDecision">
            <a:avLst/>
          </a:prstGeom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своеволие</a:t>
            </a:r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250825" y="5540375"/>
            <a:ext cx="3600450" cy="1184275"/>
          </a:xfrm>
          <a:prstGeom prst="flowChartDecision">
            <a:avLst/>
          </a:prstGeom>
          <a:solidFill>
            <a:srgbClr val="6600CC">
              <a:alpha val="69804"/>
            </a:srgbClr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Обесценивание взрослого</a:t>
            </a:r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5435600" y="5499100"/>
            <a:ext cx="3430588" cy="1184275"/>
          </a:xfrm>
          <a:prstGeom prst="flowChartDecision">
            <a:avLst/>
          </a:prstGeom>
          <a:solidFill>
            <a:srgbClr val="FFFF00">
              <a:alpha val="32000"/>
            </a:srgb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Протест - бунт</a:t>
            </a:r>
          </a:p>
        </p:txBody>
      </p:sp>
      <p:cxnSp>
        <p:nvCxnSpPr>
          <p:cNvPr id="8" name="Прямая соединительная линия 7"/>
          <p:cNvCxnSpPr>
            <a:stCxn id="2" idx="6"/>
            <a:endCxn id="6" idx="2"/>
          </p:cNvCxnSpPr>
          <p:nvPr/>
        </p:nvCxnSpPr>
        <p:spPr>
          <a:xfrm flipV="1">
            <a:off x="4535488" y="1516063"/>
            <a:ext cx="0" cy="904875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0"/>
            <a:endCxn id="15" idx="2"/>
          </p:cNvCxnSpPr>
          <p:nvPr/>
        </p:nvCxnSpPr>
        <p:spPr>
          <a:xfrm flipV="1">
            <a:off x="5489575" y="2052638"/>
            <a:ext cx="1949450" cy="744537"/>
          </a:xfrm>
          <a:prstGeom prst="bentConnector2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5"/>
            <a:endCxn id="14" idx="2"/>
          </p:cNvCxnSpPr>
          <p:nvPr/>
        </p:nvCxnSpPr>
        <p:spPr>
          <a:xfrm rot="10800000">
            <a:off x="1584325" y="1925638"/>
            <a:ext cx="1998663" cy="871537"/>
          </a:xfrm>
          <a:prstGeom prst="bentConnector2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2" idx="1"/>
            <a:endCxn id="17" idx="1"/>
          </p:cNvCxnSpPr>
          <p:nvPr/>
        </p:nvCxnSpPr>
        <p:spPr>
          <a:xfrm>
            <a:off x="5724525" y="3644900"/>
            <a:ext cx="733425" cy="87313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2673350" y="3644900"/>
            <a:ext cx="674688" cy="103188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" idx="3"/>
            <a:endCxn id="18" idx="0"/>
          </p:cNvCxnSpPr>
          <p:nvPr/>
        </p:nvCxnSpPr>
        <p:spPr>
          <a:xfrm rot="5400000">
            <a:off x="2420937" y="3954463"/>
            <a:ext cx="1216025" cy="19558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" idx="2"/>
            <a:endCxn id="19" idx="0"/>
          </p:cNvCxnSpPr>
          <p:nvPr/>
        </p:nvCxnSpPr>
        <p:spPr>
          <a:xfrm rot="16200000" flipH="1">
            <a:off x="5520532" y="3867943"/>
            <a:ext cx="1174750" cy="2087563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018292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92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60350"/>
            <a:ext cx="87852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Негативизм.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Это отрицательная реакция, связанная с отношением одного человека к другому человеку. Ребенок отказывается вообще подчиняться определенным требованиям взрослых. Негативизм нельзя смешивать с непослушанием. Непослушание бывает и в более раннем возрасте.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1628775"/>
            <a:ext cx="87852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Упрямство.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Это реакция на свое собственное решение. Упрямство не следует смешивать с настойчивостью. Упрямство состоит в том, что ребенок настаивает на своем требовании, на своем решении. Здесь происходит выделение личности и выдвигается требование, чтобы с этой личностью считались.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725" y="2938463"/>
            <a:ext cx="8785225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Строптивость.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Близка к негативизму и упрямству, но имеет специфические особенности. Строптивость носит более безличный характер. Это протест против порядков, которые существуют дома.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638" y="3860800"/>
            <a:ext cx="88931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Своеволие.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Стремление к эмансипации от взрослого. Ребенок сам хочет что-то делать.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13" y="4437063"/>
            <a:ext cx="9144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Протест-бунт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, который проявляется в частых ссорах с родителями. "Все поведение ребенка приобретает черты протеста, как будто ребенок находится в состоянии войны с окружающими, в постоянном конфликте с ними" .</a:t>
            </a:r>
          </a:p>
        </p:txBody>
      </p:sp>
      <p:grpSp>
        <p:nvGrpSpPr>
          <p:cNvPr id="9223" name="Группа 8"/>
          <p:cNvGrpSpPr>
            <a:grpSpLocks/>
          </p:cNvGrpSpPr>
          <p:nvPr/>
        </p:nvGrpSpPr>
        <p:grpSpPr bwMode="auto">
          <a:xfrm>
            <a:off x="166688" y="5445125"/>
            <a:ext cx="8769350" cy="646113"/>
            <a:chOff x="244047" y="4506102"/>
            <a:chExt cx="7380312" cy="64633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4047" y="4506102"/>
              <a:ext cx="7380312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  <a:cs typeface="+mn-cs"/>
                </a:rPr>
                <a:t> </a:t>
              </a:r>
              <a:r>
                <a:rPr lang="ru-RU" b="1" dirty="0">
                  <a:solidFill>
                    <a:srgbClr val="FF0000"/>
                  </a:solidFill>
                  <a:latin typeface="+mn-lt"/>
                  <a:cs typeface="+mn-cs"/>
                </a:rPr>
                <a:t>Деспотизм.</a:t>
              </a:r>
              <a:r>
                <a:rPr lang="ru-RU" dirty="0">
                  <a:latin typeface="+mn-lt"/>
                  <a:cs typeface="+mn-cs"/>
                </a:rPr>
                <a:t> </a:t>
              </a:r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  <a:latin typeface="+mn-lt"/>
                  <a:cs typeface="+mn-cs"/>
                </a:rPr>
                <a:t>Ребенок проявляет деспотическую власть по отношению ко всему окружающему и изыскивает для этого множество способов.</a:t>
              </a:r>
            </a:p>
          </p:txBody>
        </p:sp>
        <p:sp>
          <p:nvSpPr>
            <p:cNvPr id="9226" name="Прямоугольник 7"/>
            <p:cNvSpPr>
              <a:spLocks noChangeArrowheads="1"/>
            </p:cNvSpPr>
            <p:nvPr/>
          </p:nvSpPr>
          <p:spPr bwMode="auto">
            <a:xfrm>
              <a:off x="409147" y="4514695"/>
              <a:ext cx="2525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/>
                <a:t>•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9213" y="6237288"/>
            <a:ext cx="90360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Обесценивание взрослых.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Ребёнок начинает ругаться, дразнить и обзывать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311516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92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3714744" y="333375"/>
            <a:ext cx="5643602" cy="6264275"/>
          </a:xfrm>
          <a:prstGeom prst="verticalScroll">
            <a:avLst/>
          </a:prstGeom>
          <a:ln w="254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b="1" dirty="0" smtClean="0"/>
              <a:t>Кризис 3 лет у детей – серьезное испытание для родителей, но ребенку в это время приходится еще тяжелее. Он не понимает, что с ним происходит, и не в состоянии контролировать свое поведение. И ему нужна ваша поддержка. Не забывайте хвалить малышей за хорошее поведение и поощряйте самостоятельность: «Катюша молодец! Маленькие детишки не умеют убирать за собой игрушки, а Катюша умеет», расскажите бабушке или папе, пришедшему с работы: «Сегодня Катюша такая умница – сама днем спать легла». Это поможет сформировать у ребенка положительный образ себя. </a:t>
            </a:r>
            <a:endParaRPr lang="ru-RU" dirty="0"/>
          </a:p>
        </p:txBody>
      </p:sp>
      <p:pic>
        <p:nvPicPr>
          <p:cNvPr id="7" name="Рисунок 6" descr="kids-with-hands-on-e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3914488" cy="2608639"/>
          </a:xfrm>
          <a:prstGeom prst="rect">
            <a:avLst/>
          </a:prstGeom>
        </p:spPr>
      </p:pic>
      <p:pic>
        <p:nvPicPr>
          <p:cNvPr id="8" name="Рисунок 7" descr="sm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157666"/>
            <a:ext cx="2715764" cy="2700334"/>
          </a:xfrm>
          <a:prstGeom prst="rect">
            <a:avLst/>
          </a:prstGeom>
        </p:spPr>
      </p:pic>
      <p:pic>
        <p:nvPicPr>
          <p:cNvPr id="10" name="Рисунок 9" descr="1269523708_reben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2643182"/>
            <a:ext cx="2023872" cy="211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21982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889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Кризис 3-х лет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7777</dc:creator>
  <cp:lastModifiedBy>User</cp:lastModifiedBy>
  <cp:revision>18</cp:revision>
  <dcterms:created xsi:type="dcterms:W3CDTF">2012-01-28T09:52:06Z</dcterms:created>
  <dcterms:modified xsi:type="dcterms:W3CDTF">2014-05-29T10:58:11Z</dcterms:modified>
</cp:coreProperties>
</file>