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7" r:id="rId3"/>
    <p:sldId id="258" r:id="rId4"/>
    <p:sldId id="259" r:id="rId5"/>
    <p:sldId id="260" r:id="rId6"/>
    <p:sldId id="261" r:id="rId7"/>
    <p:sldId id="263" r:id="rId8"/>
    <p:sldId id="264" r:id="rId9"/>
    <p:sldId id="27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80"/>
    <a:srgbClr val="9DF824"/>
    <a:srgbClr val="8EE933"/>
    <a:srgbClr val="00CC00"/>
    <a:srgbClr val="CCFF66"/>
    <a:srgbClr val="CC3300"/>
    <a:srgbClr val="FFFFFF"/>
    <a:srgbClr val="DDFCB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547664" y="332656"/>
            <a:ext cx="5900192" cy="1470025"/>
          </a:xfrm>
        </p:spPr>
        <p:txBody>
          <a:bodyPr>
            <a:norm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Министерство образования Нижегородской области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Государственное бюджетное образовательное учреждение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дополнительного профессионального образования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Нижегородский  институт  развития образования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ниро</a:t>
            </a:r>
            <a:endParaRPr lang="ru-RU" sz="16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75656" y="1988840"/>
            <a:ext cx="6400800" cy="1752600"/>
          </a:xfrm>
        </p:spPr>
        <p:txBody>
          <a:bodyPr>
            <a:normAutofit fontScale="62500" lnSpcReduction="20000"/>
          </a:bodyPr>
          <a:lstStyle/>
          <a:p>
            <a:r>
              <a:rPr lang="ru-RU" sz="3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МЕТОДИЧЕСКАЯ РАЗРАБОТКА </a:t>
            </a:r>
          </a:p>
          <a:p>
            <a:r>
              <a:rPr lang="ru-RU" sz="3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системы непрерывных наблюдений </a:t>
            </a:r>
          </a:p>
          <a:p>
            <a:r>
              <a:rPr lang="ru-RU" sz="3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за природными объектами в течение месяца</a:t>
            </a:r>
          </a:p>
          <a:p>
            <a:r>
              <a:rPr lang="ru-RU" sz="3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«Наблюдение за пчелой »</a:t>
            </a:r>
          </a:p>
          <a:p>
            <a:r>
              <a:rPr lang="ru-RU" sz="3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Старший дошкольный возраст.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051720" y="3645024"/>
            <a:ext cx="56166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Tx/>
              <a:buNone/>
            </a:pP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КУРСУ</a:t>
            </a:r>
            <a:b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«АКТУАЛЬНЫЕ ПРОБЛЕМЫ ДОШКОЛЬНОГО ОБРАЗОВАНИЯ</a:t>
            </a:r>
            <a:b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УСЛОВИЯХ ВВЕДЕНИЯ ФГОС»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64088" y="4869160"/>
            <a:ext cx="352839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FFFFFF"/>
              </a:buClr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Слушателя курсов повышения </a:t>
            </a:r>
          </a:p>
          <a:p>
            <a:pPr algn="just">
              <a:buClr>
                <a:srgbClr val="FFFFFF"/>
              </a:buClr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квалификации по проблеме:</a:t>
            </a:r>
          </a:p>
          <a:p>
            <a:pPr algn="just">
              <a:buClr>
                <a:srgbClr val="FFFFFF"/>
              </a:buClr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Ивановой Марины Николаевны</a:t>
            </a:r>
          </a:p>
          <a:p>
            <a:pPr algn="just">
              <a:buClr>
                <a:srgbClr val="FFFFFF"/>
              </a:buClr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Воспитателя 1 категории</a:t>
            </a:r>
          </a:p>
          <a:p>
            <a:pPr algn="just">
              <a:buClr>
                <a:srgbClr val="FFFFFF"/>
              </a:buClr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ГКОУ «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Таремский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детский дом»</a:t>
            </a:r>
          </a:p>
          <a:p>
            <a:pPr algn="just">
              <a:buClr>
                <a:srgbClr val="FFFFFF"/>
              </a:buClr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Павловского района </a:t>
            </a:r>
          </a:p>
          <a:p>
            <a:pPr algn="just">
              <a:buClr>
                <a:srgbClr val="FFFFFF"/>
              </a:buClr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14" descr="multik41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1533622" flipH="1">
            <a:off x="6964544" y="352087"/>
            <a:ext cx="2029228" cy="1705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5" descr="multik41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2564904"/>
            <a:ext cx="1872208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059832" y="6237312"/>
            <a:ext cx="24034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Нижний Новгород 2015г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Выноска со стрелкой вниз 6"/>
          <p:cNvSpPr/>
          <p:nvPr/>
        </p:nvSpPr>
        <p:spPr>
          <a:xfrm>
            <a:off x="3275856" y="764704"/>
            <a:ext cx="2210544" cy="1296144"/>
          </a:xfrm>
          <a:prstGeom prst="downArrowCallout">
            <a:avLst/>
          </a:prstGeom>
          <a:gradFill flip="none" rotWithShape="1">
            <a:gsLst>
              <a:gs pos="0">
                <a:srgbClr val="D5F418">
                  <a:tint val="66000"/>
                  <a:satMod val="160000"/>
                </a:srgbClr>
              </a:gs>
              <a:gs pos="50000">
                <a:srgbClr val="D5F418">
                  <a:tint val="44500"/>
                  <a:satMod val="160000"/>
                </a:srgbClr>
              </a:gs>
              <a:gs pos="100000">
                <a:srgbClr val="D5F418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28575">
            <a:solidFill>
              <a:schemeClr val="accent3">
                <a:lumMod val="50000"/>
              </a:schemeClr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467544" y="1772816"/>
            <a:ext cx="8280920" cy="3528392"/>
          </a:xfrm>
          <a:prstGeom prst="horizontalScroll">
            <a:avLst/>
          </a:prstGeom>
          <a:gradFill flip="none" rotWithShape="1">
            <a:gsLst>
              <a:gs pos="0">
                <a:srgbClr val="D5F418">
                  <a:tint val="66000"/>
                  <a:satMod val="160000"/>
                </a:srgbClr>
              </a:gs>
              <a:gs pos="50000">
                <a:srgbClr val="D5F418">
                  <a:tint val="44500"/>
                  <a:satMod val="160000"/>
                </a:srgbClr>
              </a:gs>
              <a:gs pos="100000">
                <a:srgbClr val="D5F418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accent3">
                <a:lumMod val="50000"/>
              </a:schemeClr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Формирование  познавательной активности детей, через  ознакомление с насекомым пчела , её внешним видом и образом жизни.</a:t>
            </a:r>
            <a:endParaRPr lang="ru-RU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4" name="Picture 14" descr="multik41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 rot="21533622" flipH="1">
            <a:off x="7098492" y="19430"/>
            <a:ext cx="2029228" cy="1705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7848872" cy="1584176"/>
          </a:xfr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pPr algn="l"/>
            <a:r>
              <a:rPr lang="ru-RU" sz="3200" dirty="0" smtClean="0">
                <a:solidFill>
                  <a:srgbClr val="C00000"/>
                </a:solidFill>
              </a:rPr>
              <a:t> </a:t>
            </a:r>
            <a:br>
              <a:rPr lang="ru-RU" sz="3200" dirty="0" smtClean="0">
                <a:solidFill>
                  <a:srgbClr val="C00000"/>
                </a:solidFill>
              </a:rPr>
            </a:br>
            <a:r>
              <a:rPr lang="ru-RU" sz="3200" dirty="0" smtClean="0">
                <a:solidFill>
                  <a:srgbClr val="C00000"/>
                </a:solidFill>
              </a:rPr>
              <a:t> </a:t>
            </a:r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35896" y="836712"/>
            <a:ext cx="1558568" cy="769441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Цель:</a:t>
            </a:r>
            <a:endParaRPr lang="ru-RU" sz="4400" b="1" dirty="0">
              <a:solidFill>
                <a:srgbClr val="C00000"/>
              </a:solidFill>
            </a:endParaRPr>
          </a:p>
        </p:txBody>
      </p:sp>
      <p:pic>
        <p:nvPicPr>
          <p:cNvPr id="8" name="Picture 15" descr="multik41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584" y="4941168"/>
            <a:ext cx="1872208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b="1" dirty="0" smtClean="0">
                <a:solidFill>
                  <a:srgbClr val="C00000"/>
                </a:solidFill>
              </a:rPr>
              <a:t>1Тема: «Как выглядит пчела»</a:t>
            </a:r>
            <a:br>
              <a:rPr lang="ru-RU" sz="2200" b="1" dirty="0" smtClean="0">
                <a:solidFill>
                  <a:srgbClr val="C00000"/>
                </a:solidFill>
              </a:rPr>
            </a:br>
            <a:r>
              <a:rPr lang="ru-RU" sz="2200" b="1" dirty="0" smtClean="0">
                <a:solidFill>
                  <a:srgbClr val="C00000"/>
                </a:solidFill>
              </a:rPr>
              <a:t>Цель:  Ознакомление</a:t>
            </a:r>
            <a:r>
              <a:rPr lang="ru-RU" sz="2200" b="1" dirty="0" smtClean="0">
                <a:solidFill>
                  <a:srgbClr val="C00000"/>
                </a:solidFill>
                <a:cs typeface="Times New Roman" pitchFamily="18" charset="0"/>
              </a:rPr>
              <a:t> детей с внешним видом  пчелы, выделяя</a:t>
            </a:r>
            <a:br>
              <a:rPr lang="ru-RU" sz="2200" b="1" dirty="0" smtClean="0">
                <a:solidFill>
                  <a:srgbClr val="C00000"/>
                </a:solidFill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cs typeface="Times New Roman" pitchFamily="18" charset="0"/>
              </a:rPr>
              <a:t> и называя основные части тела, их особенности.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6012160" y="1700808"/>
            <a:ext cx="2505472" cy="1872208"/>
          </a:xfr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dirty="0" smtClean="0">
                <a:solidFill>
                  <a:srgbClr val="C00000"/>
                </a:solidFill>
                <a:latin typeface="Arial Black" pitchFamily="34" charset="0"/>
              </a:rPr>
              <a:t>Способы: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Загадывание загадки                                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Рассматривание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Вопросы</a:t>
            </a:r>
          </a:p>
          <a:p>
            <a:pPr>
              <a:buNone/>
            </a:pPr>
            <a:endParaRPr lang="ru-RU" sz="2000" dirty="0" smtClean="0"/>
          </a:p>
          <a:p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700808"/>
            <a:ext cx="2736304" cy="1754326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Средства:</a:t>
            </a:r>
          </a:p>
          <a:p>
            <a:pPr marL="342900" indent="-3429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Живой объект</a:t>
            </a:r>
          </a:p>
          <a:p>
            <a:pPr marL="342900" indent="-3429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Картинки</a:t>
            </a:r>
          </a:p>
          <a:p>
            <a:pPr marL="342900" indent="-3429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Лупа</a:t>
            </a:r>
          </a:p>
          <a:p>
            <a:pPr marL="342900" indent="-3429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Стеклянная баночка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9" name="Picture 4" descr="1300947679_eitli_fotoraf12edd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0949813">
            <a:off x="1074998" y="3943490"/>
            <a:ext cx="2609522" cy="21134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F:\М\воспитатель\наблюдение\Bee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19872" y="1988840"/>
            <a:ext cx="2016224" cy="2034103"/>
          </a:xfrm>
          <a:prstGeom prst="ellipse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1028" name="Picture 4" descr="F:\М\воспитатель\наблюдение\310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979087">
            <a:off x="5359885" y="3979455"/>
            <a:ext cx="3174540" cy="19629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pic>
        <p:nvPicPr>
          <p:cNvPr id="8" name="Picture 14" descr="multik419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21533622" flipH="1">
            <a:off x="7653288" y="14160"/>
            <a:ext cx="1478848" cy="1243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000" b="1" dirty="0" smtClean="0">
                <a:solidFill>
                  <a:srgbClr val="C00000"/>
                </a:solidFill>
              </a:rPr>
              <a:t>2Тема: « Где живёт пчела?»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Цель: Расширение знаний детей  о том, где могут жить пчёлы.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56176" y="1412776"/>
            <a:ext cx="16916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084168" y="1340769"/>
            <a:ext cx="1944216" cy="3139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Способы: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Рассматривание</a:t>
            </a:r>
          </a:p>
          <a:p>
            <a:r>
              <a:rPr lang="ru-RU" dirty="0" smtClean="0"/>
              <a:t>Прослушивание звуков природы</a:t>
            </a:r>
          </a:p>
          <a:p>
            <a:r>
              <a:rPr lang="ru-RU" dirty="0" smtClean="0"/>
              <a:t>Вопросы </a:t>
            </a:r>
          </a:p>
          <a:p>
            <a:r>
              <a:rPr lang="ru-RU" dirty="0" smtClean="0"/>
              <a:t>Двигательные упражнения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619672" y="1340768"/>
            <a:ext cx="1872208" cy="2585323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Средства: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Иллюстрации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Каринки</a:t>
            </a:r>
          </a:p>
          <a:p>
            <a:r>
              <a:rPr lang="ru-RU" dirty="0" smtClean="0"/>
              <a:t>Запись звуков природы </a:t>
            </a:r>
          </a:p>
          <a:p>
            <a:r>
              <a:rPr lang="ru-RU" dirty="0" smtClean="0"/>
              <a:t>(жужжание пчёл)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0" name="Picture 2" descr="http://venividi.ru/sites/default/files/styles/large/public/images/16114/24033/img_2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536" y="3284984"/>
            <a:ext cx="2448272" cy="14154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pic>
        <p:nvPicPr>
          <p:cNvPr id="2050" name="Picture 2" descr="F:\М\воспитатель\наблюдение\services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15816" y="4725144"/>
            <a:ext cx="2555776" cy="15806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pic>
        <p:nvPicPr>
          <p:cNvPr id="2052" name="Picture 4" descr="F:\М\воспитатель\наблюдение\P6236756ed1wb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40152" y="3789040"/>
            <a:ext cx="2666965" cy="22702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sp>
        <p:nvSpPr>
          <p:cNvPr id="13" name="TextBox 12"/>
          <p:cNvSpPr txBox="1"/>
          <p:nvPr/>
        </p:nvSpPr>
        <p:spPr>
          <a:xfrm>
            <a:off x="899592" y="2924944"/>
            <a:ext cx="793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8080"/>
                </a:solidFill>
              </a:rPr>
              <a:t>дупло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707904" y="4221088"/>
            <a:ext cx="651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8080"/>
                </a:solidFill>
              </a:rPr>
              <a:t>улей</a:t>
            </a:r>
            <a:endParaRPr lang="ru-RU" b="1" dirty="0">
              <a:solidFill>
                <a:srgbClr val="00808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76256" y="3284984"/>
            <a:ext cx="651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8080"/>
                </a:solidFill>
              </a:rPr>
              <a:t>улей</a:t>
            </a:r>
            <a:endParaRPr lang="ru-RU" b="1" dirty="0">
              <a:solidFill>
                <a:srgbClr val="008080"/>
              </a:solidFill>
            </a:endParaRPr>
          </a:p>
        </p:txBody>
      </p:sp>
      <p:sp>
        <p:nvSpPr>
          <p:cNvPr id="7170" name="AutoShape 2" descr="http://detsadkollob.wmsite.ru/_mod_files/ce_images/a467f42d2025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1" name="Picture 3" descr="F:\М\Для презентаций\a467f42d2025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63888" y="1484784"/>
            <a:ext cx="2237224" cy="2257062"/>
          </a:xfrm>
          <a:prstGeom prst="rect">
            <a:avLst/>
          </a:prstGeom>
          <a:noFill/>
        </p:spPr>
      </p:pic>
      <p:pic>
        <p:nvPicPr>
          <p:cNvPr id="16" name="Picture 14" descr="multik419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21533622" flipH="1">
            <a:off x="7477535" y="15771"/>
            <a:ext cx="1647047" cy="1384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000" b="1" dirty="0" smtClean="0">
                <a:solidFill>
                  <a:srgbClr val="C00000"/>
                </a:solidFill>
              </a:rPr>
              <a:t>3 Тема: « Чем питается пчела?»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Цель: Обогащение  знаний  детей об особенностях  и способах добывания пищи пчёлами.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1340768"/>
            <a:ext cx="210320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Средства:</a:t>
            </a:r>
          </a:p>
          <a:p>
            <a:r>
              <a:rPr lang="ru-RU" dirty="0" smtClean="0"/>
              <a:t>Картинки</a:t>
            </a:r>
          </a:p>
          <a:p>
            <a:r>
              <a:rPr lang="ru-RU" dirty="0" smtClean="0"/>
              <a:t>Цветущее растение</a:t>
            </a:r>
          </a:p>
          <a:p>
            <a:r>
              <a:rPr lang="ru-RU" dirty="0" smtClean="0"/>
              <a:t>Кисточка</a:t>
            </a:r>
          </a:p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796136" y="1340768"/>
            <a:ext cx="41113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</a:rPr>
              <a:t>Способы:</a:t>
            </a:r>
          </a:p>
          <a:p>
            <a:r>
              <a:rPr lang="ru-RU" dirty="0" smtClean="0"/>
              <a:t>Рассказ</a:t>
            </a:r>
          </a:p>
          <a:p>
            <a:r>
              <a:rPr lang="ru-RU" dirty="0" smtClean="0"/>
              <a:t>Рассматривание</a:t>
            </a:r>
          </a:p>
          <a:p>
            <a:r>
              <a:rPr lang="ru-RU" dirty="0" smtClean="0"/>
              <a:t>экспериментирование</a:t>
            </a:r>
          </a:p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  <p:pic>
        <p:nvPicPr>
          <p:cNvPr id="6" name="Picture 6" descr="1260128469_pchela00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63888" y="1484784"/>
            <a:ext cx="2067021" cy="13449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7" descr="Bee_flower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31840" y="4653136"/>
            <a:ext cx="2649662" cy="1916832"/>
          </a:xfrm>
          <a:prstGeom prst="ellipse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8" name="Picture 5" descr="NEvbtDYvfD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367333">
            <a:off x="624110" y="3203114"/>
            <a:ext cx="2608058" cy="1725191"/>
          </a:xfrm>
          <a:prstGeom prst="ellipse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587688">
            <a:off x="444297" y="5033610"/>
            <a:ext cx="2439011" cy="1628800"/>
          </a:xfrm>
          <a:prstGeom prst="ellipse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3075" name="Picture 3" descr="F:\М\воспитатель\наблюдение\74658444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21000185">
            <a:off x="6156176" y="4725144"/>
            <a:ext cx="2735796" cy="1823864"/>
          </a:xfrm>
          <a:prstGeom prst="ellipse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softEdge rad="112500"/>
          </a:effectLst>
        </p:spPr>
      </p:pic>
      <p:sp>
        <p:nvSpPr>
          <p:cNvPr id="3077" name="AutoShape 5" descr="http://topwalls.net/wallpapers/2013/06/Honey-Bee-1-544x96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9" name="AutoShape 7" descr="http://topwalls.net/wallpapers/2013/06/Honey-Bee-1-544x96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0" name="Picture 8" descr="F:\М\воспитатель\наблюдение\776-eft48-95g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20970169">
            <a:off x="5952982" y="2992599"/>
            <a:ext cx="2483768" cy="1721984"/>
          </a:xfrm>
          <a:prstGeom prst="ellipse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softEdge rad="112500"/>
          </a:effectLst>
        </p:spPr>
      </p:pic>
      <p:sp>
        <p:nvSpPr>
          <p:cNvPr id="15" name="TextBox 14"/>
          <p:cNvSpPr txBox="1"/>
          <p:nvPr/>
        </p:nvSpPr>
        <p:spPr>
          <a:xfrm>
            <a:off x="3563888" y="3501008"/>
            <a:ext cx="2088232" cy="720080"/>
          </a:xfrm>
          <a:prstGeom prst="rect">
            <a:avLst/>
          </a:prstGeom>
          <a:noFill/>
          <a:ln>
            <a:solidFill>
              <a:srgbClr val="00CC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wrap="none" rtlCol="0">
            <a:prstTxWarp prst="textChevronInverted">
              <a:avLst/>
            </a:prstTxWarp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медоносы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14" name="Picture 14" descr="multik419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rot="21533622" flipH="1">
            <a:off x="7475894" y="15786"/>
            <a:ext cx="1648701" cy="1386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4" descr="multik41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1533622" flipH="1">
            <a:off x="7485405" y="15755"/>
            <a:ext cx="1645395" cy="1383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000" b="1" dirty="0" smtClean="0">
                <a:solidFill>
                  <a:srgbClr val="C00000"/>
                </a:solidFill>
              </a:rPr>
              <a:t>4 Тема: «Защитные свойства пчелы»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Цель: Уточнение представлений детей об опасности, исходящей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 от пчёл и составление правил поведения в присутствии этих насекомых.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7624" y="1556792"/>
            <a:ext cx="152798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Средства:</a:t>
            </a:r>
          </a:p>
          <a:p>
            <a:r>
              <a:rPr lang="ru-RU" dirty="0" smtClean="0"/>
              <a:t>Загадка</a:t>
            </a:r>
          </a:p>
          <a:p>
            <a:r>
              <a:rPr lang="ru-RU" dirty="0" smtClean="0"/>
              <a:t>Иллюстрации</a:t>
            </a:r>
          </a:p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796136" y="1628800"/>
            <a:ext cx="147655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Способы:</a:t>
            </a:r>
          </a:p>
          <a:p>
            <a:r>
              <a:rPr lang="ru-RU" dirty="0" smtClean="0"/>
              <a:t>Беседа</a:t>
            </a:r>
          </a:p>
          <a:p>
            <a:r>
              <a:rPr lang="ru-RU" dirty="0" smtClean="0"/>
              <a:t>Рассуждение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Picture 4" descr="н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59832" y="1916832"/>
            <a:ext cx="2672155" cy="16743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pic>
        <p:nvPicPr>
          <p:cNvPr id="10241" name="Picture 1" descr="F:\М\воспитатель\наблюдение\34379-lechenie-magnitnymi-prisoskami-prostatita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7544" y="4005064"/>
            <a:ext cx="2710553" cy="2088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pic>
        <p:nvPicPr>
          <p:cNvPr id="7" name="Picture 4" descr="шапки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292080" y="4149080"/>
            <a:ext cx="3384376" cy="21036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000" b="1" dirty="0" smtClean="0">
                <a:solidFill>
                  <a:srgbClr val="C00000"/>
                </a:solidFill>
              </a:rPr>
              <a:t>5 Тема: « Чем полезна пчела?»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Цель: Углубление представлений детей о полезных качествах  жизнедеятельности пчелы.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1484784"/>
            <a:ext cx="151515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</a:rPr>
              <a:t>Средства:</a:t>
            </a:r>
            <a:endParaRPr lang="ru-RU" dirty="0" smtClean="0"/>
          </a:p>
          <a:p>
            <a:r>
              <a:rPr lang="ru-RU" dirty="0" smtClean="0"/>
              <a:t> Презентация</a:t>
            </a:r>
            <a:endParaRPr lang="en-US" dirty="0" smtClean="0"/>
          </a:p>
          <a:p>
            <a:r>
              <a:rPr lang="ru-RU" dirty="0" smtClean="0"/>
              <a:t> мяч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292080" y="1340768"/>
            <a:ext cx="2480103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Arial Black" pitchFamily="34" charset="0"/>
                <a:cs typeface="Aharoni" pitchFamily="2" charset="-79"/>
              </a:rPr>
              <a:t>Способы:</a:t>
            </a:r>
          </a:p>
          <a:p>
            <a:r>
              <a:rPr lang="ru-RU" dirty="0" smtClean="0"/>
              <a:t>Просмотр презентации</a:t>
            </a:r>
          </a:p>
          <a:p>
            <a:r>
              <a:rPr lang="ru-RU" dirty="0" smtClean="0"/>
              <a:t>Беседа</a:t>
            </a:r>
          </a:p>
          <a:p>
            <a:r>
              <a:rPr lang="ru-RU" dirty="0" smtClean="0"/>
              <a:t>Игра</a:t>
            </a:r>
          </a:p>
          <a:p>
            <a:endParaRPr lang="ru-RU" dirty="0" smtClean="0"/>
          </a:p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  <p:pic>
        <p:nvPicPr>
          <p:cNvPr id="5" name="Picture 4" descr="1241632294_37-wb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3284984"/>
            <a:ext cx="2520280" cy="16198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47864" y="4365104"/>
            <a:ext cx="2339975" cy="18208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28184" y="3356992"/>
            <a:ext cx="2411412" cy="14398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pic>
        <p:nvPicPr>
          <p:cNvPr id="11" name="Picture 14" descr="multik419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21533622" flipH="1">
            <a:off x="7309307" y="17394"/>
            <a:ext cx="1816668" cy="1527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755576" y="2996952"/>
            <a:ext cx="1289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8080"/>
                </a:solidFill>
              </a:rPr>
              <a:t>Опыление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139952" y="3861048"/>
            <a:ext cx="596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8080"/>
                </a:solidFill>
              </a:rPr>
              <a:t>мёд</a:t>
            </a:r>
            <a:endParaRPr lang="ru-RU" b="1" dirty="0">
              <a:solidFill>
                <a:srgbClr val="00808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20272" y="2996952"/>
            <a:ext cx="631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8080"/>
                </a:solidFill>
              </a:rPr>
              <a:t>воск</a:t>
            </a:r>
            <a:endParaRPr lang="ru-RU" b="1" dirty="0">
              <a:solidFill>
                <a:srgbClr val="008080"/>
              </a:solidFill>
            </a:endParaRPr>
          </a:p>
        </p:txBody>
      </p:sp>
      <p:pic>
        <p:nvPicPr>
          <p:cNvPr id="4097" name="Picture 1" descr="F:\М\воспитатель\наблюдение\recolte-propolis-cadre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63888" y="2492896"/>
            <a:ext cx="1609362" cy="12070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sp>
        <p:nvSpPr>
          <p:cNvPr id="15" name="TextBox 14"/>
          <p:cNvSpPr txBox="1"/>
          <p:nvPr/>
        </p:nvSpPr>
        <p:spPr>
          <a:xfrm>
            <a:off x="3779912" y="1772816"/>
            <a:ext cx="1144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8080"/>
                </a:solidFill>
              </a:rPr>
              <a:t>прополис</a:t>
            </a:r>
            <a:endParaRPr lang="ru-RU" b="1" dirty="0">
              <a:solidFill>
                <a:srgbClr val="00808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440160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6 Исследование</a:t>
            </a:r>
            <a:br>
              <a:rPr lang="ru-RU" sz="20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</a:br>
            <a:r>
              <a:rPr lang="ru-RU" sz="20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Тема: « Много есть чудес на свете! МЁД же – Чудо из чудес!»</a:t>
            </a:r>
            <a:r>
              <a:rPr lang="ru-RU" sz="2000" dirty="0" smtClean="0">
                <a:solidFill>
                  <a:srgbClr val="C00000"/>
                </a:solidFill>
              </a:rPr>
              <a:t/>
            </a:r>
            <a:br>
              <a:rPr lang="ru-RU" sz="2000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Цель: Формирование познавательных действий, путём исследования продукта произведённого пчелой </a:t>
            </a:r>
            <a:r>
              <a:rPr lang="ru-RU" sz="2000" b="1" smtClean="0">
                <a:solidFill>
                  <a:srgbClr val="C00000"/>
                </a:solidFill>
              </a:rPr>
              <a:t>–мёда.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9632" y="2204864"/>
            <a:ext cx="207928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</a:rPr>
              <a:t>Средства:</a:t>
            </a:r>
          </a:p>
          <a:p>
            <a:r>
              <a:rPr lang="ru-RU" dirty="0" smtClean="0"/>
              <a:t>Стихотворение</a:t>
            </a:r>
          </a:p>
          <a:p>
            <a:r>
              <a:rPr lang="ru-RU" dirty="0" smtClean="0"/>
              <a:t>Тарелочки с мёдом</a:t>
            </a:r>
          </a:p>
          <a:p>
            <a:r>
              <a:rPr lang="ru-RU" dirty="0" smtClean="0"/>
              <a:t>Ложечки</a:t>
            </a:r>
          </a:p>
          <a:p>
            <a:r>
              <a:rPr lang="ru-RU" dirty="0" smtClean="0"/>
              <a:t>Листы бумаги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228184" y="2132856"/>
            <a:ext cx="243438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Способы:</a:t>
            </a:r>
          </a:p>
          <a:p>
            <a:r>
              <a:rPr lang="ru-RU" dirty="0" smtClean="0"/>
              <a:t>Экспериментирование</a:t>
            </a:r>
          </a:p>
          <a:p>
            <a:r>
              <a:rPr lang="ru-RU" dirty="0" smtClean="0"/>
              <a:t>Рассматривание</a:t>
            </a:r>
          </a:p>
          <a:p>
            <a:r>
              <a:rPr lang="ru-RU" dirty="0" smtClean="0"/>
              <a:t>Вопросы</a:t>
            </a:r>
          </a:p>
          <a:p>
            <a:r>
              <a:rPr lang="ru-RU" dirty="0" smtClean="0"/>
              <a:t>Дегустация</a:t>
            </a:r>
            <a:endParaRPr lang="ru-RU" dirty="0"/>
          </a:p>
        </p:txBody>
      </p:sp>
      <p:pic>
        <p:nvPicPr>
          <p:cNvPr id="7" name="Picture 14" descr="multik41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1533622" flipH="1">
            <a:off x="7366407" y="16843"/>
            <a:ext cx="1759095" cy="1478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" name="Picture 1" descr="F:\М\воспитатель\наблюдение\med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15816" y="3717032"/>
            <a:ext cx="3480619" cy="2338976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8" name="Picture 15" descr="multik41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9552" y="3933056"/>
            <a:ext cx="1872208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10960">
            <a:off x="528558" y="2076885"/>
            <a:ext cx="8229600" cy="1143000"/>
          </a:xfrm>
        </p:spPr>
        <p:txBody>
          <a:bodyPr>
            <a:prstTxWarp prst="textWave1">
              <a:avLst/>
            </a:prstTxWarp>
            <a:noAutofit/>
          </a:bodyPr>
          <a:lstStyle/>
          <a:p>
            <a:r>
              <a:rPr lang="ru-RU" sz="8800" b="1" dirty="0" smtClean="0">
                <a:solidFill>
                  <a:srgbClr val="C0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Спасибо</a:t>
            </a:r>
            <a:r>
              <a:rPr lang="ru-RU" sz="8800" b="1" dirty="0" smtClean="0">
                <a:solidFill>
                  <a:srgbClr val="C00000"/>
                </a:solidFill>
                <a:latin typeface="Arial Black" pitchFamily="34" charset="0"/>
              </a:rPr>
              <a:t>!</a:t>
            </a:r>
            <a:endParaRPr lang="ru-RU" sz="88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6" name="Picture 14" descr="multik41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1533622" flipH="1">
            <a:off x="5746671" y="359560"/>
            <a:ext cx="2809835" cy="2362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5" descr="multik41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3568" y="3212976"/>
            <a:ext cx="2808312" cy="2484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 descr="F:\М\воспитатель\наблюдение\vinilo-decorativo-flores-y-mariquita-1718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27984" y="4077072"/>
            <a:ext cx="3312368" cy="24975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855</TotalTime>
  <Words>206</Words>
  <Application>Microsoft Office PowerPoint</Application>
  <PresentationFormat>Экран (4:3)</PresentationFormat>
  <Paragraphs>93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Министерство образования Нижегородской области Государственное бюджетное образовательное учреждение дополнительного профессионального образования Нижегородский  институт  развития образования ниро</vt:lpstr>
      <vt:lpstr>   </vt:lpstr>
      <vt:lpstr>1Тема: «Как выглядит пчела» Цель:  Ознакомление детей с внешним видом  пчелы, выделяя  и называя основные части тела, их особенности.  </vt:lpstr>
      <vt:lpstr>2Тема: « Где живёт пчела?» Цель: Расширение знаний детей  о том, где могут жить пчёлы.</vt:lpstr>
      <vt:lpstr>3 Тема: « Чем питается пчела?» Цель: Обогащение  знаний  детей об особенностях  и способах добывания пищи пчёлами.</vt:lpstr>
      <vt:lpstr>4 Тема: «Защитные свойства пчелы» Цель: Уточнение представлений детей об опасности, исходящей  от пчёл и составление правил поведения в присутствии этих насекомых.</vt:lpstr>
      <vt:lpstr>5 Тема: « Чем полезна пчела?» Цель: Углубление представлений детей о полезных качествах  жизнедеятельности пчелы.</vt:lpstr>
      <vt:lpstr>6 Исследование Тема: « Много есть чудес на свете! МЁД же – Чудо из чудес!» Цель: Формирование познавательных действий, путём исследования продукта произведённого пчелой –мёда.</vt:lpstr>
      <vt:lpstr>Спасибо!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образования Нижегородской области Государственное бюджетное образовательное учреждение дополнительного профессионального образования НИЖЕГОРОДСКИЙ  ИНСТИТУТ  РАЗВИТИЯ ОБРАЗОВАНИЯ НИРО</dc:title>
  <dc:creator>Blastbit</dc:creator>
  <cp:lastModifiedBy>Blastbit</cp:lastModifiedBy>
  <cp:revision>80</cp:revision>
  <dcterms:created xsi:type="dcterms:W3CDTF">2015-10-29T15:42:35Z</dcterms:created>
  <dcterms:modified xsi:type="dcterms:W3CDTF">2015-11-05T11:19:55Z</dcterms:modified>
</cp:coreProperties>
</file>