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58" r:id="rId4"/>
    <p:sldId id="259" r:id="rId5"/>
    <p:sldId id="270" r:id="rId6"/>
    <p:sldId id="260" r:id="rId7"/>
    <p:sldId id="263" r:id="rId8"/>
    <p:sldId id="262" r:id="rId9"/>
    <p:sldId id="264" r:id="rId10"/>
    <p:sldId id="266" r:id="rId11"/>
    <p:sldId id="261" r:id="rId12"/>
    <p:sldId id="267" r:id="rId13"/>
    <p:sldId id="265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A1041-06DC-46EC-BB97-57F745096D6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C7E84-C657-4B4C-A864-A75A47BDA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C7E84-C657-4B4C-A864-A75A47BDADD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70C-4B2F-4641-AAC9-8BA1DF6BB3F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04CA-135F-4761-B412-F3559D69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70C-4B2F-4641-AAC9-8BA1DF6BB3F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04CA-135F-4761-B412-F3559D69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70C-4B2F-4641-AAC9-8BA1DF6BB3F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04CA-135F-4761-B412-F3559D69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70C-4B2F-4641-AAC9-8BA1DF6BB3F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04CA-135F-4761-B412-F3559D69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70C-4B2F-4641-AAC9-8BA1DF6BB3F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04CA-135F-4761-B412-F3559D69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70C-4B2F-4641-AAC9-8BA1DF6BB3F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04CA-135F-4761-B412-F3559D69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70C-4B2F-4641-AAC9-8BA1DF6BB3F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04CA-135F-4761-B412-F3559D69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70C-4B2F-4641-AAC9-8BA1DF6BB3F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04CA-135F-4761-B412-F3559D69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70C-4B2F-4641-AAC9-8BA1DF6BB3F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04CA-135F-4761-B412-F3559D69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70C-4B2F-4641-AAC9-8BA1DF6BB3F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04CA-135F-4761-B412-F3559D69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70C-4B2F-4641-AAC9-8BA1DF6BB3F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04CA-135F-4761-B412-F3559D69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670C-4B2F-4641-AAC9-8BA1DF6BB3F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304CA-135F-4761-B412-F3559D69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595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4869160"/>
            <a:ext cx="62281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nsolas" pitchFamily="49" charset="0"/>
                <a:cs typeface="Consolas" pitchFamily="49" charset="0"/>
              </a:rPr>
              <a:t>ИССЛЕДОВАТЕЛЬСКИЙ</a:t>
            </a:r>
          </a:p>
          <a:p>
            <a:pPr algn="ctr"/>
            <a:r>
              <a:rPr lang="ru-RU" sz="4800" b="1" i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nsolas" pitchFamily="49" charset="0"/>
                <a:cs typeface="Consolas" pitchFamily="49" charset="0"/>
              </a:rPr>
              <a:t> ПРОЕКТ</a:t>
            </a:r>
            <a:endParaRPr lang="ru-RU" sz="4800" b="1" i="1" cap="none" spc="0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4869160"/>
            <a:ext cx="3131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 ПРЕЗЕНТАЦИИ:</a:t>
            </a:r>
          </a:p>
          <a:p>
            <a:pPr algn="ctr"/>
            <a:r>
              <a:rPr lang="ru-RU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ГБОУ  </a:t>
            </a:r>
            <a:r>
              <a:rPr lang="ru-RU" b="1" dirty="0" err="1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/с  762</a:t>
            </a:r>
          </a:p>
          <a:p>
            <a:pPr algn="ctr"/>
            <a:r>
              <a:rPr lang="ru-RU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 Москвы</a:t>
            </a:r>
          </a:p>
          <a:p>
            <a:pPr algn="ctr"/>
            <a:r>
              <a:rPr lang="ru-RU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ВАО</a:t>
            </a:r>
          </a:p>
          <a:p>
            <a:pPr algn="ctr"/>
            <a:r>
              <a:rPr lang="ru-RU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р-на Вешняки</a:t>
            </a:r>
          </a:p>
          <a:p>
            <a:pPr algn="ctr"/>
            <a:r>
              <a:rPr lang="ru-RU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ИВАЩЕНКО Л.П.</a:t>
            </a:r>
            <a:endParaRPr lang="ru-RU" b="1" dirty="0">
              <a:ln w="180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</a:rPr>
              <a:t>«ВОДА!</a:t>
            </a:r>
          </a:p>
          <a:p>
            <a:pPr algn="ctr"/>
            <a:r>
              <a:rPr lang="ru-RU" sz="9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</a:rPr>
              <a:t>ВОКРУГ НАС </a:t>
            </a:r>
          </a:p>
          <a:p>
            <a:pPr algn="ctr"/>
            <a:r>
              <a:rPr lang="ru-RU" sz="9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</a:rPr>
              <a:t>ВОДА?!»</a:t>
            </a:r>
            <a:endParaRPr lang="ru-RU" sz="9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2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11" name="Рисунок 10" descr="20140109_155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365104"/>
            <a:ext cx="2880320" cy="2160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Образовательная область «Труд»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8864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Образовательная область «Безопасность»</a:t>
            </a:r>
            <a:endParaRPr lang="ru-RU" sz="24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" name="Рисунок 4" descr="100_35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1844824"/>
            <a:ext cx="3358066" cy="232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131128_1110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8024" y="4365104"/>
            <a:ext cx="3008912" cy="2308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0140109_09520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91680" y="2636912"/>
            <a:ext cx="2169625" cy="2791062"/>
          </a:xfrm>
          <a:prstGeom prst="rect">
            <a:avLst/>
          </a:prstGeom>
        </p:spPr>
      </p:pic>
      <p:pic>
        <p:nvPicPr>
          <p:cNvPr id="10" name="Рисунок 9" descr="20140109_1022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2348880"/>
            <a:ext cx="2304256" cy="2115529"/>
          </a:xfrm>
          <a:prstGeom prst="rect">
            <a:avLst/>
          </a:prstGeom>
        </p:spPr>
      </p:pic>
      <p:pic>
        <p:nvPicPr>
          <p:cNvPr id="8" name="Рисунок 7" descr="20131225_10531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16216" y="2132856"/>
            <a:ext cx="2373728" cy="316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427984" y="980728"/>
            <a:ext cx="4716016" cy="12311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31750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зная броду, не суйся в воду</a:t>
            </a:r>
          </a:p>
          <a:p>
            <a:endParaRPr lang="ru-RU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908720"/>
            <a:ext cx="435597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Без труда не вытащить рыбку из пруда</a:t>
            </a:r>
            <a:endParaRPr lang="ru-RU" sz="28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9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9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900"/>
                            </p:stCondLst>
                            <p:childTnLst>
                              <p:par>
                                <p:cTn id="3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9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200"/>
                            </p:stCondLst>
                            <p:childTnLst>
                              <p:par>
                                <p:cTn id="4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2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2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ПОИСК ИНФОРМАЦИИ: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784976" cy="1077218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</a:rPr>
              <a:t>Направление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</a:rPr>
              <a:t>«Познавательно-речевое развитие</a:t>
            </a:r>
            <a:r>
              <a:rPr lang="ru-RU" sz="3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</a:rPr>
              <a:t>»</a:t>
            </a:r>
            <a:endParaRPr lang="ru-RU" sz="32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448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Образовательные области «Познание» и «Коммуникация»</a:t>
            </a:r>
            <a:endParaRPr lang="ru-RU" sz="24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Рисунок 8" descr="20131025_0907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2276872"/>
            <a:ext cx="3312368" cy="234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20131025_0908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861048"/>
            <a:ext cx="3150600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31025_0909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59832" y="2276872"/>
            <a:ext cx="316835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31025_09075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31840" y="3284984"/>
            <a:ext cx="3075806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 descr="20131223_09415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08104" y="2276872"/>
            <a:ext cx="3456384" cy="2736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20131223_09285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508104" y="4149080"/>
            <a:ext cx="3345494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Овал 15"/>
          <p:cNvSpPr/>
          <p:nvPr/>
        </p:nvSpPr>
        <p:spPr>
          <a:xfrm>
            <a:off x="179512" y="6093296"/>
            <a:ext cx="8712968" cy="5760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9552" y="609329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Умный человек подобен роднику</a:t>
            </a:r>
            <a:endParaRPr lang="ru-RU" sz="24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200"/>
                            </p:stCondLst>
                            <p:childTnLst>
                              <p:par>
                                <p:cTn id="2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2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200"/>
                            </p:stCondLst>
                            <p:childTnLst>
                              <p:par>
                                <p:cTn id="3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200"/>
                            </p:stCondLst>
                            <p:childTnLst>
                              <p:par>
                                <p:cTn id="3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2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2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200"/>
                            </p:stCondLst>
                            <p:childTnLst>
                              <p:par>
                                <p:cTn id="4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2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6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Образовательная область  «Художественное творчество» </a:t>
            </a:r>
          </a:p>
        </p:txBody>
      </p:sp>
      <p:pic>
        <p:nvPicPr>
          <p:cNvPr id="10" name="Рисунок 9" descr="SDC118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692696"/>
            <a:ext cx="3279581" cy="3645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SDC119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3933056"/>
            <a:ext cx="4211960" cy="2704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IMG_172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4048" y="3212976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172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40152" y="4365104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31118_09290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067944" y="980728"/>
            <a:ext cx="2627784" cy="19708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20131118_09343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012160" y="1484784"/>
            <a:ext cx="2891084" cy="1857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Блок-схема: перфолента 12"/>
          <p:cNvSpPr/>
          <p:nvPr/>
        </p:nvSpPr>
        <p:spPr>
          <a:xfrm>
            <a:off x="5292080" y="476672"/>
            <a:ext cx="3384376" cy="867311"/>
          </a:xfrm>
          <a:prstGeom prst="flowChartPunchedTape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476672"/>
            <a:ext cx="2880320" cy="4616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РЫБА В ВОДЕ!</a:t>
            </a:r>
            <a:endParaRPr lang="ru-RU" sz="2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ПОИСК ИНФОРМАЦИИ: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1597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Направление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«Художественно-эстетическое развитие»</a:t>
            </a:r>
            <a:endParaRPr kumimoji="0" lang="ru-RU" sz="3200" b="1" i="0" u="none" strike="noStrike" normalizeH="0" baseline="0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1683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«Чтение художественной литературы» и «Музыка»</a:t>
            </a:r>
            <a:endParaRPr lang="ru-RU" sz="2400" b="1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Рисунок 6" descr="SDC118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2708920"/>
            <a:ext cx="3168352" cy="2368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20140110_0910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2780928"/>
            <a:ext cx="2629848" cy="342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20140113_10173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3861048"/>
            <a:ext cx="3170744" cy="2281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140109_15402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55776" y="3933056"/>
            <a:ext cx="3168352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323528" y="6237312"/>
            <a:ext cx="8640960" cy="6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630932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РЕКА ПОШЛА, ТАМ РУСЛО БУДЕТ</a:t>
            </a:r>
            <a:endParaRPr lang="ru-RU" sz="2400" b="1" dirty="0">
              <a:ln w="1905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2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2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200"/>
                            </p:stCondLst>
                            <p:childTnLst>
                              <p:par>
                                <p:cTn id="3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2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200"/>
                            </p:stCondLst>
                            <p:childTnLst>
                              <p:par>
                                <p:cTn id="3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2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625" grpId="0"/>
      <p:bldP spid="6" grpId="0"/>
      <p:bldP spid="11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b="1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980728"/>
            <a:ext cx="2450592" cy="254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IMG_1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504" y="2636912"/>
            <a:ext cx="2595487" cy="2708920"/>
          </a:xfrm>
          <a:prstGeom prst="rect">
            <a:avLst/>
          </a:prstGeom>
        </p:spPr>
      </p:pic>
      <p:pic>
        <p:nvPicPr>
          <p:cNvPr id="11" name="Рисунок 10" descr="0_b94a8_7981f06d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980728"/>
            <a:ext cx="3600400" cy="3168352"/>
          </a:xfrm>
          <a:prstGeom prst="rect">
            <a:avLst/>
          </a:prstGeo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08104" y="836712"/>
            <a:ext cx="3356613" cy="2013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SC08526 (1)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520" y="4005064"/>
            <a:ext cx="2736304" cy="256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652120" y="2348880"/>
            <a:ext cx="3240360" cy="3118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724128" y="3789040"/>
            <a:ext cx="2877312" cy="2834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ИТОГ ПРОЕКТА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ПРОДУКТИВНОЙ ДЕЯТЕЛЬНОСТИ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100_36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916832"/>
            <a:ext cx="3154197" cy="1949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20140113_15294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5896" y="1916832"/>
            <a:ext cx="237626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20140113_09213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3212976"/>
            <a:ext cx="3024336" cy="2268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20140113_16353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528" y="4149080"/>
            <a:ext cx="330139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40113_13285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75856" y="3861048"/>
            <a:ext cx="3024336" cy="205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40113_15275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012160" y="1844824"/>
            <a:ext cx="2891814" cy="2168860"/>
          </a:xfrm>
          <a:prstGeom prst="rect">
            <a:avLst/>
          </a:prstGeom>
        </p:spPr>
      </p:pic>
      <p:pic>
        <p:nvPicPr>
          <p:cNvPr id="16" name="Рисунок 15" descr="20140113_1712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3068960"/>
            <a:ext cx="2653762" cy="2060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20140114_15401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156177" y="4293096"/>
            <a:ext cx="2651786" cy="1880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Овальная выноска 12"/>
          <p:cNvSpPr/>
          <p:nvPr/>
        </p:nvSpPr>
        <p:spPr>
          <a:xfrm>
            <a:off x="0" y="5589240"/>
            <a:ext cx="9144000" cy="1268760"/>
          </a:xfrm>
          <a:prstGeom prst="wedgeEllipseCallout">
            <a:avLst>
              <a:gd name="adj1" fmla="val -12333"/>
              <a:gd name="adj2" fmla="val -4946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7544" y="58772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Вода – красота всей 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природы. Вода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жива, она бежит или волнуется ветром, она движется и дает 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жизнь и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 всему ее окружающему.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С.А. Аксаков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6000"/>
                            </p:stCondLst>
                            <p:childTnLst>
                              <p:par>
                                <p:cTn id="74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000"/>
                            </p:stCondLst>
                            <p:childTnLst>
                              <p:par>
                                <p:cTn id="7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88640"/>
            <a:ext cx="795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ЦЕЛЬ ПРОЕКТА: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1347200"/>
            <a:ext cx="85689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Создание условий для формирования основного целостного мировидения ребенка среднего дошкольного возраста средствами исследования.</a:t>
            </a:r>
            <a:endParaRPr kumimoji="0" lang="ru-RU" sz="24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любознательности, желания сравнивать, анализировать, обобщать, проявлять интерес к исследовательской деятельности.</a:t>
            </a:r>
            <a:endParaRPr kumimoji="0" lang="ru-RU" sz="24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Вызывать желание самостоятельно делать выводы, устанавливать связи, используя знакомые и новые способы, активно применяя все органы чувств.</a:t>
            </a:r>
            <a:endParaRPr kumimoji="0" lang="ru-RU" sz="24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Предпринимать  самостоятельные попытки</a:t>
            </a:r>
            <a:r>
              <a:rPr kumimoji="0" lang="ru-RU" sz="2400" b="1" i="0" u="none" strike="noStrike" spc="50" normalizeH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планировать последовательность действий в своих исследованиях.</a:t>
            </a:r>
            <a:endParaRPr kumimoji="0" lang="ru-RU" sz="24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Создание предпосылок формирования практических и умственных действий.</a:t>
            </a:r>
            <a:endParaRPr kumimoji="0" lang="ru-RU" sz="24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95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ЗАДАЧИ ПРОЕКТА: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784976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Развивать память, волю, инициативность, любознательность, образное мышление, воображение, фантазию, речь.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Знакомить детей со свойствами воды, используя метод экспериментирования.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Активизировать исследовательскую деятельность, мыслительные способности детей через различные виды деятельности.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Вызывать желание у детей к творческой деятельности, развивать интерес к эстетико-эмоциональному творчеству, содействовать развитию индивидуальных творческих способностей и художественных наклонностей, через исследовательскую деятельность.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Привлечение родителей к совместной деятельности с детьми.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95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АКТУАЛЬНОСТЬ ПРОЕКТА: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930935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Введение детей среднего дошкольного возраста в мир экологических знаний о ценности воды, по</a:t>
            </a:r>
            <a:r>
              <a:rPr kumimoji="0" lang="ru-RU" sz="2800" b="1" i="0" u="none" strike="noStrike" spc="50" normalizeH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средствам исследовательской 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деятельности.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Планирование и проведение интегрированной деятельности в сотворчестве детей, родителей и педагога  для ДОУ, района ВЕШНЯКИ, ВАО, города МОСКВЫ.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Совместное оформление выставки детьми, родителями и педагога «ВОДА! ВОКРУГ НАС ВОДА?!», из поделок, изготовленных из различных материалов.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956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ПЛАНИРУЕМЫЕ РЕЗУЛЬТАТЫ  ПРОЕКТА: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1634400"/>
            <a:ext cx="87129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normalizeH="0" baseline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Рост желания самостоятельно исследовать воду и больше узнавать о ней, используя знакомые и новые способы, методы и приемы, активно применяя все органы чувств /осязание, зрение, слух, вкус, обоняние, сенсорно-моторные действия/.</a:t>
            </a:r>
            <a:endParaRPr kumimoji="0" lang="ru-RU" sz="2400" b="1" i="0" u="none" strike="noStrike" normalizeH="0" baseline="0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normalizeH="0" baseline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Раскрытие творческого потенциала личности ребенка, повышение познавательной активности детей /определяется через активность  участия, проявления ответственности к поручениям и желание их выполнять/.</a:t>
            </a:r>
            <a:endParaRPr kumimoji="0" lang="ru-RU" sz="2400" b="1" i="0" u="none" strike="noStrike" normalizeH="0" baseline="0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normalizeH="0" baseline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Созданы комфортные условия для творческого настроя среди участников проекта и их родителей, в создании поделок, объединяя их  единой тематикой, пользуясь многообразием усвоенных приемов  используемых в художественном творчестве.</a:t>
            </a:r>
            <a:endParaRPr kumimoji="0" lang="ru-RU" sz="2400" b="1" i="0" u="none" strike="noStrike" normalizeH="0" baseline="0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95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960" y="413048"/>
            <a:ext cx="795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УЧАСТНИКИ ПРОЕКТА: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268760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ВОСПИТАТЕЛЬ: ИВАЩЕНКО Л.П.</a:t>
            </a:r>
          </a:p>
          <a:p>
            <a:pPr algn="ctr"/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ДЕТИ СРЕДНЕЙ ГРУППЫ ГБОУ 762 </a:t>
            </a:r>
          </a:p>
          <a:p>
            <a:pPr algn="ctr"/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 МОСКВА</a:t>
            </a:r>
          </a:p>
          <a:p>
            <a:pPr algn="ctr"/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ВОСТОЧНОГО АДМИНИСТРАТИВНОГО</a:t>
            </a:r>
          </a:p>
          <a:p>
            <a:pPr algn="ctr"/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ОКРУГА</a:t>
            </a:r>
          </a:p>
          <a:p>
            <a:pPr algn="ctr"/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р-на ВЕШНЯКИ.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1052736"/>
            <a:ext cx="1968500" cy="2914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40113_0924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3356992"/>
            <a:ext cx="2784474" cy="234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20140113_1710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87824" y="4489705"/>
            <a:ext cx="3024336" cy="2099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140113_16101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96136" y="3645024"/>
            <a:ext cx="2085696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20140114_16042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096634" y="3573016"/>
            <a:ext cx="1912729" cy="3068960"/>
          </a:xfrm>
          <a:prstGeom prst="round2DiagRect">
            <a:avLst>
              <a:gd name="adj1" fmla="val 16667"/>
              <a:gd name="adj2" fmla="val 144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20140114_0856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124743"/>
            <a:ext cx="1728192" cy="2952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40110_1618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1124744"/>
            <a:ext cx="186186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20140113_161205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79512" y="3501008"/>
            <a:ext cx="1961641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20140113_1632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3648" y="3501008"/>
            <a:ext cx="1958860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0"/>
                            </p:stCondLst>
                            <p:childTnLst>
                              <p:par>
                                <p:cTn id="4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000"/>
                            </p:stCondLst>
                            <p:childTnLst>
                              <p:par>
                                <p:cTn id="6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3960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ПРОБЛЕМНАЯ СИТУАЦИЯ: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8864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ПЛАНИРОВАНИЕ: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55679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ПОЧЕМУ ГОВОРЯТ:</a:t>
            </a: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«ВОДА-ЭТО ЖИЗНЬ!»?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980728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Simplified Arabic" pitchFamily="18" charset="-78"/>
              </a:rPr>
              <a:t>«Вода-вода, кругом вода и без нее нам никуда»</a:t>
            </a:r>
            <a:endParaRPr lang="ru-RU" sz="24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  <a:cs typeface="Simplified Arabic" pitchFamily="18" charset="-78"/>
            </a:endParaRPr>
          </a:p>
        </p:txBody>
      </p:sp>
      <p:pic>
        <p:nvPicPr>
          <p:cNvPr id="11" name="Рисунок 10" descr="20131223_0933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2060848"/>
            <a:ext cx="367240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131223_0935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2420888"/>
            <a:ext cx="4248472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5157192"/>
            <a:ext cx="9144001" cy="1687890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«Изучение и наблюдение природы породило науку.»</a:t>
            </a:r>
          </a:p>
          <a:p>
            <a:pPr algn="ctr"/>
            <a:r>
              <a:rPr lang="ru-RU" sz="2400" b="1" i="1" spc="50" dirty="0" smtClean="0">
                <a:ln w="11430"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Марк Туллий Цицерон</a:t>
            </a:r>
            <a:endParaRPr lang="ru-RU" sz="2400" b="1" spc="50" dirty="0">
              <a:ln w="11430"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75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550"/>
                            </p:stCondLst>
                            <p:childTnLst>
                              <p:par>
                                <p:cTn id="49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ПОИСК ИНФОРМАЦИИ: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</a:rPr>
              <a:t>Направление «Физическое развитие</a:t>
            </a:r>
            <a:r>
              <a:rPr lang="ru-RU" sz="2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</a:rPr>
              <a:t>»</a:t>
            </a:r>
            <a:endParaRPr lang="ru-RU" sz="20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1277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Образовательные области «Здоровье» и «Физическая культура»</a:t>
            </a:r>
            <a:endParaRPr lang="ru-RU" sz="24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Рисунок 13" descr="100_51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2419250"/>
            <a:ext cx="3096344" cy="3025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100_34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17712" y="4077072"/>
            <a:ext cx="3146287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100_360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2400473"/>
            <a:ext cx="3096344" cy="2086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20130124_111119(1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4071533"/>
            <a:ext cx="3168352" cy="2437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20140109_11450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47864" y="1844824"/>
            <a:ext cx="237626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275856" y="4941168"/>
            <a:ext cx="2592288" cy="1123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2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</a:t>
            </a:r>
            <a:r>
              <a:rPr lang="ru-RU" sz="1200" b="1" spc="150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неряхи</a:t>
            </a:r>
            <a:r>
              <a:rPr lang="ru-RU" sz="12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200" b="1" spc="150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r>
              <a:rPr lang="ru-RU" sz="12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200" b="1" spc="150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грязнули</a:t>
            </a:r>
            <a:r>
              <a:rPr lang="ru-RU" sz="12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br>
              <a:rPr lang="ru-RU" sz="12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2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 воды несутся пулей, </a:t>
            </a:r>
            <a:br>
              <a:rPr lang="ru-RU" sz="12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2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Мы же к ней спешим с любовью </a:t>
            </a:r>
            <a:br>
              <a:rPr lang="ru-RU" sz="12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2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Чистота - залог здоровья! </a:t>
            </a:r>
            <a:endParaRPr lang="ru-RU" sz="1200" b="1" spc="1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79512" y="1844824"/>
            <a:ext cx="3240360" cy="523220"/>
          </a:xfrm>
          <a:custGeom>
            <a:avLst/>
            <a:gdLst>
              <a:gd name="connsiteX0" fmla="*/ 0 w 3707904"/>
              <a:gd name="connsiteY0" fmla="*/ 843945 h 1687890"/>
              <a:gd name="connsiteX1" fmla="*/ 1085848 w 3707904"/>
              <a:gd name="connsiteY1" fmla="*/ 75841 h 1687890"/>
              <a:gd name="connsiteX2" fmla="*/ 1853953 w 3707904"/>
              <a:gd name="connsiteY2" fmla="*/ 2 h 1687890"/>
              <a:gd name="connsiteX3" fmla="*/ 2622060 w 3707904"/>
              <a:gd name="connsiteY3" fmla="*/ 75842 h 1687890"/>
              <a:gd name="connsiteX4" fmla="*/ 3707904 w 3707904"/>
              <a:gd name="connsiteY4" fmla="*/ 843951 h 1687890"/>
              <a:gd name="connsiteX5" fmla="*/ 2622057 w 3707904"/>
              <a:gd name="connsiteY5" fmla="*/ 1612057 h 1687890"/>
              <a:gd name="connsiteX6" fmla="*/ 1853951 w 3707904"/>
              <a:gd name="connsiteY6" fmla="*/ 1687896 h 1687890"/>
              <a:gd name="connsiteX7" fmla="*/ 1085845 w 3707904"/>
              <a:gd name="connsiteY7" fmla="*/ 1612056 h 1687890"/>
              <a:gd name="connsiteX8" fmla="*/ 0 w 3707904"/>
              <a:gd name="connsiteY8" fmla="*/ 843948 h 1687890"/>
              <a:gd name="connsiteX9" fmla="*/ 0 w 3707904"/>
              <a:gd name="connsiteY9" fmla="*/ 843945 h 168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7904" h="1687890">
                <a:moveTo>
                  <a:pt x="0" y="843945"/>
                </a:moveTo>
                <a:cubicBezTo>
                  <a:pt x="2" y="513167"/>
                  <a:pt x="424504" y="212884"/>
                  <a:pt x="1085848" y="75841"/>
                </a:cubicBezTo>
                <a:cubicBezTo>
                  <a:pt x="1327034" y="25863"/>
                  <a:pt x="1588954" y="2"/>
                  <a:pt x="1853953" y="2"/>
                </a:cubicBezTo>
                <a:cubicBezTo>
                  <a:pt x="2118953" y="2"/>
                  <a:pt x="2380873" y="25863"/>
                  <a:pt x="2622060" y="75842"/>
                </a:cubicBezTo>
                <a:cubicBezTo>
                  <a:pt x="3283406" y="212886"/>
                  <a:pt x="3707907" y="513171"/>
                  <a:pt x="3707904" y="843951"/>
                </a:cubicBezTo>
                <a:cubicBezTo>
                  <a:pt x="3707904" y="1174729"/>
                  <a:pt x="3283402" y="1475013"/>
                  <a:pt x="2622057" y="1612057"/>
                </a:cubicBezTo>
                <a:cubicBezTo>
                  <a:pt x="2380871" y="1662035"/>
                  <a:pt x="2118951" y="1687896"/>
                  <a:pt x="1853951" y="1687896"/>
                </a:cubicBezTo>
                <a:cubicBezTo>
                  <a:pt x="1588951" y="1687896"/>
                  <a:pt x="1327031" y="1662035"/>
                  <a:pt x="1085845" y="1612056"/>
                </a:cubicBezTo>
                <a:cubicBezTo>
                  <a:pt x="424499" y="1475012"/>
                  <a:pt x="-2" y="1174727"/>
                  <a:pt x="0" y="843948"/>
                </a:cubicBezTo>
                <a:lnTo>
                  <a:pt x="0" y="84394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На прогулку выходи,</a:t>
            </a:r>
            <a:br>
              <a:rPr lang="ru-RU" sz="14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</a:br>
            <a:r>
              <a:rPr lang="ru-RU" sz="14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Свежим воздухом дыши.</a:t>
            </a:r>
            <a:endParaRPr lang="ru-RU" sz="1400" b="1" dirty="0">
              <a:ln>
                <a:solidFill>
                  <a:srgbClr val="002060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724128" y="1844824"/>
            <a:ext cx="3240360" cy="523220"/>
          </a:xfrm>
          <a:custGeom>
            <a:avLst/>
            <a:gdLst>
              <a:gd name="connsiteX0" fmla="*/ 0 w 3707904"/>
              <a:gd name="connsiteY0" fmla="*/ 843945 h 1687890"/>
              <a:gd name="connsiteX1" fmla="*/ 1085848 w 3707904"/>
              <a:gd name="connsiteY1" fmla="*/ 75841 h 1687890"/>
              <a:gd name="connsiteX2" fmla="*/ 1853953 w 3707904"/>
              <a:gd name="connsiteY2" fmla="*/ 2 h 1687890"/>
              <a:gd name="connsiteX3" fmla="*/ 2622060 w 3707904"/>
              <a:gd name="connsiteY3" fmla="*/ 75842 h 1687890"/>
              <a:gd name="connsiteX4" fmla="*/ 3707904 w 3707904"/>
              <a:gd name="connsiteY4" fmla="*/ 843951 h 1687890"/>
              <a:gd name="connsiteX5" fmla="*/ 2622057 w 3707904"/>
              <a:gd name="connsiteY5" fmla="*/ 1612057 h 1687890"/>
              <a:gd name="connsiteX6" fmla="*/ 1853951 w 3707904"/>
              <a:gd name="connsiteY6" fmla="*/ 1687896 h 1687890"/>
              <a:gd name="connsiteX7" fmla="*/ 1085845 w 3707904"/>
              <a:gd name="connsiteY7" fmla="*/ 1612056 h 1687890"/>
              <a:gd name="connsiteX8" fmla="*/ 0 w 3707904"/>
              <a:gd name="connsiteY8" fmla="*/ 843948 h 1687890"/>
              <a:gd name="connsiteX9" fmla="*/ 0 w 3707904"/>
              <a:gd name="connsiteY9" fmla="*/ 843945 h 168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7904" h="1687890">
                <a:moveTo>
                  <a:pt x="0" y="843945"/>
                </a:moveTo>
                <a:cubicBezTo>
                  <a:pt x="2" y="513167"/>
                  <a:pt x="424504" y="212884"/>
                  <a:pt x="1085848" y="75841"/>
                </a:cubicBezTo>
                <a:cubicBezTo>
                  <a:pt x="1327034" y="25863"/>
                  <a:pt x="1588954" y="2"/>
                  <a:pt x="1853953" y="2"/>
                </a:cubicBezTo>
                <a:cubicBezTo>
                  <a:pt x="2118953" y="2"/>
                  <a:pt x="2380873" y="25863"/>
                  <a:pt x="2622060" y="75842"/>
                </a:cubicBezTo>
                <a:cubicBezTo>
                  <a:pt x="3283406" y="212886"/>
                  <a:pt x="3707907" y="513171"/>
                  <a:pt x="3707904" y="843951"/>
                </a:cubicBezTo>
                <a:cubicBezTo>
                  <a:pt x="3707904" y="1174729"/>
                  <a:pt x="3283402" y="1475013"/>
                  <a:pt x="2622057" y="1612057"/>
                </a:cubicBezTo>
                <a:cubicBezTo>
                  <a:pt x="2380871" y="1662035"/>
                  <a:pt x="2118951" y="1687896"/>
                  <a:pt x="1853951" y="1687896"/>
                </a:cubicBezTo>
                <a:cubicBezTo>
                  <a:pt x="1588951" y="1687896"/>
                  <a:pt x="1327031" y="1662035"/>
                  <a:pt x="1085845" y="1612056"/>
                </a:cubicBezTo>
                <a:cubicBezTo>
                  <a:pt x="424499" y="1475012"/>
                  <a:pt x="-2" y="1174727"/>
                  <a:pt x="0" y="843948"/>
                </a:cubicBezTo>
                <a:lnTo>
                  <a:pt x="0" y="84394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 здоровым быть сполна</a:t>
            </a:r>
            <a:br>
              <a:rPr lang="ru-RU" sz="1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Физкультура всем нужна.</a:t>
            </a:r>
            <a:endParaRPr lang="ru-RU" sz="14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6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4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7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6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25303_3869930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82502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Направление «Социально-личностное развитие»</a:t>
            </a:r>
            <a:endParaRPr kumimoji="0" lang="ru-RU" sz="3200" b="1" i="0" u="none" strike="noStrike" normalizeH="0" baseline="0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ПОИСК ИНФОРМАЦИИ: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556793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Образовательная область «Социализация»</a:t>
            </a:r>
            <a:endParaRPr kumimoji="0" lang="ru-RU" sz="2400" b="1" i="0" u="none" strike="noStrike" normalizeH="0" baseline="0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2" name="Рисунок 11" descr="IMG_92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2636912"/>
            <a:ext cx="2592288" cy="3861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IMG_92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5856" y="3501008"/>
            <a:ext cx="2700363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20131101_1051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07704" y="4365104"/>
            <a:ext cx="3024336" cy="2267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683569" y="2132856"/>
            <a:ext cx="4968552" cy="1827193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Тучка с солнышком опять 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прятки начали играть. 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Только солнце спрячется, 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Тучка вся расплачется.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Рисунок 12" descr="20140113_10342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28184" y="3429000"/>
            <a:ext cx="2740313" cy="2276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6228184" y="2420888"/>
            <a:ext cx="2736304" cy="360040"/>
          </a:xfrm>
          <a:prstGeom prst="wedgeRoundRectCallout">
            <a:avLst>
              <a:gd name="adj1" fmla="val -21308"/>
              <a:gd name="adj2" fmla="val 232455"/>
              <a:gd name="adj3" fmla="val 16667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228184" y="2420888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/>
                </a:solidFill>
              </a:rPr>
              <a:t>Ума за морем не купишь.</a:t>
            </a:r>
            <a:endParaRPr lang="ru-RU" b="1" dirty="0">
              <a:ln w="50800"/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tmFilter="0,0; .5, 1; 1, 1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6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4" grpId="0"/>
      <p:bldP spid="9" grpId="0"/>
      <p:bldP spid="11" grpId="0" animBg="1"/>
      <p:bldP spid="16" grpId="0" animBg="1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554</Words>
  <Application>Microsoft Office PowerPoint</Application>
  <PresentationFormat>Экран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207</cp:revision>
  <dcterms:created xsi:type="dcterms:W3CDTF">2014-01-04T09:48:08Z</dcterms:created>
  <dcterms:modified xsi:type="dcterms:W3CDTF">2014-01-14T13:45:12Z</dcterms:modified>
</cp:coreProperties>
</file>