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8B908"/>
    <a:srgbClr val="F4310A"/>
    <a:srgbClr val="993300"/>
    <a:srgbClr val="660033"/>
    <a:srgbClr val="0B6606"/>
    <a:srgbClr val="000066"/>
    <a:srgbClr val="E94B62"/>
    <a:srgbClr val="DB59B9"/>
    <a:srgbClr val="F2684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014" y="-6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D30D30-1DEF-43F8-86BD-E722DBAA9D7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582F1D4C-1534-4A4D-B451-B3351F307DB5}">
      <dgm:prSet phldrT="[Текст]" custT="1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снижение двигательной активности.</a:t>
          </a:r>
          <a:endParaRPr lang="ru-RU" sz="1800" b="1" dirty="0">
            <a:solidFill>
              <a:srgbClr val="002060"/>
            </a:solidFill>
          </a:endParaRPr>
        </a:p>
      </dgm:t>
    </dgm:pt>
    <dgm:pt modelId="{3A25763C-DDBB-42A6-A8EA-6CC1B9764752}" type="parTrans" cxnId="{1D8158CB-D0C7-484B-88C1-A31627AC62F0}">
      <dgm:prSet/>
      <dgm:spPr/>
      <dgm:t>
        <a:bodyPr/>
        <a:lstStyle/>
        <a:p>
          <a:endParaRPr lang="ru-RU"/>
        </a:p>
      </dgm:t>
    </dgm:pt>
    <dgm:pt modelId="{081B5340-BE5A-48D6-ABE5-C50CE9CF45D2}" type="sibTrans" cxnId="{1D8158CB-D0C7-484B-88C1-A31627AC62F0}">
      <dgm:prSet/>
      <dgm:spPr/>
      <dgm:t>
        <a:bodyPr/>
        <a:lstStyle/>
        <a:p>
          <a:endParaRPr lang="ru-RU"/>
        </a:p>
      </dgm:t>
    </dgm:pt>
    <dgm:pt modelId="{8E70B03F-B18E-4A90-B7CE-6CA92C939374}">
      <dgm:prSet phldrT="[Текст]"/>
      <dgm:spPr>
        <a:solidFill>
          <a:srgbClr val="7030A0">
            <a:alpha val="50000"/>
          </a:srgbClr>
        </a:solidFill>
      </dgm:spPr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информационные и нейропсихические перегрузки</a:t>
          </a:r>
          <a:endParaRPr lang="ru-RU" b="1" dirty="0">
            <a:solidFill>
              <a:srgbClr val="FF0000"/>
            </a:solidFill>
          </a:endParaRPr>
        </a:p>
      </dgm:t>
    </dgm:pt>
    <dgm:pt modelId="{D8125FE7-D5BC-4B0E-9794-9A0044ED9BEE}" type="parTrans" cxnId="{76FA82A5-445C-47DC-A8DC-E1BDEED3CBE9}">
      <dgm:prSet/>
      <dgm:spPr/>
      <dgm:t>
        <a:bodyPr/>
        <a:lstStyle/>
        <a:p>
          <a:endParaRPr lang="ru-RU"/>
        </a:p>
      </dgm:t>
    </dgm:pt>
    <dgm:pt modelId="{387823D4-D9F7-4A97-860A-F8273F672428}" type="sibTrans" cxnId="{76FA82A5-445C-47DC-A8DC-E1BDEED3CBE9}">
      <dgm:prSet/>
      <dgm:spPr/>
      <dgm:t>
        <a:bodyPr/>
        <a:lstStyle/>
        <a:p>
          <a:endParaRPr lang="ru-RU"/>
        </a:p>
      </dgm:t>
    </dgm:pt>
    <dgm:pt modelId="{A9639C59-21E0-4A85-9151-B7FF45C4F549}">
      <dgm:prSet phldrT="[Текст]" custT="1"/>
      <dgm:spPr>
        <a:solidFill>
          <a:srgbClr val="0070C0">
            <a:alpha val="50000"/>
          </a:srgbClr>
        </a:solidFill>
      </dgm:spPr>
      <dgm:t>
        <a:bodyPr/>
        <a:lstStyle/>
        <a:p>
          <a:r>
            <a:rPr lang="ru-RU" sz="2000" dirty="0" err="1" smtClean="0"/>
            <a:t>Несбалан-сированное</a:t>
          </a:r>
          <a:r>
            <a:rPr lang="ru-RU" sz="2000" dirty="0" smtClean="0"/>
            <a:t> питание</a:t>
          </a:r>
          <a:endParaRPr lang="ru-RU" sz="2000" dirty="0"/>
        </a:p>
      </dgm:t>
    </dgm:pt>
    <dgm:pt modelId="{31BA91F9-DB0A-4A28-8A2A-D312FE0D7EBB}" type="parTrans" cxnId="{86128DCC-D78E-4283-8C39-9EBFDA7D38FA}">
      <dgm:prSet/>
      <dgm:spPr/>
      <dgm:t>
        <a:bodyPr/>
        <a:lstStyle/>
        <a:p>
          <a:endParaRPr lang="ru-RU"/>
        </a:p>
      </dgm:t>
    </dgm:pt>
    <dgm:pt modelId="{AE79CF59-4CDE-4330-AA9F-B78833F63D23}" type="sibTrans" cxnId="{86128DCC-D78E-4283-8C39-9EBFDA7D38FA}">
      <dgm:prSet/>
      <dgm:spPr/>
      <dgm:t>
        <a:bodyPr/>
        <a:lstStyle/>
        <a:p>
          <a:endParaRPr lang="ru-RU"/>
        </a:p>
      </dgm:t>
    </dgm:pt>
    <dgm:pt modelId="{A489B849-C974-4291-9822-FE4856788752}">
      <dgm:prSet custT="1"/>
      <dgm:spPr>
        <a:solidFill>
          <a:srgbClr val="DB59B9">
            <a:alpha val="49804"/>
          </a:srgb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плохая экология</a:t>
          </a:r>
          <a:endParaRPr lang="ru-RU" sz="2000" b="1" dirty="0">
            <a:solidFill>
              <a:srgbClr val="002060"/>
            </a:solidFill>
          </a:endParaRPr>
        </a:p>
      </dgm:t>
    </dgm:pt>
    <dgm:pt modelId="{AEF0AC0B-623C-415E-99A9-BCF3CD0B52F8}" type="parTrans" cxnId="{5D6F45EC-EB76-420E-A05A-87BCDE18CBEA}">
      <dgm:prSet/>
      <dgm:spPr/>
      <dgm:t>
        <a:bodyPr/>
        <a:lstStyle/>
        <a:p>
          <a:endParaRPr lang="ru-RU"/>
        </a:p>
      </dgm:t>
    </dgm:pt>
    <dgm:pt modelId="{317828BB-E584-4434-B0F9-875A32ECAE88}" type="sibTrans" cxnId="{5D6F45EC-EB76-420E-A05A-87BCDE18CBEA}">
      <dgm:prSet/>
      <dgm:spPr/>
      <dgm:t>
        <a:bodyPr/>
        <a:lstStyle/>
        <a:p>
          <a:endParaRPr lang="ru-RU"/>
        </a:p>
      </dgm:t>
    </dgm:pt>
    <dgm:pt modelId="{EE15A440-71FC-4AF6-AA42-98FF50C35165}" type="pres">
      <dgm:prSet presAssocID="{80D30D30-1DEF-43F8-86BD-E722DBAA9D7F}" presName="compositeShape" presStyleCnt="0">
        <dgm:presLayoutVars>
          <dgm:chMax val="7"/>
          <dgm:dir/>
          <dgm:resizeHandles val="exact"/>
        </dgm:presLayoutVars>
      </dgm:prSet>
      <dgm:spPr/>
    </dgm:pt>
    <dgm:pt modelId="{AE13FBF2-1D5E-425E-928F-C06693F939B7}" type="pres">
      <dgm:prSet presAssocID="{582F1D4C-1534-4A4D-B451-B3351F307DB5}" presName="circ1" presStyleLbl="vennNode1" presStyleIdx="0" presStyleCnt="4" custScaleX="119855" custScaleY="111671" custLinFactNeighborX="399" custLinFactNeighborY="-173"/>
      <dgm:spPr/>
      <dgm:t>
        <a:bodyPr/>
        <a:lstStyle/>
        <a:p>
          <a:endParaRPr lang="ru-RU"/>
        </a:p>
      </dgm:t>
    </dgm:pt>
    <dgm:pt modelId="{BABABF9F-A0CB-42C7-A8E4-BFFA9E77E183}" type="pres">
      <dgm:prSet presAssocID="{582F1D4C-1534-4A4D-B451-B3351F307DB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E14C65-ABA0-4EE5-936D-D27B8CBFE53C}" type="pres">
      <dgm:prSet presAssocID="{A489B849-C974-4291-9822-FE4856788752}" presName="circ2" presStyleLbl="vennNode1" presStyleIdx="1" presStyleCnt="4" custScaleX="114677" custScaleY="102009"/>
      <dgm:spPr/>
      <dgm:t>
        <a:bodyPr/>
        <a:lstStyle/>
        <a:p>
          <a:endParaRPr lang="ru-RU"/>
        </a:p>
      </dgm:t>
    </dgm:pt>
    <dgm:pt modelId="{7178C7E4-CB6D-4F10-8EDC-B2D1E3770D33}" type="pres">
      <dgm:prSet presAssocID="{A489B849-C974-4291-9822-FE485678875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0FDDDE-ADC1-4684-B8CC-A83EF3765DA1}" type="pres">
      <dgm:prSet presAssocID="{8E70B03F-B18E-4A90-B7CE-6CA92C939374}" presName="circ3" presStyleLbl="vennNode1" presStyleIdx="2" presStyleCnt="4" custScaleX="115253" custScaleY="108746" custLinFactNeighborX="-666" custLinFactNeighborY="-3181"/>
      <dgm:spPr/>
      <dgm:t>
        <a:bodyPr/>
        <a:lstStyle/>
        <a:p>
          <a:endParaRPr lang="ru-RU"/>
        </a:p>
      </dgm:t>
    </dgm:pt>
    <dgm:pt modelId="{88C42D45-349E-45AE-84C6-DF080990DDD2}" type="pres">
      <dgm:prSet presAssocID="{8E70B03F-B18E-4A90-B7CE-6CA92C93937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367AFB-49F4-4C3F-9B99-4D649739F511}" type="pres">
      <dgm:prSet presAssocID="{A9639C59-21E0-4A85-9151-B7FF45C4F549}" presName="circ4" presStyleLbl="vennNode1" presStyleIdx="3" presStyleCnt="4" custScaleX="120098" custScaleY="107234"/>
      <dgm:spPr/>
      <dgm:t>
        <a:bodyPr/>
        <a:lstStyle/>
        <a:p>
          <a:endParaRPr lang="ru-RU"/>
        </a:p>
      </dgm:t>
    </dgm:pt>
    <dgm:pt modelId="{76058F9E-2B02-453F-8C9E-7CC654BF8A11}" type="pres">
      <dgm:prSet presAssocID="{A9639C59-21E0-4A85-9151-B7FF45C4F549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F8D460-B198-46EA-AECC-26A9ADAA66DC}" type="presOf" srcId="{A489B849-C974-4291-9822-FE4856788752}" destId="{B7E14C65-ABA0-4EE5-936D-D27B8CBFE53C}" srcOrd="0" destOrd="0" presId="urn:microsoft.com/office/officeart/2005/8/layout/venn1"/>
    <dgm:cxn modelId="{08529112-5826-47A5-BAF4-9058B255E028}" type="presOf" srcId="{582F1D4C-1534-4A4D-B451-B3351F307DB5}" destId="{AE13FBF2-1D5E-425E-928F-C06693F939B7}" srcOrd="0" destOrd="0" presId="urn:microsoft.com/office/officeart/2005/8/layout/venn1"/>
    <dgm:cxn modelId="{482ADB99-07D6-4078-B0CD-EEF0D1355F85}" type="presOf" srcId="{80D30D30-1DEF-43F8-86BD-E722DBAA9D7F}" destId="{EE15A440-71FC-4AF6-AA42-98FF50C35165}" srcOrd="0" destOrd="0" presId="urn:microsoft.com/office/officeart/2005/8/layout/venn1"/>
    <dgm:cxn modelId="{CB8C437D-2C75-439D-9200-883E33C40CFC}" type="presOf" srcId="{A9639C59-21E0-4A85-9151-B7FF45C4F549}" destId="{76058F9E-2B02-453F-8C9E-7CC654BF8A11}" srcOrd="1" destOrd="0" presId="urn:microsoft.com/office/officeart/2005/8/layout/venn1"/>
    <dgm:cxn modelId="{76FA82A5-445C-47DC-A8DC-E1BDEED3CBE9}" srcId="{80D30D30-1DEF-43F8-86BD-E722DBAA9D7F}" destId="{8E70B03F-B18E-4A90-B7CE-6CA92C939374}" srcOrd="2" destOrd="0" parTransId="{D8125FE7-D5BC-4B0E-9794-9A0044ED9BEE}" sibTransId="{387823D4-D9F7-4A97-860A-F8273F672428}"/>
    <dgm:cxn modelId="{45ACFA52-7475-4DD4-84C5-7097C6CFA04D}" type="presOf" srcId="{A9639C59-21E0-4A85-9151-B7FF45C4F549}" destId="{C8367AFB-49F4-4C3F-9B99-4D649739F511}" srcOrd="0" destOrd="0" presId="urn:microsoft.com/office/officeart/2005/8/layout/venn1"/>
    <dgm:cxn modelId="{62535098-18F4-40E1-A9E0-54EF63BFD3A6}" type="presOf" srcId="{8E70B03F-B18E-4A90-B7CE-6CA92C939374}" destId="{C30FDDDE-ADC1-4684-B8CC-A83EF3765DA1}" srcOrd="0" destOrd="0" presId="urn:microsoft.com/office/officeart/2005/8/layout/venn1"/>
    <dgm:cxn modelId="{86128DCC-D78E-4283-8C39-9EBFDA7D38FA}" srcId="{80D30D30-1DEF-43F8-86BD-E722DBAA9D7F}" destId="{A9639C59-21E0-4A85-9151-B7FF45C4F549}" srcOrd="3" destOrd="0" parTransId="{31BA91F9-DB0A-4A28-8A2A-D312FE0D7EBB}" sibTransId="{AE79CF59-4CDE-4330-AA9F-B78833F63D23}"/>
    <dgm:cxn modelId="{07D06542-5328-4596-887E-DF9C9D530ABB}" type="presOf" srcId="{8E70B03F-B18E-4A90-B7CE-6CA92C939374}" destId="{88C42D45-349E-45AE-84C6-DF080990DDD2}" srcOrd="1" destOrd="0" presId="urn:microsoft.com/office/officeart/2005/8/layout/venn1"/>
    <dgm:cxn modelId="{9326D918-02EE-4ABA-8F9E-BBF290605614}" type="presOf" srcId="{A489B849-C974-4291-9822-FE4856788752}" destId="{7178C7E4-CB6D-4F10-8EDC-B2D1E3770D33}" srcOrd="1" destOrd="0" presId="urn:microsoft.com/office/officeart/2005/8/layout/venn1"/>
    <dgm:cxn modelId="{1D8158CB-D0C7-484B-88C1-A31627AC62F0}" srcId="{80D30D30-1DEF-43F8-86BD-E722DBAA9D7F}" destId="{582F1D4C-1534-4A4D-B451-B3351F307DB5}" srcOrd="0" destOrd="0" parTransId="{3A25763C-DDBB-42A6-A8EA-6CC1B9764752}" sibTransId="{081B5340-BE5A-48D6-ABE5-C50CE9CF45D2}"/>
    <dgm:cxn modelId="{5D6F45EC-EB76-420E-A05A-87BCDE18CBEA}" srcId="{80D30D30-1DEF-43F8-86BD-E722DBAA9D7F}" destId="{A489B849-C974-4291-9822-FE4856788752}" srcOrd="1" destOrd="0" parTransId="{AEF0AC0B-623C-415E-99A9-BCF3CD0B52F8}" sibTransId="{317828BB-E584-4434-B0F9-875A32ECAE88}"/>
    <dgm:cxn modelId="{2DA76EC0-EC6A-40ED-A87D-BDE9DE380CED}" type="presOf" srcId="{582F1D4C-1534-4A4D-B451-B3351F307DB5}" destId="{BABABF9F-A0CB-42C7-A8E4-BFFA9E77E183}" srcOrd="1" destOrd="0" presId="urn:microsoft.com/office/officeart/2005/8/layout/venn1"/>
    <dgm:cxn modelId="{9401AFA9-5934-4712-9A10-319E147EF61F}" type="presParOf" srcId="{EE15A440-71FC-4AF6-AA42-98FF50C35165}" destId="{AE13FBF2-1D5E-425E-928F-C06693F939B7}" srcOrd="0" destOrd="0" presId="urn:microsoft.com/office/officeart/2005/8/layout/venn1"/>
    <dgm:cxn modelId="{D9D4FE53-EC6D-4D57-97E5-17D9F90EDD5F}" type="presParOf" srcId="{EE15A440-71FC-4AF6-AA42-98FF50C35165}" destId="{BABABF9F-A0CB-42C7-A8E4-BFFA9E77E183}" srcOrd="1" destOrd="0" presId="urn:microsoft.com/office/officeart/2005/8/layout/venn1"/>
    <dgm:cxn modelId="{AA134441-29B5-46B3-8642-B65675420D26}" type="presParOf" srcId="{EE15A440-71FC-4AF6-AA42-98FF50C35165}" destId="{B7E14C65-ABA0-4EE5-936D-D27B8CBFE53C}" srcOrd="2" destOrd="0" presId="urn:microsoft.com/office/officeart/2005/8/layout/venn1"/>
    <dgm:cxn modelId="{0DBC7D46-9257-4B66-A75B-32FCE7028F61}" type="presParOf" srcId="{EE15A440-71FC-4AF6-AA42-98FF50C35165}" destId="{7178C7E4-CB6D-4F10-8EDC-B2D1E3770D33}" srcOrd="3" destOrd="0" presId="urn:microsoft.com/office/officeart/2005/8/layout/venn1"/>
    <dgm:cxn modelId="{B62330EF-5F58-4E52-AC41-C886CEA5E09F}" type="presParOf" srcId="{EE15A440-71FC-4AF6-AA42-98FF50C35165}" destId="{C30FDDDE-ADC1-4684-B8CC-A83EF3765DA1}" srcOrd="4" destOrd="0" presId="urn:microsoft.com/office/officeart/2005/8/layout/venn1"/>
    <dgm:cxn modelId="{C5BA339B-2A73-4759-A5EA-4F94DB835F13}" type="presParOf" srcId="{EE15A440-71FC-4AF6-AA42-98FF50C35165}" destId="{88C42D45-349E-45AE-84C6-DF080990DDD2}" srcOrd="5" destOrd="0" presId="urn:microsoft.com/office/officeart/2005/8/layout/venn1"/>
    <dgm:cxn modelId="{370B2DA3-4DAA-4025-A537-8FEE7D655B6C}" type="presParOf" srcId="{EE15A440-71FC-4AF6-AA42-98FF50C35165}" destId="{C8367AFB-49F4-4C3F-9B99-4D649739F511}" srcOrd="6" destOrd="0" presId="urn:microsoft.com/office/officeart/2005/8/layout/venn1"/>
    <dgm:cxn modelId="{6D0CECD1-AE21-4A46-8DFB-8945EA33AD2B}" type="presParOf" srcId="{EE15A440-71FC-4AF6-AA42-98FF50C35165}" destId="{76058F9E-2B02-453F-8C9E-7CC654BF8A11}" srcOrd="7" destOrd="0" presId="urn:microsoft.com/office/officeart/2005/8/layout/venn1"/>
  </dgm:cxnLst>
  <dgm:bg>
    <a:noFill/>
  </dgm:bg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3654B7-5EEF-44F3-977F-F7EE232B5E31}" type="doc">
      <dgm:prSet loTypeId="urn:microsoft.com/office/officeart/2005/8/layout/hProcess9" loCatId="process" qsTypeId="urn:microsoft.com/office/officeart/2005/8/quickstyle/3d5" qsCatId="3D" csTypeId="urn:microsoft.com/office/officeart/2005/8/colors/colorful5" csCatId="colorful" phldr="1"/>
      <dgm:spPr/>
    </dgm:pt>
    <dgm:pt modelId="{5FA7311B-8BFE-47DF-AAF9-0DB1E9D230DB}">
      <dgm:prSet phldrT="[Текст]"/>
      <dgm:spPr>
        <a:solidFill>
          <a:srgbClr val="DB59B9"/>
        </a:solidFill>
      </dgm:spPr>
      <dgm:t>
        <a:bodyPr/>
        <a:lstStyle/>
        <a:p>
          <a:r>
            <a:rPr lang="ru-RU" b="1" dirty="0" err="1" smtClean="0">
              <a:solidFill>
                <a:srgbClr val="FF0000"/>
              </a:solidFill>
            </a:rPr>
            <a:t>литеротерапия</a:t>
          </a:r>
          <a:endParaRPr lang="ru-RU" b="1" dirty="0">
            <a:solidFill>
              <a:srgbClr val="FF0000"/>
            </a:solidFill>
          </a:endParaRPr>
        </a:p>
      </dgm:t>
    </dgm:pt>
    <dgm:pt modelId="{C093AE0C-BACA-40E2-9F22-DE60F9FB89C3}" type="parTrans" cxnId="{3F87F9E6-1067-46C5-863E-FAF1E485287E}">
      <dgm:prSet/>
      <dgm:spPr/>
      <dgm:t>
        <a:bodyPr/>
        <a:lstStyle/>
        <a:p>
          <a:endParaRPr lang="ru-RU"/>
        </a:p>
      </dgm:t>
    </dgm:pt>
    <dgm:pt modelId="{CF4E9CD6-8D62-4AC9-B43D-4FDFFEAA7A23}" type="sibTrans" cxnId="{3F87F9E6-1067-46C5-863E-FAF1E485287E}">
      <dgm:prSet/>
      <dgm:spPr/>
      <dgm:t>
        <a:bodyPr/>
        <a:lstStyle/>
        <a:p>
          <a:endParaRPr lang="ru-RU"/>
        </a:p>
      </dgm:t>
    </dgm:pt>
    <dgm:pt modelId="{FB59C074-A3CB-4AD6-8184-EA566AA6AF67}">
      <dgm:prSet phldrT="[Текст]"/>
      <dgm:spPr/>
      <dgm:t>
        <a:bodyPr/>
        <a:lstStyle/>
        <a:p>
          <a:r>
            <a:rPr lang="ru-RU" b="1" dirty="0" err="1" smtClean="0">
              <a:solidFill>
                <a:srgbClr val="FFFF00"/>
              </a:solidFill>
            </a:rPr>
            <a:t>сказкотерапия</a:t>
          </a:r>
          <a:endParaRPr lang="ru-RU" b="1" dirty="0">
            <a:solidFill>
              <a:srgbClr val="FFFF00"/>
            </a:solidFill>
          </a:endParaRPr>
        </a:p>
      </dgm:t>
    </dgm:pt>
    <dgm:pt modelId="{22B932BC-D2E2-454C-8F51-0C49EBCE1D8C}" type="parTrans" cxnId="{E2137BA2-58F0-4818-A77B-1B8D2FAF7B49}">
      <dgm:prSet/>
      <dgm:spPr/>
      <dgm:t>
        <a:bodyPr/>
        <a:lstStyle/>
        <a:p>
          <a:endParaRPr lang="ru-RU"/>
        </a:p>
      </dgm:t>
    </dgm:pt>
    <dgm:pt modelId="{CF6543CA-EB63-427D-91F0-1BAEE45B354B}" type="sibTrans" cxnId="{E2137BA2-58F0-4818-A77B-1B8D2FAF7B49}">
      <dgm:prSet/>
      <dgm:spPr/>
      <dgm:t>
        <a:bodyPr/>
        <a:lstStyle/>
        <a:p>
          <a:endParaRPr lang="ru-RU"/>
        </a:p>
      </dgm:t>
    </dgm:pt>
    <dgm:pt modelId="{B75FCB36-6D61-4CC2-87E1-B92A69F8976A}">
      <dgm:prSet phldrT="[Текст]"/>
      <dgm:spPr>
        <a:solidFill>
          <a:srgbClr val="FFFF00"/>
        </a:solidFill>
      </dgm:spPr>
      <dgm:t>
        <a:bodyPr/>
        <a:lstStyle/>
        <a:p>
          <a:r>
            <a:rPr lang="ru-RU" b="1" dirty="0" err="1" smtClean="0">
              <a:solidFill>
                <a:srgbClr val="660033"/>
              </a:solidFill>
            </a:rPr>
            <a:t>Хромотерапия</a:t>
          </a:r>
          <a:endParaRPr lang="ru-RU" b="1" dirty="0">
            <a:solidFill>
              <a:srgbClr val="660033"/>
            </a:solidFill>
          </a:endParaRPr>
        </a:p>
      </dgm:t>
    </dgm:pt>
    <dgm:pt modelId="{2B91B8EC-1067-4F86-97D4-0E66C46970EA}" type="parTrans" cxnId="{1CA53795-601B-4945-8A52-469A83F9358F}">
      <dgm:prSet/>
      <dgm:spPr/>
      <dgm:t>
        <a:bodyPr/>
        <a:lstStyle/>
        <a:p>
          <a:endParaRPr lang="ru-RU"/>
        </a:p>
      </dgm:t>
    </dgm:pt>
    <dgm:pt modelId="{44ABF564-4E57-44A3-B854-D8B212C80053}" type="sibTrans" cxnId="{1CA53795-601B-4945-8A52-469A83F9358F}">
      <dgm:prSet/>
      <dgm:spPr/>
      <dgm:t>
        <a:bodyPr/>
        <a:lstStyle/>
        <a:p>
          <a:endParaRPr lang="ru-RU"/>
        </a:p>
      </dgm:t>
    </dgm:pt>
    <dgm:pt modelId="{451930BE-B44D-4CF1-B806-7A9FAF16E4C6}">
      <dgm:prSet phldrT="[Текст]"/>
      <dgm:spPr>
        <a:solidFill>
          <a:srgbClr val="E94B62"/>
        </a:solidFill>
      </dgm:spPr>
      <dgm:t>
        <a:bodyPr/>
        <a:lstStyle/>
        <a:p>
          <a:r>
            <a:rPr lang="ru-RU" b="1" dirty="0" smtClean="0">
              <a:solidFill>
                <a:srgbClr val="000066"/>
              </a:solidFill>
            </a:rPr>
            <a:t>Стоун-терапия</a:t>
          </a:r>
          <a:endParaRPr lang="ru-RU" b="1" dirty="0">
            <a:solidFill>
              <a:srgbClr val="000066"/>
            </a:solidFill>
          </a:endParaRPr>
        </a:p>
      </dgm:t>
    </dgm:pt>
    <dgm:pt modelId="{95F559AF-8641-478B-AF47-08E0C0633AFB}" type="parTrans" cxnId="{7E4808A5-DAD4-4235-A706-B86894879F77}">
      <dgm:prSet/>
      <dgm:spPr/>
      <dgm:t>
        <a:bodyPr/>
        <a:lstStyle/>
        <a:p>
          <a:endParaRPr lang="ru-RU"/>
        </a:p>
      </dgm:t>
    </dgm:pt>
    <dgm:pt modelId="{4F150312-A1FE-4094-B03E-D6FE3BE6CD2F}" type="sibTrans" cxnId="{7E4808A5-DAD4-4235-A706-B86894879F77}">
      <dgm:prSet/>
      <dgm:spPr/>
      <dgm:t>
        <a:bodyPr/>
        <a:lstStyle/>
        <a:p>
          <a:endParaRPr lang="ru-RU"/>
        </a:p>
      </dgm:t>
    </dgm:pt>
    <dgm:pt modelId="{3C801A13-92C9-4D6B-8710-CBB136540206}" type="pres">
      <dgm:prSet presAssocID="{163654B7-5EEF-44F3-977F-F7EE232B5E31}" presName="CompostProcess" presStyleCnt="0">
        <dgm:presLayoutVars>
          <dgm:dir/>
          <dgm:resizeHandles val="exact"/>
        </dgm:presLayoutVars>
      </dgm:prSet>
      <dgm:spPr/>
    </dgm:pt>
    <dgm:pt modelId="{E6A85261-AF56-40CC-8038-CAECF17F0E42}" type="pres">
      <dgm:prSet presAssocID="{163654B7-5EEF-44F3-977F-F7EE232B5E31}" presName="arrow" presStyleLbl="bgShp" presStyleIdx="0" presStyleCnt="1" custLinFactNeighborX="802" custLinFactNeighborY="4167"/>
      <dgm:spPr/>
    </dgm:pt>
    <dgm:pt modelId="{E41DBC43-2225-498B-8896-8B72920B183C}" type="pres">
      <dgm:prSet presAssocID="{163654B7-5EEF-44F3-977F-F7EE232B5E31}" presName="linearProcess" presStyleCnt="0"/>
      <dgm:spPr/>
    </dgm:pt>
    <dgm:pt modelId="{CA755601-FB83-42AB-AEC3-9CE419EE3189}" type="pres">
      <dgm:prSet presAssocID="{5FA7311B-8BFE-47DF-AAF9-0DB1E9D230DB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CF026E-580D-45B0-B4A3-CF5F7167FF2D}" type="pres">
      <dgm:prSet presAssocID="{CF4E9CD6-8D62-4AC9-B43D-4FDFFEAA7A23}" presName="sibTrans" presStyleCnt="0"/>
      <dgm:spPr/>
    </dgm:pt>
    <dgm:pt modelId="{5054778C-10B5-49A4-9A71-BBE4A1D7CD55}" type="pres">
      <dgm:prSet presAssocID="{FB59C074-A3CB-4AD6-8184-EA566AA6AF67}" presName="textNode" presStyleLbl="node1" presStyleIdx="1" presStyleCnt="4" custLinFactNeighborX="39476" custLinFactNeighborY="-24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FD2F8F-F1B7-407C-A9E6-E21F27751019}" type="pres">
      <dgm:prSet presAssocID="{CF6543CA-EB63-427D-91F0-1BAEE45B354B}" presName="sibTrans" presStyleCnt="0"/>
      <dgm:spPr/>
    </dgm:pt>
    <dgm:pt modelId="{CCCF5540-E15B-4878-AFB7-A3F2DF253087}" type="pres">
      <dgm:prSet presAssocID="{B75FCB36-6D61-4CC2-87E1-B92A69F8976A}" presName="textNode" presStyleLbl="node1" presStyleIdx="2" presStyleCnt="4" custLinFactNeighborX="11144" custLinFactNeighborY="13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A56901-2FBA-407F-B7E6-532AF4647A8D}" type="pres">
      <dgm:prSet presAssocID="{44ABF564-4E57-44A3-B854-D8B212C80053}" presName="sibTrans" presStyleCnt="0"/>
      <dgm:spPr/>
    </dgm:pt>
    <dgm:pt modelId="{46066D0C-17FA-447E-B4E2-E4AF71D5FBFF}" type="pres">
      <dgm:prSet presAssocID="{451930BE-B44D-4CF1-B806-7A9FAF16E4C6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A53795-601B-4945-8A52-469A83F9358F}" srcId="{163654B7-5EEF-44F3-977F-F7EE232B5E31}" destId="{B75FCB36-6D61-4CC2-87E1-B92A69F8976A}" srcOrd="2" destOrd="0" parTransId="{2B91B8EC-1067-4F86-97D4-0E66C46970EA}" sibTransId="{44ABF564-4E57-44A3-B854-D8B212C80053}"/>
    <dgm:cxn modelId="{3F87F9E6-1067-46C5-863E-FAF1E485287E}" srcId="{163654B7-5EEF-44F3-977F-F7EE232B5E31}" destId="{5FA7311B-8BFE-47DF-AAF9-0DB1E9D230DB}" srcOrd="0" destOrd="0" parTransId="{C093AE0C-BACA-40E2-9F22-DE60F9FB89C3}" sibTransId="{CF4E9CD6-8D62-4AC9-B43D-4FDFFEAA7A23}"/>
    <dgm:cxn modelId="{7E4808A5-DAD4-4235-A706-B86894879F77}" srcId="{163654B7-5EEF-44F3-977F-F7EE232B5E31}" destId="{451930BE-B44D-4CF1-B806-7A9FAF16E4C6}" srcOrd="3" destOrd="0" parTransId="{95F559AF-8641-478B-AF47-08E0C0633AFB}" sibTransId="{4F150312-A1FE-4094-B03E-D6FE3BE6CD2F}"/>
    <dgm:cxn modelId="{D39375FE-1B67-4657-8D95-8A806447BBF7}" type="presOf" srcId="{451930BE-B44D-4CF1-B806-7A9FAF16E4C6}" destId="{46066D0C-17FA-447E-B4E2-E4AF71D5FBFF}" srcOrd="0" destOrd="0" presId="urn:microsoft.com/office/officeart/2005/8/layout/hProcess9"/>
    <dgm:cxn modelId="{83C7E6B6-715E-4016-BAD9-BFE8C242C13F}" type="presOf" srcId="{B75FCB36-6D61-4CC2-87E1-B92A69F8976A}" destId="{CCCF5540-E15B-4878-AFB7-A3F2DF253087}" srcOrd="0" destOrd="0" presId="urn:microsoft.com/office/officeart/2005/8/layout/hProcess9"/>
    <dgm:cxn modelId="{61919903-F311-40B1-B141-5D0BDEE88E95}" type="presOf" srcId="{5FA7311B-8BFE-47DF-AAF9-0DB1E9D230DB}" destId="{CA755601-FB83-42AB-AEC3-9CE419EE3189}" srcOrd="0" destOrd="0" presId="urn:microsoft.com/office/officeart/2005/8/layout/hProcess9"/>
    <dgm:cxn modelId="{A0A5879C-61C6-4F3C-ABBC-443C69D71D67}" type="presOf" srcId="{163654B7-5EEF-44F3-977F-F7EE232B5E31}" destId="{3C801A13-92C9-4D6B-8710-CBB136540206}" srcOrd="0" destOrd="0" presId="urn:microsoft.com/office/officeart/2005/8/layout/hProcess9"/>
    <dgm:cxn modelId="{E2137BA2-58F0-4818-A77B-1B8D2FAF7B49}" srcId="{163654B7-5EEF-44F3-977F-F7EE232B5E31}" destId="{FB59C074-A3CB-4AD6-8184-EA566AA6AF67}" srcOrd="1" destOrd="0" parTransId="{22B932BC-D2E2-454C-8F51-0C49EBCE1D8C}" sibTransId="{CF6543CA-EB63-427D-91F0-1BAEE45B354B}"/>
    <dgm:cxn modelId="{5450DB64-04C3-414D-8D61-5B5C69347373}" type="presOf" srcId="{FB59C074-A3CB-4AD6-8184-EA566AA6AF67}" destId="{5054778C-10B5-49A4-9A71-BBE4A1D7CD55}" srcOrd="0" destOrd="0" presId="urn:microsoft.com/office/officeart/2005/8/layout/hProcess9"/>
    <dgm:cxn modelId="{4D869A51-7E78-4EAA-A87C-3C8B4B8BF335}" type="presParOf" srcId="{3C801A13-92C9-4D6B-8710-CBB136540206}" destId="{E6A85261-AF56-40CC-8038-CAECF17F0E42}" srcOrd="0" destOrd="0" presId="urn:microsoft.com/office/officeart/2005/8/layout/hProcess9"/>
    <dgm:cxn modelId="{9324452B-8A26-4BB8-9D5E-8623B6189EB0}" type="presParOf" srcId="{3C801A13-92C9-4D6B-8710-CBB136540206}" destId="{E41DBC43-2225-498B-8896-8B72920B183C}" srcOrd="1" destOrd="0" presId="urn:microsoft.com/office/officeart/2005/8/layout/hProcess9"/>
    <dgm:cxn modelId="{09F04E5C-6EAD-48B9-B654-FDB516CB45EF}" type="presParOf" srcId="{E41DBC43-2225-498B-8896-8B72920B183C}" destId="{CA755601-FB83-42AB-AEC3-9CE419EE3189}" srcOrd="0" destOrd="0" presId="urn:microsoft.com/office/officeart/2005/8/layout/hProcess9"/>
    <dgm:cxn modelId="{EB82D52E-A49A-48CD-B9C3-19316A068DA6}" type="presParOf" srcId="{E41DBC43-2225-498B-8896-8B72920B183C}" destId="{08CF026E-580D-45B0-B4A3-CF5F7167FF2D}" srcOrd="1" destOrd="0" presId="urn:microsoft.com/office/officeart/2005/8/layout/hProcess9"/>
    <dgm:cxn modelId="{216A54DC-466A-4FC5-929B-ABA022FBCDAF}" type="presParOf" srcId="{E41DBC43-2225-498B-8896-8B72920B183C}" destId="{5054778C-10B5-49A4-9A71-BBE4A1D7CD55}" srcOrd="2" destOrd="0" presId="urn:microsoft.com/office/officeart/2005/8/layout/hProcess9"/>
    <dgm:cxn modelId="{0411C4ED-3877-4CA9-96BD-25A6B322231E}" type="presParOf" srcId="{E41DBC43-2225-498B-8896-8B72920B183C}" destId="{89FD2F8F-F1B7-407C-A9E6-E21F27751019}" srcOrd="3" destOrd="0" presId="urn:microsoft.com/office/officeart/2005/8/layout/hProcess9"/>
    <dgm:cxn modelId="{18CAE82E-D34B-4A9F-B980-76B87199A63C}" type="presParOf" srcId="{E41DBC43-2225-498B-8896-8B72920B183C}" destId="{CCCF5540-E15B-4878-AFB7-A3F2DF253087}" srcOrd="4" destOrd="0" presId="urn:microsoft.com/office/officeart/2005/8/layout/hProcess9"/>
    <dgm:cxn modelId="{D259DD3E-3DC3-49BE-B3E0-A0C7574BD0CA}" type="presParOf" srcId="{E41DBC43-2225-498B-8896-8B72920B183C}" destId="{BAA56901-2FBA-407F-B7E6-532AF4647A8D}" srcOrd="5" destOrd="0" presId="urn:microsoft.com/office/officeart/2005/8/layout/hProcess9"/>
    <dgm:cxn modelId="{9FAB45E1-5DFC-4F4E-8EFE-E826A1DECAF0}" type="presParOf" srcId="{E41DBC43-2225-498B-8896-8B72920B183C}" destId="{46066D0C-17FA-447E-B4E2-E4AF71D5FBFF}" srcOrd="6" destOrd="0" presId="urn:microsoft.com/office/officeart/2005/8/layout/hProcess9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E91BD9-5E66-406B-BE92-48FB1BB83090}" type="doc">
      <dgm:prSet loTypeId="urn:microsoft.com/office/officeart/2005/8/layout/chevron2" loCatId="list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30A0B9-5B57-4969-8013-11FD53FBDCB8}">
      <dgm:prSet phldrT="[Текст]" phldr="1"/>
      <dgm:spPr>
        <a:solidFill>
          <a:srgbClr val="FF0000"/>
        </a:solidFill>
      </dgm:spPr>
      <dgm:t>
        <a:bodyPr/>
        <a:lstStyle/>
        <a:p>
          <a:endParaRPr lang="ru-RU" dirty="0"/>
        </a:p>
      </dgm:t>
    </dgm:pt>
    <dgm:pt modelId="{93726B4E-FB4A-4B70-91EC-DD650CD48F5E}" type="parTrans" cxnId="{F6C1A79C-36D2-47A6-BDAB-2E016FF59375}">
      <dgm:prSet/>
      <dgm:spPr/>
      <dgm:t>
        <a:bodyPr/>
        <a:lstStyle/>
        <a:p>
          <a:endParaRPr lang="ru-RU"/>
        </a:p>
      </dgm:t>
    </dgm:pt>
    <dgm:pt modelId="{B77DE0C9-FFBC-482A-86AD-3C2C73567378}" type="sibTrans" cxnId="{F6C1A79C-36D2-47A6-BDAB-2E016FF59375}">
      <dgm:prSet/>
      <dgm:spPr/>
      <dgm:t>
        <a:bodyPr/>
        <a:lstStyle/>
        <a:p>
          <a:endParaRPr lang="ru-RU"/>
        </a:p>
      </dgm:t>
    </dgm:pt>
    <dgm:pt modelId="{9129DB90-9B57-4DDF-A920-B753EE01FB7A}">
      <dgm:prSet phldrT="[Текст]"/>
      <dgm:spPr/>
      <dgm:t>
        <a:bodyPr/>
        <a:lstStyle/>
        <a:p>
          <a:r>
            <a:rPr lang="ru-RU" dirty="0" smtClean="0"/>
            <a:t>удовлетворить естественную биологическую    потребность   ребенка    в движении</a:t>
          </a:r>
          <a:endParaRPr lang="ru-RU" dirty="0"/>
        </a:p>
      </dgm:t>
    </dgm:pt>
    <dgm:pt modelId="{3094532B-1181-4696-9BF4-DC3B9D758E9F}" type="parTrans" cxnId="{5624E2EB-7D8C-4C60-85E8-21EEFBE77E7C}">
      <dgm:prSet/>
      <dgm:spPr/>
      <dgm:t>
        <a:bodyPr/>
        <a:lstStyle/>
        <a:p>
          <a:endParaRPr lang="ru-RU"/>
        </a:p>
      </dgm:t>
    </dgm:pt>
    <dgm:pt modelId="{48715B3E-0DEF-454D-B4A3-5497BA7EBDCA}" type="sibTrans" cxnId="{5624E2EB-7D8C-4C60-85E8-21EEFBE77E7C}">
      <dgm:prSet/>
      <dgm:spPr/>
      <dgm:t>
        <a:bodyPr/>
        <a:lstStyle/>
        <a:p>
          <a:endParaRPr lang="ru-RU"/>
        </a:p>
      </dgm:t>
    </dgm:pt>
    <dgm:pt modelId="{C8DF7A7E-19AB-4DD7-A962-B8F1AFB52C86}">
      <dgm:prSet phldrT="[Текст]"/>
      <dgm:spPr/>
      <dgm:t>
        <a:bodyPr/>
        <a:lstStyle/>
        <a:p>
          <a:r>
            <a:rPr lang="ru-RU" dirty="0" smtClean="0"/>
            <a:t>создать оптимальные условия для разностороннего  развития  детей:   активизации   мыслительной   деятельности, поиска адекватных форм поведения,    формирования    положительных эмоциональных   и   нравственно-волевых проявлений детей</a:t>
          </a:r>
          <a:endParaRPr lang="ru-RU" dirty="0"/>
        </a:p>
      </dgm:t>
    </dgm:pt>
    <dgm:pt modelId="{CDA115DC-A8F4-47E6-B699-840643E918C3}" type="parTrans" cxnId="{95D40185-F807-46B7-BBD0-2AED11F0FDB6}">
      <dgm:prSet/>
      <dgm:spPr/>
      <dgm:t>
        <a:bodyPr/>
        <a:lstStyle/>
        <a:p>
          <a:endParaRPr lang="ru-RU"/>
        </a:p>
      </dgm:t>
    </dgm:pt>
    <dgm:pt modelId="{B5322F87-7A34-45F2-B040-94FA9E78DB1E}" type="sibTrans" cxnId="{95D40185-F807-46B7-BBD0-2AED11F0FDB6}">
      <dgm:prSet/>
      <dgm:spPr/>
      <dgm:t>
        <a:bodyPr/>
        <a:lstStyle/>
        <a:p>
          <a:endParaRPr lang="ru-RU"/>
        </a:p>
      </dgm:t>
    </dgm:pt>
    <dgm:pt modelId="{B4DFCDD6-59D0-4BB2-B7AA-8F82C7FB8C5F}">
      <dgm:prSet phldrT="[Текст]" phldr="1"/>
      <dgm:spPr>
        <a:solidFill>
          <a:srgbClr val="FFFF00"/>
        </a:solidFill>
      </dgm:spPr>
      <dgm:t>
        <a:bodyPr/>
        <a:lstStyle/>
        <a:p>
          <a:endParaRPr lang="ru-RU" dirty="0"/>
        </a:p>
      </dgm:t>
    </dgm:pt>
    <dgm:pt modelId="{6F9F10AD-AFA1-46DD-965A-5B235B08DCFC}" type="parTrans" cxnId="{B1981D1D-4785-486B-A571-91283B9B88AE}">
      <dgm:prSet/>
      <dgm:spPr/>
      <dgm:t>
        <a:bodyPr/>
        <a:lstStyle/>
        <a:p>
          <a:endParaRPr lang="ru-RU"/>
        </a:p>
      </dgm:t>
    </dgm:pt>
    <dgm:pt modelId="{9C834CE9-A40D-452A-9A82-718F0FD73EE6}" type="sibTrans" cxnId="{B1981D1D-4785-486B-A571-91283B9B88AE}">
      <dgm:prSet/>
      <dgm:spPr/>
      <dgm:t>
        <a:bodyPr/>
        <a:lstStyle/>
        <a:p>
          <a:endParaRPr lang="ru-RU"/>
        </a:p>
      </dgm:t>
    </dgm:pt>
    <dgm:pt modelId="{0D50C454-2FF5-4EFB-A93A-7FEA177D9CB6}">
      <dgm:prSet phldrT="[Текст]"/>
      <dgm:spPr/>
      <dgm:t>
        <a:bodyPr/>
        <a:lstStyle/>
        <a:p>
          <a:r>
            <a:rPr lang="ru-RU" dirty="0" smtClean="0"/>
            <a:t>обеспечить развитие и тренировку всех   систем   и   функций   организма ребенка  через   специально   организованную для данного  возраста двигательную    активность    и    физические нагрузки</a:t>
          </a:r>
          <a:endParaRPr lang="ru-RU" dirty="0"/>
        </a:p>
      </dgm:t>
    </dgm:pt>
    <dgm:pt modelId="{98B3FF3C-9671-4E3B-95F0-6BC516000DEF}" type="parTrans" cxnId="{3D32E934-B34E-46D6-8069-1BE45AF8C667}">
      <dgm:prSet/>
      <dgm:spPr/>
      <dgm:t>
        <a:bodyPr/>
        <a:lstStyle/>
        <a:p>
          <a:endParaRPr lang="ru-RU"/>
        </a:p>
      </dgm:t>
    </dgm:pt>
    <dgm:pt modelId="{F7A9127E-27DB-4804-BC26-63EDFB245955}" type="sibTrans" cxnId="{3D32E934-B34E-46D6-8069-1BE45AF8C667}">
      <dgm:prSet/>
      <dgm:spPr/>
      <dgm:t>
        <a:bodyPr/>
        <a:lstStyle/>
        <a:p>
          <a:endParaRPr lang="ru-RU"/>
        </a:p>
      </dgm:t>
    </dgm:pt>
    <dgm:pt modelId="{22F74B96-708F-4009-83C0-E8F669F71A5A}">
      <dgm:prSet phldrT="[Текст]"/>
      <dgm:spPr/>
      <dgm:t>
        <a:bodyPr/>
        <a:lstStyle/>
        <a:p>
          <a:r>
            <a:rPr lang="ru-RU" dirty="0" smtClean="0"/>
            <a:t>стимулировать      функциональные возможности  каждого ребенка  и активизировать   детскую   самостоятельность</a:t>
          </a:r>
          <a:endParaRPr lang="ru-RU" dirty="0"/>
        </a:p>
      </dgm:t>
    </dgm:pt>
    <dgm:pt modelId="{0CD13002-3C36-4C64-BDD7-6D0103124A9D}" type="parTrans" cxnId="{4C224D82-4053-4553-8DD8-E06643DD04C1}">
      <dgm:prSet/>
      <dgm:spPr/>
      <dgm:t>
        <a:bodyPr/>
        <a:lstStyle/>
        <a:p>
          <a:endParaRPr lang="ru-RU"/>
        </a:p>
      </dgm:t>
    </dgm:pt>
    <dgm:pt modelId="{4D50C1C0-4BAD-4BE1-B8A2-8DE4E92A6F91}" type="sibTrans" cxnId="{4C224D82-4053-4553-8DD8-E06643DD04C1}">
      <dgm:prSet/>
      <dgm:spPr/>
      <dgm:t>
        <a:bodyPr/>
        <a:lstStyle/>
        <a:p>
          <a:endParaRPr lang="ru-RU"/>
        </a:p>
      </dgm:t>
    </dgm:pt>
    <dgm:pt modelId="{B7FB1ED4-E896-45B1-A2BD-042D0BE429AA}">
      <dgm:prSet phldrT="[Текст]" phldr="1"/>
      <dgm:spPr>
        <a:solidFill>
          <a:srgbClr val="92D050"/>
        </a:solidFill>
      </dgm:spPr>
      <dgm:t>
        <a:bodyPr/>
        <a:lstStyle/>
        <a:p>
          <a:endParaRPr lang="ru-RU" dirty="0"/>
        </a:p>
      </dgm:t>
    </dgm:pt>
    <dgm:pt modelId="{7A658ECF-E4AD-412A-8AC1-DF1193DC9847}" type="parTrans" cxnId="{9680D213-6C91-4835-AFB7-A90BA8233CBC}">
      <dgm:prSet/>
      <dgm:spPr/>
      <dgm:t>
        <a:bodyPr/>
        <a:lstStyle/>
        <a:p>
          <a:endParaRPr lang="ru-RU"/>
        </a:p>
      </dgm:t>
    </dgm:pt>
    <dgm:pt modelId="{7F473D24-0B6A-4C2E-8729-7C821686F0EF}" type="sibTrans" cxnId="{9680D213-6C91-4835-AFB7-A90BA8233CBC}">
      <dgm:prSet/>
      <dgm:spPr/>
      <dgm:t>
        <a:bodyPr/>
        <a:lstStyle/>
        <a:p>
          <a:endParaRPr lang="ru-RU"/>
        </a:p>
      </dgm:t>
    </dgm:pt>
    <dgm:pt modelId="{5B79FA90-35E9-4E82-977C-2AC72967F205}">
      <dgm:prSet phldrT="[Текст]"/>
      <dgm:spPr/>
      <dgm:t>
        <a:bodyPr/>
        <a:lstStyle/>
        <a:p>
          <a:r>
            <a:rPr lang="ru-RU" dirty="0" smtClean="0"/>
            <a:t>сформировать   навыки   в   разных видах движений</a:t>
          </a:r>
          <a:endParaRPr lang="ru-RU" dirty="0"/>
        </a:p>
      </dgm:t>
    </dgm:pt>
    <dgm:pt modelId="{08C67532-141C-437F-8CAD-9419F4DA2711}" type="parTrans" cxnId="{F734879C-1868-4E4A-B7F1-D499997B64C4}">
      <dgm:prSet/>
      <dgm:spPr/>
      <dgm:t>
        <a:bodyPr/>
        <a:lstStyle/>
        <a:p>
          <a:endParaRPr lang="ru-RU"/>
        </a:p>
      </dgm:t>
    </dgm:pt>
    <dgm:pt modelId="{723EB679-A40C-486C-91AE-EA35A22AC62C}" type="sibTrans" cxnId="{F734879C-1868-4E4A-B7F1-D499997B64C4}">
      <dgm:prSet/>
      <dgm:spPr/>
      <dgm:t>
        <a:bodyPr/>
        <a:lstStyle/>
        <a:p>
          <a:endParaRPr lang="ru-RU"/>
        </a:p>
      </dgm:t>
    </dgm:pt>
    <dgm:pt modelId="{CF6FB077-EAA2-4366-B22D-97329CBD9F90}">
      <dgm:prSet phldrT="[Текст]"/>
      <dgm:spPr/>
      <dgm:t>
        <a:bodyPr/>
        <a:lstStyle/>
        <a:p>
          <a:r>
            <a:rPr lang="ru-RU" dirty="0" smtClean="0"/>
            <a:t>способствовать   развитию   двигательных  качеств  и  способностей  ребенка</a:t>
          </a:r>
          <a:endParaRPr lang="ru-RU" dirty="0"/>
        </a:p>
      </dgm:t>
    </dgm:pt>
    <dgm:pt modelId="{4D24A466-4738-400B-8E86-346765BCD113}" type="parTrans" cxnId="{524559CA-470B-428B-81BC-2967940DEBFD}">
      <dgm:prSet/>
      <dgm:spPr/>
      <dgm:t>
        <a:bodyPr/>
        <a:lstStyle/>
        <a:p>
          <a:endParaRPr lang="ru-RU"/>
        </a:p>
      </dgm:t>
    </dgm:pt>
    <dgm:pt modelId="{113112DA-806A-44BA-8E75-22F831263E40}" type="sibTrans" cxnId="{524559CA-470B-428B-81BC-2967940DEBFD}">
      <dgm:prSet/>
      <dgm:spPr/>
      <dgm:t>
        <a:bodyPr/>
        <a:lstStyle/>
        <a:p>
          <a:endParaRPr lang="ru-RU"/>
        </a:p>
      </dgm:t>
    </dgm:pt>
    <dgm:pt modelId="{0A8C0739-4DAD-433C-8798-22C3E265ABDD}" type="pres">
      <dgm:prSet presAssocID="{EBE91BD9-5E66-406B-BE92-48FB1BB8309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45A237-7123-40AD-92E3-28EC72D6FB93}" type="pres">
      <dgm:prSet presAssocID="{8230A0B9-5B57-4969-8013-11FD53FBDCB8}" presName="composite" presStyleCnt="0"/>
      <dgm:spPr/>
    </dgm:pt>
    <dgm:pt modelId="{361EA247-7C98-4E81-B1FD-352D94BE33D4}" type="pres">
      <dgm:prSet presAssocID="{8230A0B9-5B57-4969-8013-11FD53FBDCB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568C90-FE5A-4C61-9CB4-A8CEE540B565}" type="pres">
      <dgm:prSet presAssocID="{8230A0B9-5B57-4969-8013-11FD53FBDCB8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D579C5-B159-436E-911B-83FECEB70942}" type="pres">
      <dgm:prSet presAssocID="{B77DE0C9-FFBC-482A-86AD-3C2C73567378}" presName="sp" presStyleCnt="0"/>
      <dgm:spPr/>
    </dgm:pt>
    <dgm:pt modelId="{B204C78B-CD12-49B6-8DB5-3B111ECFABBE}" type="pres">
      <dgm:prSet presAssocID="{B4DFCDD6-59D0-4BB2-B7AA-8F82C7FB8C5F}" presName="composite" presStyleCnt="0"/>
      <dgm:spPr/>
    </dgm:pt>
    <dgm:pt modelId="{28B97B85-1E3B-48AE-B0CE-8FE68B699E46}" type="pres">
      <dgm:prSet presAssocID="{B4DFCDD6-59D0-4BB2-B7AA-8F82C7FB8C5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C689C6-EE88-4A6E-8410-C4254BAADF6F}" type="pres">
      <dgm:prSet presAssocID="{B4DFCDD6-59D0-4BB2-B7AA-8F82C7FB8C5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9C2438-896F-40B2-8617-ED33F2524062}" type="pres">
      <dgm:prSet presAssocID="{9C834CE9-A40D-452A-9A82-718F0FD73EE6}" presName="sp" presStyleCnt="0"/>
      <dgm:spPr/>
    </dgm:pt>
    <dgm:pt modelId="{B8EC42B0-6E8D-490B-9972-B0988F30C9C8}" type="pres">
      <dgm:prSet presAssocID="{B7FB1ED4-E896-45B1-A2BD-042D0BE429AA}" presName="composite" presStyleCnt="0"/>
      <dgm:spPr/>
    </dgm:pt>
    <dgm:pt modelId="{C6E7A093-A0C5-4ED2-8513-DCBC6223E03C}" type="pres">
      <dgm:prSet presAssocID="{B7FB1ED4-E896-45B1-A2BD-042D0BE429A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F50A80-4A6E-4A98-8F84-232420A31681}" type="pres">
      <dgm:prSet presAssocID="{B7FB1ED4-E896-45B1-A2BD-042D0BE429A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A572F9-740E-4670-B2B0-F31446EDF6E1}" type="presOf" srcId="{5B79FA90-35E9-4E82-977C-2AC72967F205}" destId="{92F50A80-4A6E-4A98-8F84-232420A31681}" srcOrd="0" destOrd="0" presId="urn:microsoft.com/office/officeart/2005/8/layout/chevron2"/>
    <dgm:cxn modelId="{AFDA2741-9AF1-42F3-850C-5E2BEC4BB89A}" type="presOf" srcId="{9129DB90-9B57-4DDF-A920-B753EE01FB7A}" destId="{74568C90-FE5A-4C61-9CB4-A8CEE540B565}" srcOrd="0" destOrd="0" presId="urn:microsoft.com/office/officeart/2005/8/layout/chevron2"/>
    <dgm:cxn modelId="{5624E2EB-7D8C-4C60-85E8-21EEFBE77E7C}" srcId="{8230A0B9-5B57-4969-8013-11FD53FBDCB8}" destId="{9129DB90-9B57-4DDF-A920-B753EE01FB7A}" srcOrd="0" destOrd="0" parTransId="{3094532B-1181-4696-9BF4-DC3B9D758E9F}" sibTransId="{48715B3E-0DEF-454D-B4A3-5497BA7EBDCA}"/>
    <dgm:cxn modelId="{A04412BA-683A-49D2-9B7B-0B4D0ACEA0EB}" type="presOf" srcId="{B4DFCDD6-59D0-4BB2-B7AA-8F82C7FB8C5F}" destId="{28B97B85-1E3B-48AE-B0CE-8FE68B699E46}" srcOrd="0" destOrd="0" presId="urn:microsoft.com/office/officeart/2005/8/layout/chevron2"/>
    <dgm:cxn modelId="{F6C1A79C-36D2-47A6-BDAB-2E016FF59375}" srcId="{EBE91BD9-5E66-406B-BE92-48FB1BB83090}" destId="{8230A0B9-5B57-4969-8013-11FD53FBDCB8}" srcOrd="0" destOrd="0" parTransId="{93726B4E-FB4A-4B70-91EC-DD650CD48F5E}" sibTransId="{B77DE0C9-FFBC-482A-86AD-3C2C73567378}"/>
    <dgm:cxn modelId="{9680D213-6C91-4835-AFB7-A90BA8233CBC}" srcId="{EBE91BD9-5E66-406B-BE92-48FB1BB83090}" destId="{B7FB1ED4-E896-45B1-A2BD-042D0BE429AA}" srcOrd="2" destOrd="0" parTransId="{7A658ECF-E4AD-412A-8AC1-DF1193DC9847}" sibTransId="{7F473D24-0B6A-4C2E-8729-7C821686F0EF}"/>
    <dgm:cxn modelId="{4C224D82-4053-4553-8DD8-E06643DD04C1}" srcId="{B4DFCDD6-59D0-4BB2-B7AA-8F82C7FB8C5F}" destId="{22F74B96-708F-4009-83C0-E8F669F71A5A}" srcOrd="1" destOrd="0" parTransId="{0CD13002-3C36-4C64-BDD7-6D0103124A9D}" sibTransId="{4D50C1C0-4BAD-4BE1-B8A2-8DE4E92A6F91}"/>
    <dgm:cxn modelId="{09177F51-BCCF-4AD0-B259-9F708891104A}" type="presOf" srcId="{EBE91BD9-5E66-406B-BE92-48FB1BB83090}" destId="{0A8C0739-4DAD-433C-8798-22C3E265ABDD}" srcOrd="0" destOrd="0" presId="urn:microsoft.com/office/officeart/2005/8/layout/chevron2"/>
    <dgm:cxn modelId="{B1981D1D-4785-486B-A571-91283B9B88AE}" srcId="{EBE91BD9-5E66-406B-BE92-48FB1BB83090}" destId="{B4DFCDD6-59D0-4BB2-B7AA-8F82C7FB8C5F}" srcOrd="1" destOrd="0" parTransId="{6F9F10AD-AFA1-46DD-965A-5B235B08DCFC}" sibTransId="{9C834CE9-A40D-452A-9A82-718F0FD73EE6}"/>
    <dgm:cxn modelId="{CC7822F7-7969-4A48-A3BB-C8B8BBD73DC1}" type="presOf" srcId="{8230A0B9-5B57-4969-8013-11FD53FBDCB8}" destId="{361EA247-7C98-4E81-B1FD-352D94BE33D4}" srcOrd="0" destOrd="0" presId="urn:microsoft.com/office/officeart/2005/8/layout/chevron2"/>
    <dgm:cxn modelId="{AB67664C-E5FA-4E12-A39C-52D4D3E1AE5B}" type="presOf" srcId="{CF6FB077-EAA2-4366-B22D-97329CBD9F90}" destId="{92F50A80-4A6E-4A98-8F84-232420A31681}" srcOrd="0" destOrd="1" presId="urn:microsoft.com/office/officeart/2005/8/layout/chevron2"/>
    <dgm:cxn modelId="{95D40185-F807-46B7-BBD0-2AED11F0FDB6}" srcId="{8230A0B9-5B57-4969-8013-11FD53FBDCB8}" destId="{C8DF7A7E-19AB-4DD7-A962-B8F1AFB52C86}" srcOrd="1" destOrd="0" parTransId="{CDA115DC-A8F4-47E6-B699-840643E918C3}" sibTransId="{B5322F87-7A34-45F2-B040-94FA9E78DB1E}"/>
    <dgm:cxn modelId="{81ED9C38-9237-449C-B3A3-83A73B3AE8C9}" type="presOf" srcId="{B7FB1ED4-E896-45B1-A2BD-042D0BE429AA}" destId="{C6E7A093-A0C5-4ED2-8513-DCBC6223E03C}" srcOrd="0" destOrd="0" presId="urn:microsoft.com/office/officeart/2005/8/layout/chevron2"/>
    <dgm:cxn modelId="{3D32E934-B34E-46D6-8069-1BE45AF8C667}" srcId="{B4DFCDD6-59D0-4BB2-B7AA-8F82C7FB8C5F}" destId="{0D50C454-2FF5-4EFB-A93A-7FEA177D9CB6}" srcOrd="0" destOrd="0" parTransId="{98B3FF3C-9671-4E3B-95F0-6BC516000DEF}" sibTransId="{F7A9127E-27DB-4804-BC26-63EDFB245955}"/>
    <dgm:cxn modelId="{D456A581-F23D-44E8-A83E-CC7CF612B04F}" type="presOf" srcId="{22F74B96-708F-4009-83C0-E8F669F71A5A}" destId="{F7C689C6-EE88-4A6E-8410-C4254BAADF6F}" srcOrd="0" destOrd="1" presId="urn:microsoft.com/office/officeart/2005/8/layout/chevron2"/>
    <dgm:cxn modelId="{0E34A280-45AD-41D7-924A-49C9291C7DCB}" type="presOf" srcId="{0D50C454-2FF5-4EFB-A93A-7FEA177D9CB6}" destId="{F7C689C6-EE88-4A6E-8410-C4254BAADF6F}" srcOrd="0" destOrd="0" presId="urn:microsoft.com/office/officeart/2005/8/layout/chevron2"/>
    <dgm:cxn modelId="{524559CA-470B-428B-81BC-2967940DEBFD}" srcId="{B7FB1ED4-E896-45B1-A2BD-042D0BE429AA}" destId="{CF6FB077-EAA2-4366-B22D-97329CBD9F90}" srcOrd="1" destOrd="0" parTransId="{4D24A466-4738-400B-8E86-346765BCD113}" sibTransId="{113112DA-806A-44BA-8E75-22F831263E40}"/>
    <dgm:cxn modelId="{F734879C-1868-4E4A-B7F1-D499997B64C4}" srcId="{B7FB1ED4-E896-45B1-A2BD-042D0BE429AA}" destId="{5B79FA90-35E9-4E82-977C-2AC72967F205}" srcOrd="0" destOrd="0" parTransId="{08C67532-141C-437F-8CAD-9419F4DA2711}" sibTransId="{723EB679-A40C-486C-91AE-EA35A22AC62C}"/>
    <dgm:cxn modelId="{2D0A8FA9-7332-4028-A28A-9301AAFB20C5}" type="presOf" srcId="{C8DF7A7E-19AB-4DD7-A962-B8F1AFB52C86}" destId="{74568C90-FE5A-4C61-9CB4-A8CEE540B565}" srcOrd="0" destOrd="1" presId="urn:microsoft.com/office/officeart/2005/8/layout/chevron2"/>
    <dgm:cxn modelId="{72A76A1B-64A6-433A-B474-591E6AA03D3D}" type="presParOf" srcId="{0A8C0739-4DAD-433C-8798-22C3E265ABDD}" destId="{6045A237-7123-40AD-92E3-28EC72D6FB93}" srcOrd="0" destOrd="0" presId="urn:microsoft.com/office/officeart/2005/8/layout/chevron2"/>
    <dgm:cxn modelId="{3DE0217A-960D-448C-A2FB-80B27A06BA94}" type="presParOf" srcId="{6045A237-7123-40AD-92E3-28EC72D6FB93}" destId="{361EA247-7C98-4E81-B1FD-352D94BE33D4}" srcOrd="0" destOrd="0" presId="urn:microsoft.com/office/officeart/2005/8/layout/chevron2"/>
    <dgm:cxn modelId="{880D4E20-4633-45D7-ADAB-E1F1CB7515C9}" type="presParOf" srcId="{6045A237-7123-40AD-92E3-28EC72D6FB93}" destId="{74568C90-FE5A-4C61-9CB4-A8CEE540B565}" srcOrd="1" destOrd="0" presId="urn:microsoft.com/office/officeart/2005/8/layout/chevron2"/>
    <dgm:cxn modelId="{6C7DF089-0B5B-4EAC-8878-74E7AACA3216}" type="presParOf" srcId="{0A8C0739-4DAD-433C-8798-22C3E265ABDD}" destId="{69D579C5-B159-436E-911B-83FECEB70942}" srcOrd="1" destOrd="0" presId="urn:microsoft.com/office/officeart/2005/8/layout/chevron2"/>
    <dgm:cxn modelId="{63FDF901-0BBE-4C3C-BDDA-C792FFFE39A6}" type="presParOf" srcId="{0A8C0739-4DAD-433C-8798-22C3E265ABDD}" destId="{B204C78B-CD12-49B6-8DB5-3B111ECFABBE}" srcOrd="2" destOrd="0" presId="urn:microsoft.com/office/officeart/2005/8/layout/chevron2"/>
    <dgm:cxn modelId="{FD30C7AE-4F9B-4DF4-AFF7-E161F15FBCB4}" type="presParOf" srcId="{B204C78B-CD12-49B6-8DB5-3B111ECFABBE}" destId="{28B97B85-1E3B-48AE-B0CE-8FE68B699E46}" srcOrd="0" destOrd="0" presId="urn:microsoft.com/office/officeart/2005/8/layout/chevron2"/>
    <dgm:cxn modelId="{55BE5ECB-9E2C-4FBC-9C7B-9F07D6AA0DAD}" type="presParOf" srcId="{B204C78B-CD12-49B6-8DB5-3B111ECFABBE}" destId="{F7C689C6-EE88-4A6E-8410-C4254BAADF6F}" srcOrd="1" destOrd="0" presId="urn:microsoft.com/office/officeart/2005/8/layout/chevron2"/>
    <dgm:cxn modelId="{0DA19A8F-5B8A-4807-BC50-3EF3BA02A277}" type="presParOf" srcId="{0A8C0739-4DAD-433C-8798-22C3E265ABDD}" destId="{299C2438-896F-40B2-8617-ED33F2524062}" srcOrd="3" destOrd="0" presId="urn:microsoft.com/office/officeart/2005/8/layout/chevron2"/>
    <dgm:cxn modelId="{F3281F9E-8F98-43B0-82B4-1B065564C04D}" type="presParOf" srcId="{0A8C0739-4DAD-433C-8798-22C3E265ABDD}" destId="{B8EC42B0-6E8D-490B-9972-B0988F30C9C8}" srcOrd="4" destOrd="0" presId="urn:microsoft.com/office/officeart/2005/8/layout/chevron2"/>
    <dgm:cxn modelId="{7F94D0D8-AE69-44E9-929B-39681D557617}" type="presParOf" srcId="{B8EC42B0-6E8D-490B-9972-B0988F30C9C8}" destId="{C6E7A093-A0C5-4ED2-8513-DCBC6223E03C}" srcOrd="0" destOrd="0" presId="urn:microsoft.com/office/officeart/2005/8/layout/chevron2"/>
    <dgm:cxn modelId="{840E8BC1-03C4-40BB-B1CC-33C5D73BD897}" type="presParOf" srcId="{B8EC42B0-6E8D-490B-9972-B0988F30C9C8}" destId="{92F50A80-4A6E-4A98-8F84-232420A31681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1392F-7CE9-47BB-9383-462A530F38BD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FA52F-AC3A-4391-BE48-53CD974883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1392F-7CE9-47BB-9383-462A530F38BD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FA52F-AC3A-4391-BE48-53CD97488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1392F-7CE9-47BB-9383-462A530F38BD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FA52F-AC3A-4391-BE48-53CD97488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1392F-7CE9-47BB-9383-462A530F38BD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FA52F-AC3A-4391-BE48-53CD97488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1392F-7CE9-47BB-9383-462A530F38BD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34FA52F-AC3A-4391-BE48-53CD97488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1392F-7CE9-47BB-9383-462A530F38BD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FA52F-AC3A-4391-BE48-53CD97488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1392F-7CE9-47BB-9383-462A530F38BD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FA52F-AC3A-4391-BE48-53CD97488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1392F-7CE9-47BB-9383-462A530F38BD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FA52F-AC3A-4391-BE48-53CD97488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1392F-7CE9-47BB-9383-462A530F38BD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FA52F-AC3A-4391-BE48-53CD97488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1392F-7CE9-47BB-9383-462A530F38BD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FA52F-AC3A-4391-BE48-53CD97488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1392F-7CE9-47BB-9383-462A530F38BD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FA52F-AC3A-4391-BE48-53CD97488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BF1392F-7CE9-47BB-9383-462A530F38BD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34FA52F-AC3A-4391-BE48-53CD97488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edg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hyperlink" Target="http://www.drbatz.com.mk/catalog/view/theme/default2/data/slide/slide3.jpg" TargetMode="External"/><Relationship Id="rId7" Type="http://schemas.openxmlformats.org/officeDocument/2006/relationships/image" Target="../media/image3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3305/kosha-mikosha.1/0_6e9_2ca27bca_XL" TargetMode="External"/><Relationship Id="rId7" Type="http://schemas.openxmlformats.org/officeDocument/2006/relationships/image" Target="../media/image41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beatonvl.ru/?bad=pictures-of-noy-in-sandals-yz8jfcqHCjLmpCNiwXE9tas3VInYTrgxE6sVM/CYpiDIQk6lk2o8rwi1Ftl2dXHpbvSWUCouS8NOcM_5yemuTBckrPMBnWG6AeCmP34IE6Wowc_sWEgTvUCSBw==q0f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ands-of-sorrow.ru/_ld/19/06739326.jpeg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illijay.35photo.ru/photos/20100412/140855.jpg" TargetMode="Externa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dou-teremok.moy.su/kartinki/ab2a40ef409a-1-.png" TargetMode="Externa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-fotki.yandex.ru/get/4314/annaze63.a0/0_3a8a4_bb040935_XL" TargetMode="Externa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i022.radikal.ru/0804/b2/5627609f4e73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://img-fotki.yandex.ru/get/5901/tatyana2q8-medvedeva.123/0_534bc_d8799164_X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gif"/><Relationship Id="rId2" Type="http://schemas.openxmlformats.org/officeDocument/2006/relationships/hyperlink" Target="http://img-fotki.yandex.ru/get/4417/127448923.6/0_650ce_ead10366_XL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12.gif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jpeg"/><Relationship Id="rId7" Type="http://schemas.openxmlformats.org/officeDocument/2006/relationships/hyperlink" Target="http://s015.radikal.ru/i330/1107/f3/a064c501ae2d.png" TargetMode="External"/><Relationship Id="rId12" Type="http://schemas.openxmlformats.org/officeDocument/2006/relationships/image" Target="../media/image12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slide" Target="slide7.xml"/><Relationship Id="rId5" Type="http://schemas.openxmlformats.org/officeDocument/2006/relationships/image" Target="../media/image17.jpeg"/><Relationship Id="rId10" Type="http://schemas.openxmlformats.org/officeDocument/2006/relationships/image" Target="../media/image21.gif"/><Relationship Id="rId4" Type="http://schemas.openxmlformats.org/officeDocument/2006/relationships/image" Target="../media/image16.jpe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hyperlink" Target="http://img-fotki.yandex.ru/get/54/djumaks.2/0_faf0_5264c6e7_XL" TargetMode="External"/><Relationship Id="rId7" Type="http://schemas.openxmlformats.org/officeDocument/2006/relationships/image" Target="../media/image29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ongbeachhaven.com/reflexology-images/feet-massage-stones.jpg" TargetMode="Externa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6050" y="357166"/>
            <a:ext cx="5865580" cy="4500594"/>
          </a:xfrm>
        </p:spPr>
        <p:txBody>
          <a:bodyPr>
            <a:noAutofit/>
          </a:bodyPr>
          <a:lstStyle/>
          <a:p>
            <a:r>
              <a:rPr lang="ru-RU" cap="none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Использование </a:t>
            </a:r>
            <a:r>
              <a:rPr lang="ru-RU" cap="none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нетрадиционныхметодик</a:t>
            </a:r>
            <a:r>
              <a:rPr lang="ru-RU" cap="none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по физическому воспитанию детей в ДОУ</a:t>
            </a:r>
            <a:br>
              <a:rPr lang="ru-RU" cap="none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</a:br>
            <a:endParaRPr lang="ru-RU" cap="none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4643446"/>
            <a:ext cx="4643470" cy="1428760"/>
          </a:xfrm>
        </p:spPr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Из опыта работы 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Детский сад № 18»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pic>
        <p:nvPicPr>
          <p:cNvPr id="4" name="Рисунок 3" descr="smayl[1]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3057" y="3477036"/>
            <a:ext cx="2948033" cy="3168447"/>
          </a:xfrm>
          <a:prstGeom prst="rect">
            <a:avLst/>
          </a:prstGeom>
        </p:spPr>
      </p:pic>
      <p:pic>
        <p:nvPicPr>
          <p:cNvPr id="6" name="Рисунок 5" descr="IMG_7675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14282" y="428604"/>
            <a:ext cx="2857520" cy="27117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shema[1]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85720" y="357166"/>
            <a:ext cx="5214974" cy="52736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isometricOffAxis1Right"/>
            <a:lightRig rig="threePt" dir="t"/>
          </a:scene3d>
        </p:spPr>
      </p:pic>
      <p:pic>
        <p:nvPicPr>
          <p:cNvPr id="6" name="Picture 6" descr="Картинка 59 из 190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00760" y="214290"/>
            <a:ext cx="2000264" cy="1690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isometricOffAxis2Left"/>
            <a:lightRig rig="threePt" dir="t"/>
          </a:scene3d>
        </p:spPr>
      </p:pic>
      <p:pic>
        <p:nvPicPr>
          <p:cNvPr id="8" name="Рисунок 7" descr="IMG_6533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715272" y="1285860"/>
            <a:ext cx="1214428" cy="16192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IMG_6694.jpg"/>
          <p:cNvPicPr>
            <a:picLocks noChangeAspect="1"/>
          </p:cNvPicPr>
          <p:nvPr/>
        </p:nvPicPr>
        <p:blipFill>
          <a:blip r:embed="rId6" cstate="email"/>
          <a:srcRect t="-547"/>
          <a:stretch>
            <a:fillRect/>
          </a:stretch>
        </p:blipFill>
        <p:spPr>
          <a:xfrm>
            <a:off x="6000760" y="3071810"/>
            <a:ext cx="2609040" cy="1714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isometricOffAxis2Left"/>
            <a:lightRig rig="threePt" dir="t"/>
          </a:scene3d>
        </p:spPr>
      </p:pic>
      <p:pic>
        <p:nvPicPr>
          <p:cNvPr id="22530" name="Picture 2" descr="РАЗВИВАЮЩИЙ И МАССАЖНЫЙ КОВРИКИ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786578" y="4929198"/>
            <a:ext cx="2124579" cy="15509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isometricOffAxis2Left"/>
            <a:lightRig rig="threePt" dir="t"/>
          </a:scene3d>
        </p:spPr>
      </p:pic>
      <p:pic>
        <p:nvPicPr>
          <p:cNvPr id="11" name="Рисунок 10" descr="IMG_7685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4000496" y="4643446"/>
            <a:ext cx="2714612" cy="20359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isometricOffAxis2Left"/>
            <a:lightRig rig="threePt" dir="t"/>
          </a:scene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44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44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44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</a:rPr>
              <a:t>            </a:t>
            </a:r>
            <a:br>
              <a:rPr lang="ru-RU" sz="44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</a:rPr>
              <a:t>                            Медитация</a:t>
            </a:r>
            <a:br>
              <a:rPr lang="ru-RU" sz="44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</a:rPr>
              <a:t>                      — это </a:t>
            </a:r>
            <a:br>
              <a:rPr lang="ru-RU" sz="44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</a:rPr>
              <a:t>                               проникновение</a:t>
            </a:r>
            <a:br>
              <a:rPr lang="ru-RU" sz="44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</a:rPr>
              <a:t>                 внутрь себя с целью успокоиться, снять стресс.</a:t>
            </a:r>
            <a:br>
              <a:rPr lang="ru-RU" sz="4400" dirty="0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ru-RU" sz="4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IMG_668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85786" y="3643266"/>
            <a:ext cx="2786082" cy="32147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scene3d>
            <a:camera prst="isometricOffAxis2Left"/>
            <a:lightRig rig="threePt" dir="t"/>
          </a:scene3d>
          <a:sp3d>
            <a:bevelT/>
          </a:sp3d>
        </p:spPr>
      </p:pic>
      <p:pic>
        <p:nvPicPr>
          <p:cNvPr id="23554" name="Picture 2" descr="Картинка 19 из 142986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000108"/>
            <a:ext cx="2000232" cy="24003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678_1699[1]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1571605" y="0"/>
            <a:ext cx="1928826" cy="28634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7686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357950" y="3500438"/>
            <a:ext cx="2500330" cy="1875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isometricOffAxis2Lef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IMG_7675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4429124" y="4429132"/>
            <a:ext cx="2619393" cy="19645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isometricOffAxis2Left"/>
            <a:lightRig rig="threePt" dir="t"/>
          </a:scene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Стоун-терапия - это биоэнергетический массаж </a:t>
            </a:r>
            <a:b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чувствительных зон и биологически активных точек.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Picture 8" descr="Картинка 99 из 1909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58016" y="4857760"/>
            <a:ext cx="1928826" cy="18100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isometricOffAxis2Left"/>
            <a:lightRig rig="threePt" dir="t"/>
          </a:scene3d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571472" y="2357430"/>
            <a:ext cx="700092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1.Благотворно влияет на периферическую и центральную нервную систему: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 повышает иммунитет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 снижает подверженность стрессу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2.Снимает мышечную усталость и повышает мышечный тонус.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3.Усиливает обменные процессы в организме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4.Способствует выведению шлаков.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5.Обеспечивает здоровый сон.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6.Массажные тапочки  оказывают общее расслабляющее действие на организм в целом.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6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6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6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6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6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6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dirty="0" err="1" smtClean="0">
                <a:solidFill>
                  <a:srgbClr val="FF0000"/>
                </a:solidFill>
                <a:latin typeface="Monotype Corsiva" pitchFamily="66" charset="0"/>
              </a:rPr>
              <a:t>Хромотерапия</a:t>
            </a: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b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– это природное лечение цветом и </a:t>
            </a:r>
            <a:r>
              <a:rPr lang="ru-RU" dirty="0" err="1" smtClean="0">
                <a:solidFill>
                  <a:srgbClr val="FF0000"/>
                </a:solidFill>
                <a:latin typeface="Monotype Corsiva" pitchFamily="66" charset="0"/>
              </a:rPr>
              <a:t>светом,средство</a:t>
            </a: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 для восстановления психического и эмоционального равновесия.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Содержимое 5" descr="iCAR4PZ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571744"/>
            <a:ext cx="3357581" cy="33575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isometricOffAxis1Right"/>
            <a:lightRig rig="threePt" dir="t"/>
          </a:scene3d>
        </p:spPr>
      </p:pic>
      <p:sp>
        <p:nvSpPr>
          <p:cNvPr id="7" name="Прямоугольник 6"/>
          <p:cNvSpPr/>
          <p:nvPr/>
        </p:nvSpPr>
        <p:spPr>
          <a:xfrm>
            <a:off x="3571868" y="2571744"/>
            <a:ext cx="52864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660033"/>
                </a:solidFill>
              </a:rPr>
              <a:t>Воздействие определенного цвета посредством передачи информации нервными окончаниями органов чувств в мозг целительно. </a:t>
            </a:r>
          </a:p>
          <a:p>
            <a:endParaRPr lang="ru-RU" dirty="0" smtClean="0">
              <a:solidFill>
                <a:srgbClr val="660033"/>
              </a:solidFill>
            </a:endParaRPr>
          </a:p>
          <a:p>
            <a:endParaRPr lang="ru-RU" dirty="0" smtClean="0">
              <a:solidFill>
                <a:srgbClr val="660033"/>
              </a:solidFill>
            </a:endParaRPr>
          </a:p>
          <a:p>
            <a:endParaRPr lang="ru-RU" dirty="0">
              <a:solidFill>
                <a:srgbClr val="660033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868" y="4143380"/>
            <a:ext cx="4786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Благодаря правильно подобранным цветам нормализуется деятельность внутренних органов, организм наполняется энергией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rom[1]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643702" y="0"/>
            <a:ext cx="2143108" cy="321468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29576" cy="115409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romoterapia[1]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10359" y="2786058"/>
            <a:ext cx="2095514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6715140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Красный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 символизирует смелость, отвагу, физическую силу, активность, теплоту, энергию, стимуляцию, мужественность и возбуждение. Негативные коннотации: вызов, агрессия, насилие.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Синий - цвет интеллекта. Он символизирует ум, общение, доверие, спокойствие, долг, рационализм и логику.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Негативные коннотации: холодность, отсутствие эмоций и закрытость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ea typeface="Calibri" pitchFamily="34" charset="0"/>
                <a:cs typeface="Times New Roman" pitchFamily="18" charset="0"/>
              </a:rPr>
              <a:t>Желтый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ea typeface="Calibri" pitchFamily="34" charset="0"/>
                <a:cs typeface="Times New Roman" pitchFamily="18" charset="0"/>
              </a:rPr>
              <a:t> - цвет эмоций. Он используется для обозначения оптимизма, уверенности в себе, уважения, эмоциональной силы и творческих способностей. Негативные характеристики желтого: эмоциональная нестабильность, иррациональность, страх, уязвимость и тревога.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9933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ea typeface="Calibri" pitchFamily="34" charset="0"/>
                <a:cs typeface="Times New Roman" pitchFamily="18" charset="0"/>
              </a:rPr>
              <a:t>Зеленый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ea typeface="Calibri" pitchFamily="34" charset="0"/>
                <a:cs typeface="Times New Roman" pitchFamily="18" charset="0"/>
              </a:rPr>
              <a:t>принято считать цветом гармонии. Он внушает гармонию, равновесие и символизирует любовь к природе и мир, однако вместе с тем обозначает застой и отсутствие развития.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4310A"/>
                </a:solidFill>
                <a:effectLst/>
                <a:ea typeface="Calibri" pitchFamily="34" charset="0"/>
                <a:cs typeface="Times New Roman" pitchFamily="18" charset="0"/>
              </a:rPr>
              <a:t>Оранжевый цвет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4310A"/>
                </a:solidFill>
                <a:effectLst/>
                <a:ea typeface="Calibri" pitchFamily="34" charset="0"/>
                <a:cs typeface="Times New Roman" pitchFamily="18" charset="0"/>
              </a:rPr>
              <a:t>символизирует теплоту, безопасность, чувственность, страсть и изобилие, а также фривольность, легкомыслие и незрелость.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4310A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4310A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0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5543560" cy="2428892"/>
          </a:xfrm>
        </p:spPr>
        <p:txBody>
          <a:bodyPr>
            <a:normAutofit fontScale="47500" lnSpcReduction="2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ПОНЕДЕЛЬНИК- КРАСНЫЙ ДЕНЬ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 ДЛЯ АКТИВИЗАЦИИ ДЕТЕЙ ПОСЛЕ ВЫХОДНЫХ ДНЕЙ- КРАСНЫЙ. Красный цвет ускорит обменные процессы, происходящие в организме, улучшает деятельность сердечной мышцы и системы кровообращения.</a:t>
            </a:r>
          </a:p>
          <a:p>
            <a:r>
              <a:rPr lang="ru-RU" b="1" dirty="0" smtClean="0"/>
              <a:t>В СРЕДУ</a:t>
            </a:r>
            <a:r>
              <a:rPr lang="ru-RU" dirty="0" smtClean="0"/>
              <a:t>-ЖЁЛТЫЙ ДЕНЬ</a:t>
            </a:r>
          </a:p>
          <a:p>
            <a:pPr>
              <a:buNone/>
            </a:pPr>
            <a:r>
              <a:rPr lang="ru-RU" dirty="0" smtClean="0"/>
              <a:t>       СЕРЕДИНУ НЕДЕЛИ-  НАПОЛНЯЮЩИЙ ЖИЗНЕННОЙ ЭНЕРГИЕЙ</a:t>
            </a:r>
          </a:p>
          <a:p>
            <a:r>
              <a:rPr lang="ru-RU" b="1" dirty="0" smtClean="0">
                <a:solidFill>
                  <a:srgbClr val="006600"/>
                </a:solidFill>
              </a:rPr>
              <a:t>В ПЯТНИЦУ</a:t>
            </a:r>
            <a:r>
              <a:rPr lang="ru-RU" dirty="0" smtClean="0">
                <a:solidFill>
                  <a:srgbClr val="006600"/>
                </a:solidFill>
              </a:rPr>
              <a:t>-ЗЕЛЁНЫЙ  ДЕНЬ- ПОЗВОЛЯЮЩИЙ ДЕТЯМ РАССЛАБИТСЯ ПОСЛЕ НЕДЕЛИ. Успокоить головную боль и снять усталость. </a:t>
            </a:r>
          </a:p>
          <a:p>
            <a:endParaRPr lang="ru-RU" dirty="0"/>
          </a:p>
        </p:txBody>
      </p:sp>
      <p:pic>
        <p:nvPicPr>
          <p:cNvPr id="4" name="Рисунок 3" descr="IMG_648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14282" y="285728"/>
            <a:ext cx="1643074" cy="19966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isometricOffAxis1Right"/>
            <a:lightRig rig="threePt" dir="t"/>
          </a:scene3d>
        </p:spPr>
      </p:pic>
      <p:pic>
        <p:nvPicPr>
          <p:cNvPr id="5" name="Рисунок 4" descr="IMG_649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071670" y="357166"/>
            <a:ext cx="2286016" cy="1819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isometricOffAxis1Right"/>
            <a:lightRig rig="threePt" dir="t"/>
          </a:scene3d>
        </p:spPr>
      </p:pic>
      <p:pic>
        <p:nvPicPr>
          <p:cNvPr id="6" name="Рисунок 5" descr="IMG_650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429124" y="500042"/>
            <a:ext cx="2428892" cy="19572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isometricOffAxis1Right"/>
            <a:lightRig rig="threePt" dir="t"/>
          </a:scene3d>
        </p:spPr>
      </p:pic>
      <p:pic>
        <p:nvPicPr>
          <p:cNvPr id="9" name="Рисунок 8" descr="IMG_6630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4500562" y="4786322"/>
            <a:ext cx="2214578" cy="18560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isometricOffAxis1Right"/>
            <a:lightRig rig="threePt" dir="t"/>
          </a:scene3d>
        </p:spPr>
      </p:pic>
      <p:pic>
        <p:nvPicPr>
          <p:cNvPr id="10" name="Рисунок 9" descr="IMG_6620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0" y="4572008"/>
            <a:ext cx="2357454" cy="20540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isometricOffAxis1Right"/>
            <a:lightRig rig="threePt" dir="t"/>
          </a:scene3d>
        </p:spPr>
      </p:pic>
      <p:pic>
        <p:nvPicPr>
          <p:cNvPr id="12" name="Рисунок 11" descr="IMG_6648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2500298" y="4643446"/>
            <a:ext cx="1928826" cy="19917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isometricOffAxis1Right"/>
            <a:lightRig rig="threePt" dir="t"/>
          </a:scene3d>
        </p:spPr>
      </p:pic>
      <p:pic>
        <p:nvPicPr>
          <p:cNvPr id="11" name="Рисунок 10" descr="IMG_7661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7000892" y="1500174"/>
            <a:ext cx="1928858" cy="1446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 descr="IMG_7657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5715008" y="2786058"/>
            <a:ext cx="2071702" cy="1553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 descr="IMG_7667.JPG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>
          <a:xfrm>
            <a:off x="6929454" y="4214818"/>
            <a:ext cx="1877829" cy="1643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000"/>
                            </p:stCondLst>
                            <p:childTnLst>
                              <p:par>
                                <p:cTn id="73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000"/>
                            </p:stCondLst>
                            <p:childTnLst>
                              <p:par>
                                <p:cTn id="81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CAIVNN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357166"/>
            <a:ext cx="2928958" cy="29289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IMG_2333-320x200-[1]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572132" y="285728"/>
            <a:ext cx="2821320" cy="30797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IMG_2432-320x200-[1]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3714752"/>
            <a:ext cx="3835973" cy="28733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chromoterapia011-150x150[1]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8992" y="1643050"/>
            <a:ext cx="2571758" cy="257175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TextBox 10"/>
          <p:cNvSpPr txBox="1"/>
          <p:nvPr/>
        </p:nvSpPr>
        <p:spPr>
          <a:xfrm>
            <a:off x="1" y="571480"/>
            <a:ext cx="82867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Световые лампы и фонари  создают </a:t>
            </a:r>
            <a:r>
              <a:rPr lang="ru-RU" sz="3600" b="1" dirty="0" err="1" smtClean="0">
                <a:solidFill>
                  <a:srgbClr val="FF0000"/>
                </a:solidFill>
                <a:latin typeface="Monotype Corsiva" pitchFamily="66" charset="0"/>
              </a:rPr>
              <a:t>цветоэффект</a:t>
            </a:r>
            <a:endParaRPr lang="ru-RU" sz="3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9" name="Рисунок 8" descr="IMG_7670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5072066" y="3761462"/>
            <a:ext cx="3500462" cy="27375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Monotype Corsiva" pitchFamily="66" charset="0"/>
              </a:rPr>
              <a:t>Причины прогрессирующего ухудшения здоровья детей. </a:t>
            </a:r>
            <a:endParaRPr lang="ru-RU" sz="48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472518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Выгнутая вверх стрелка 6"/>
          <p:cNvSpPr/>
          <p:nvPr/>
        </p:nvSpPr>
        <p:spPr>
          <a:xfrm rot="6270559">
            <a:off x="6947131" y="1773037"/>
            <a:ext cx="2463410" cy="1356411"/>
          </a:xfrm>
          <a:prstGeom prst="curvedDownArrow">
            <a:avLst/>
          </a:prstGeom>
          <a:solidFill>
            <a:srgbClr val="F268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3314" name="Picture 2" descr="Картинка 56 из 24846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1500174"/>
            <a:ext cx="2161235" cy="20240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8" name="Picture 6" descr="Картинка 4 из 24846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786578" y="4621318"/>
            <a:ext cx="2357422" cy="22366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  <a:latin typeface="Monotype Corsiva" pitchFamily="66" charset="0"/>
              </a:rPr>
              <a:t>Новые    технологии воспитания оздоровления детей, способствующие максимальной активности всех сенсорных каналов восприятия (зрение, слух, осязание, обоняние) и переработки информации</a:t>
            </a:r>
            <a:endParaRPr lang="ru-RU" sz="2800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929198"/>
            <a:ext cx="8229600" cy="138016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0" y="1714488"/>
          <a:ext cx="7858180" cy="5143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290" name="Picture 2" descr="Картинка 409 из 177633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591300" y="3286124"/>
            <a:ext cx="2552700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extrusionH="57150" prstMaterial="softEdge">
              <a:bevelT w="82550" h="38100" prst="coolSlant"/>
            </a:sp3d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Эффективность внедрения данных технологий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214282" y="1500174"/>
          <a:ext cx="8715436" cy="5357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270" name="Picture 6" descr="Картинка 957 из 177674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0"/>
            <a:ext cx="2428892" cy="2428892"/>
          </a:xfrm>
          <a:prstGeom prst="rect">
            <a:avLst/>
          </a:prstGeom>
          <a:noFill/>
        </p:spPr>
      </p:pic>
      <p:pic>
        <p:nvPicPr>
          <p:cNvPr id="5" name="Рисунок 4" descr="g0406065.WM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00958" y="4618927"/>
            <a:ext cx="1643042" cy="2239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3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571472" y="0"/>
            <a:ext cx="8215370" cy="6429396"/>
          </a:xfrm>
          <a:prstGeom prst="horizontalScroll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circle">
              <a:fillToRect l="100000" t="100000"/>
            </a:path>
            <a:tileRect r="-100000" b="-100000"/>
          </a:gradFill>
          <a:ln w="571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643042" y="1285860"/>
            <a:ext cx="6000792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«</a:t>
            </a:r>
            <a:r>
              <a:rPr lang="ru-RU" sz="3600" b="1" i="1" dirty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казка – ложь, да в ней намек, детям в садике урок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»!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Сказкотерапия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– это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эклический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метод развития личности: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он объединяет различные формы и приёмы развития, обучения в единую «сказочную» форму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Monotype Corsiva" pitchFamily="66" charset="0"/>
                <a:cs typeface="Arial" pitchFamily="34" charset="0"/>
              </a:rPr>
              <a:t> .</a:t>
            </a:r>
          </a:p>
        </p:txBody>
      </p:sp>
      <p:pic>
        <p:nvPicPr>
          <p:cNvPr id="10246" name="Picture 6" descr="Картинка 39 из 1272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500098" y="3571876"/>
            <a:ext cx="3000396" cy="3556000"/>
          </a:xfrm>
          <a:prstGeom prst="rect">
            <a:avLst/>
          </a:prstGeom>
          <a:noFill/>
        </p:spPr>
      </p:pic>
      <p:pic>
        <p:nvPicPr>
          <p:cNvPr id="10248" name="Picture 8" descr="http://img-fotki.yandex.ru/get/5901/tatyana2q8-medvedeva.123/0_534bc_d8799164_X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65166" y="1000109"/>
            <a:ext cx="1693081" cy="171451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Monotype Corsiva" pitchFamily="66" charset="0"/>
              </a:rPr>
              <a:t>Результаты  </a:t>
            </a:r>
            <a:r>
              <a:rPr lang="ru-RU" sz="4800" dirty="0" err="1" smtClean="0">
                <a:solidFill>
                  <a:srgbClr val="FF0000"/>
                </a:solidFill>
                <a:latin typeface="Monotype Corsiva" pitchFamily="66" charset="0"/>
              </a:rPr>
              <a:t>сказкотерапии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5257800"/>
          </a:xfrm>
        </p:spPr>
        <p:txBody>
          <a:bodyPr>
            <a:normAutofit fontScale="47500" lnSpcReduction="20000"/>
          </a:bodyPr>
          <a:lstStyle/>
          <a:p>
            <a:r>
              <a:rPr lang="ru-RU" sz="3300" dirty="0" smtClean="0">
                <a:solidFill>
                  <a:srgbClr val="002060"/>
                </a:solidFill>
              </a:rPr>
              <a:t>1. активизирует понимание и работу на уровне интуиции, архетипов (формы поведения, режим функционирования душевных сил, похожие на инстинкты, смысл и значение которых выражается в реальных образах и действиях), первого впечатления;</a:t>
            </a:r>
          </a:p>
          <a:p>
            <a:r>
              <a:rPr lang="ru-RU" sz="3300" dirty="0" smtClean="0"/>
              <a:t>2.сказка несёт свободу;</a:t>
            </a:r>
          </a:p>
          <a:p>
            <a:r>
              <a:rPr lang="ru-RU" sz="3300" dirty="0" smtClean="0">
                <a:solidFill>
                  <a:srgbClr val="C00000"/>
                </a:solidFill>
              </a:rPr>
              <a:t>3.В форме дидактических сказок «подаются» учебные задания которые соответствует его внутреннему строю и помогает использовать силу Волшебного Источника творчества. </a:t>
            </a:r>
          </a:p>
          <a:p>
            <a:r>
              <a:rPr lang="ru-RU" sz="3300" dirty="0" smtClean="0">
                <a:solidFill>
                  <a:srgbClr val="002060"/>
                </a:solidFill>
              </a:rPr>
              <a:t>4 . Снятие </a:t>
            </a:r>
            <a:r>
              <a:rPr lang="ru-RU" sz="3300" dirty="0" err="1" smtClean="0">
                <a:solidFill>
                  <a:srgbClr val="002060"/>
                </a:solidFill>
              </a:rPr>
              <a:t>психо</a:t>
            </a:r>
            <a:r>
              <a:rPr lang="ru-RU" sz="3300" dirty="0" smtClean="0">
                <a:solidFill>
                  <a:srgbClr val="002060"/>
                </a:solidFill>
              </a:rPr>
              <a:t> - эмоционального напряжения. </a:t>
            </a:r>
          </a:p>
          <a:p>
            <a:r>
              <a:rPr lang="ru-RU" sz="3300" dirty="0" smtClean="0">
                <a:solidFill>
                  <a:srgbClr val="002060"/>
                </a:solidFill>
              </a:rPr>
              <a:t/>
            </a:r>
            <a:br>
              <a:rPr lang="ru-RU" sz="3300" dirty="0" smtClean="0">
                <a:solidFill>
                  <a:srgbClr val="002060"/>
                </a:solidFill>
              </a:rPr>
            </a:br>
            <a:r>
              <a:rPr lang="ru-RU" sz="3300" dirty="0" smtClean="0">
                <a:solidFill>
                  <a:srgbClr val="0B6606"/>
                </a:solidFill>
              </a:rPr>
              <a:t>5. Повышение (понижение) самооценки, развитие самоуважения, решение частных проблем ( страхи, тревожность, агрессивность, </a:t>
            </a:r>
            <a:r>
              <a:rPr lang="ru-RU" sz="3300" dirty="0" err="1" smtClean="0">
                <a:solidFill>
                  <a:srgbClr val="0B6606"/>
                </a:solidFill>
              </a:rPr>
              <a:t>гиперактивность</a:t>
            </a:r>
            <a:r>
              <a:rPr lang="ru-RU" sz="3300" dirty="0" smtClean="0">
                <a:solidFill>
                  <a:srgbClr val="0B6606"/>
                </a:solidFill>
              </a:rPr>
              <a:t>.)</a:t>
            </a:r>
          </a:p>
          <a:p>
            <a:endParaRPr lang="ru-RU" sz="3300" dirty="0" smtClean="0">
              <a:solidFill>
                <a:srgbClr val="0B6606"/>
              </a:solidFill>
            </a:endParaRPr>
          </a:p>
          <a:p>
            <a:r>
              <a:rPr lang="ru-RU" sz="3300" dirty="0" smtClean="0">
                <a:solidFill>
                  <a:srgbClr val="0B6606"/>
                </a:solidFill>
              </a:rPr>
              <a:t>6 развивается речь детей;</a:t>
            </a:r>
          </a:p>
          <a:p>
            <a:r>
              <a:rPr lang="ru-RU" sz="3300" dirty="0" smtClean="0">
                <a:solidFill>
                  <a:srgbClr val="002060"/>
                </a:solidFill>
              </a:rPr>
              <a:t/>
            </a:r>
            <a:br>
              <a:rPr lang="ru-RU" sz="3300" dirty="0" smtClean="0">
                <a:solidFill>
                  <a:srgbClr val="002060"/>
                </a:solidFill>
              </a:rPr>
            </a:br>
            <a:r>
              <a:rPr lang="ru-RU" sz="3300" dirty="0" smtClean="0">
                <a:solidFill>
                  <a:srgbClr val="002060"/>
                </a:solidFill>
              </a:rPr>
              <a:t>7.развивается эмоциональная и моторная адекватность;</a:t>
            </a:r>
          </a:p>
          <a:p>
            <a:endParaRPr lang="ru-RU" sz="3300" dirty="0" smtClean="0">
              <a:solidFill>
                <a:srgbClr val="002060"/>
              </a:solidFill>
            </a:endParaRPr>
          </a:p>
          <a:p>
            <a:r>
              <a:rPr lang="ru-RU" sz="3300" dirty="0" smtClean="0">
                <a:solidFill>
                  <a:srgbClr val="C00000"/>
                </a:solidFill>
              </a:rPr>
              <a:t>8.развиваются коммуникативные навыки;</a:t>
            </a:r>
          </a:p>
          <a:p>
            <a:r>
              <a:rPr lang="ru-RU" sz="3300" dirty="0" smtClean="0">
                <a:solidFill>
                  <a:srgbClr val="002060"/>
                </a:solidFill>
              </a:rPr>
              <a:t/>
            </a:r>
            <a:br>
              <a:rPr lang="ru-RU" sz="3300" dirty="0" smtClean="0">
                <a:solidFill>
                  <a:srgbClr val="002060"/>
                </a:solidFill>
              </a:rPr>
            </a:br>
            <a:r>
              <a:rPr lang="ru-RU" sz="3300" dirty="0" smtClean="0">
                <a:solidFill>
                  <a:srgbClr val="002060"/>
                </a:solidFill>
              </a:rPr>
              <a:t> 9.развивается пространственная ориентация;;</a:t>
            </a:r>
          </a:p>
          <a:p>
            <a:r>
              <a:rPr lang="ru-RU" sz="3300" dirty="0" smtClean="0">
                <a:solidFill>
                  <a:srgbClr val="002060"/>
                </a:solidFill>
              </a:rPr>
              <a:t/>
            </a:r>
            <a:br>
              <a:rPr lang="ru-RU" sz="3300" dirty="0" smtClean="0">
                <a:solidFill>
                  <a:srgbClr val="002060"/>
                </a:solidFill>
              </a:rPr>
            </a:br>
            <a:r>
              <a:rPr lang="ru-RU" sz="3300" dirty="0" smtClean="0"/>
              <a:t>10 развивать произвольное внимание;</a:t>
            </a:r>
          </a:p>
          <a:p>
            <a:r>
              <a:rPr lang="ru-RU" sz="3300" dirty="0" smtClean="0">
                <a:solidFill>
                  <a:srgbClr val="002060"/>
                </a:solidFill>
              </a:rPr>
              <a:t/>
            </a:r>
            <a:br>
              <a:rPr lang="ru-RU" sz="3300" dirty="0" smtClean="0">
                <a:solidFill>
                  <a:srgbClr val="002060"/>
                </a:solidFill>
              </a:rPr>
            </a:br>
            <a:r>
              <a:rPr lang="ru-RU" sz="3300" dirty="0" smtClean="0">
                <a:solidFill>
                  <a:srgbClr val="002060"/>
                </a:solidFill>
              </a:rPr>
              <a:t>11.совершенствовать коммуникативные навыки и культуру.</a:t>
            </a:r>
          </a:p>
          <a:p>
            <a:endParaRPr lang="ru-RU" dirty="0"/>
          </a:p>
        </p:txBody>
      </p:sp>
      <p:pic>
        <p:nvPicPr>
          <p:cNvPr id="9218" name="Picture 2" descr="http://img-fotki.yandex.ru/get/4417/127448923.6/0_650ce_ead10366_X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58016" y="3883630"/>
            <a:ext cx="2000264" cy="2974370"/>
          </a:xfrm>
          <a:prstGeom prst="rect">
            <a:avLst/>
          </a:prstGeom>
          <a:noFill/>
        </p:spPr>
      </p:pic>
      <p:pic>
        <p:nvPicPr>
          <p:cNvPr id="5" name="Picture 4" descr="K:\Анимация\animashky\3D\животные\бабочки\3498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-2257791">
            <a:off x="-314378" y="972883"/>
            <a:ext cx="14573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K:\Анимация\animashky\3D\животные\бабочки\3495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>
            <a:lum bright="-20000"/>
          </a:blip>
          <a:srcRect/>
          <a:stretch>
            <a:fillRect/>
          </a:stretch>
        </p:blipFill>
        <p:spPr bwMode="auto">
          <a:xfrm rot="19634243" flipH="1">
            <a:off x="7998325" y="3383209"/>
            <a:ext cx="1222375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382 0.11481 C -0.16458 0.08565 -0.07552 0.05648 -0.02969 0.10833 C 0.01649 0.16088 0.01146 0.36643 0.02309 0.42801 C 0.0349 0.49051 0.03767 0.48518 0.0408 0.48032 " pathEditMode="relative" rAng="0" ptsTypes="aaaA">
                                      <p:cBhvr>
                                        <p:cTn id="7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" y="159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611 -0.41158 C 0.51666 -0.40232 0.44722 -0.39283 0.35121 -0.32246 C 0.25521 -0.25278 0.09948 -0.0676 0.00989 0.00902 C -0.07969 0.08588 -0.13334 0.11203 -0.18681 0.13819 " pathEditMode="relative" rAng="0" ptsTypes="aaaA">
                                      <p:cBhvr>
                                        <p:cTn id="7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6" y="2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_654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contrast="20000"/>
          </a:blip>
          <a:stretch>
            <a:fillRect/>
          </a:stretch>
        </p:blipFill>
        <p:spPr>
          <a:xfrm>
            <a:off x="214282" y="285728"/>
            <a:ext cx="2857488" cy="21431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G_6556.jpg"/>
          <p:cNvPicPr>
            <a:picLocks noChangeAspect="1"/>
          </p:cNvPicPr>
          <p:nvPr/>
        </p:nvPicPr>
        <p:blipFill>
          <a:blip r:embed="rId3" cstate="email">
            <a:lum bright="-10000"/>
          </a:blip>
          <a:stretch>
            <a:fillRect/>
          </a:stretch>
        </p:blipFill>
        <p:spPr>
          <a:xfrm>
            <a:off x="428596" y="4500546"/>
            <a:ext cx="3143272" cy="23574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Scan10001.JPG"/>
          <p:cNvPicPr>
            <a:picLocks noChangeAspect="1"/>
          </p:cNvPicPr>
          <p:nvPr/>
        </p:nvPicPr>
        <p:blipFill>
          <a:blip r:embed="rId4" cstate="email">
            <a:lum bright="-10000"/>
          </a:blip>
          <a:srcRect/>
          <a:stretch>
            <a:fillRect/>
          </a:stretch>
        </p:blipFill>
        <p:spPr>
          <a:xfrm>
            <a:off x="4071934" y="3500438"/>
            <a:ext cx="3000396" cy="24504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Scan10016.JPG"/>
          <p:cNvPicPr>
            <a:picLocks noChangeAspect="1"/>
          </p:cNvPicPr>
          <p:nvPr/>
        </p:nvPicPr>
        <p:blipFill>
          <a:blip r:embed="rId5" cstate="email">
            <a:lum bright="-10000" contrast="10000"/>
          </a:blip>
          <a:stretch>
            <a:fillRect/>
          </a:stretch>
        </p:blipFill>
        <p:spPr>
          <a:xfrm>
            <a:off x="2000232" y="1928802"/>
            <a:ext cx="2929546" cy="20002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Содержимое 3" descr="IMG_6542.jpg"/>
          <p:cNvPicPr>
            <a:picLocks noChangeAspect="1"/>
          </p:cNvPicPr>
          <p:nvPr/>
        </p:nvPicPr>
        <p:blipFill>
          <a:blip r:embed="rId6" cstate="email"/>
          <a:srcRect t="-650"/>
          <a:stretch>
            <a:fillRect/>
          </a:stretch>
        </p:blipFill>
        <p:spPr>
          <a:xfrm>
            <a:off x="6143604" y="136250"/>
            <a:ext cx="2857552" cy="272566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4" name="Picture 2" descr="Картинка 683 из 12689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2786058"/>
            <a:ext cx="2286016" cy="2286016"/>
          </a:xfrm>
          <a:prstGeom prst="rect">
            <a:avLst/>
          </a:prstGeom>
          <a:noFill/>
        </p:spPr>
      </p:pic>
      <p:pic>
        <p:nvPicPr>
          <p:cNvPr id="11" name="Рисунок 10" descr="IMG_7696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6572264" y="4857760"/>
            <a:ext cx="2428892" cy="18216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0" descr="C:\Documents and Settings\Admin\Рабочий стол\овощи\ed14b07ee91a.gif"/>
          <p:cNvPicPr>
            <a:picLocks noChangeAspect="1" noChangeArrowheads="1" noCrop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 rot="414800">
            <a:off x="3535888" y="134049"/>
            <a:ext cx="234315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K:\Анимация\animashky\3D\животные\бабочки\3498.gif">
            <a:hlinkClick r:id="rId11" action="ppaction://hlinksldjump"/>
          </p:cNvPr>
          <p:cNvPicPr>
            <a:picLocks noChangeAspect="1" noChangeArrowheads="1" noCrop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 rot="-2257791">
            <a:off x="7186611" y="3330337"/>
            <a:ext cx="14573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167 -0.04976 C -0.40244 -0.07893 -0.31337 -0.1081 -0.26754 -0.05625 C -0.22136 -0.0037 -0.22639 0.20186 -0.21476 0.26343 C -0.20296 0.32593 -0.20018 0.32061 -0.19705 0.31574 " pathEditMode="relative" rAng="0" ptsTypes="aaaA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" y="15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Содержимое 7" descr="IMG_663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09533" y="285728"/>
            <a:ext cx="3744382" cy="28082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IMG_6649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929190" y="2917181"/>
            <a:ext cx="3857652" cy="38000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IMG_6651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42910" y="4071942"/>
            <a:ext cx="3320509" cy="24288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IMG_6653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5643570" y="285728"/>
            <a:ext cx="2760199" cy="2214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Облако 11"/>
          <p:cNvSpPr/>
          <p:nvPr/>
        </p:nvSpPr>
        <p:spPr>
          <a:xfrm>
            <a:off x="3000364" y="1785926"/>
            <a:ext cx="3571900" cy="2571768"/>
          </a:xfrm>
          <a:prstGeom prst="cloud">
            <a:avLst/>
          </a:prstGeom>
          <a:solidFill>
            <a:schemeClr val="tx1"/>
          </a:solidFill>
          <a:ln w="53975" cmpd="thickThin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pPr algn="ctr"/>
            <a:r>
              <a:rPr 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onotype Corsiva" pitchFamily="66" charset="0"/>
              </a:rPr>
              <a:t>Сказка «Дело было на болоте….»</a:t>
            </a:r>
            <a:endParaRPr lang="ru-RU" sz="2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err="1" smtClean="0">
                <a:solidFill>
                  <a:srgbClr val="FF0000"/>
                </a:solidFill>
                <a:latin typeface="Monotype Corsiva" pitchFamily="66" charset="0"/>
              </a:rPr>
              <a:t>Литеротерапия</a:t>
            </a:r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</a:rPr>
              <a:t> – наука о правилах лечения камнями и минералами. </a:t>
            </a:r>
            <a:endParaRPr lang="ru-RU" sz="4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IMG_667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384011" y="1428736"/>
            <a:ext cx="2759989" cy="25003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Картинка 0 из 157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44" y="1500576"/>
            <a:ext cx="3286148" cy="24599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Уютная гальк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5" y="1428736"/>
            <a:ext cx="2692003" cy="24288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Картинка 58 из 1909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4094526"/>
            <a:ext cx="2718169" cy="27634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IMG_6696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3214678" y="4000504"/>
            <a:ext cx="2536269" cy="25717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Двойная стрелка влево/вверх 14"/>
          <p:cNvSpPr/>
          <p:nvPr/>
        </p:nvSpPr>
        <p:spPr>
          <a:xfrm rot="10573787">
            <a:off x="2691171" y="3203744"/>
            <a:ext cx="1890125" cy="1522082"/>
          </a:xfrm>
          <a:prstGeom prst="leftUp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5000628" y="3357562"/>
            <a:ext cx="3571900" cy="785818"/>
          </a:xfrm>
          <a:prstGeom prst="horizontalScroll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Уголки в интерьере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2285984" y="6072182"/>
            <a:ext cx="3571900" cy="785818"/>
          </a:xfrm>
          <a:prstGeom prst="horizontalScroll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Различные виды массажа</a:t>
            </a:r>
            <a:endParaRPr lang="ru-RU" sz="2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750"/>
                            </p:stCondLst>
                            <p:childTnLst>
                              <p:par>
                                <p:cTn id="5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16" grpId="0" animBg="1"/>
      <p:bldP spid="1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704</TotalTime>
  <Words>565</Words>
  <Application>Microsoft Office PowerPoint</Application>
  <PresentationFormat>Экран (4:3)</PresentationFormat>
  <Paragraphs>69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Использование нетрадиционныхметодик по физическому воспитанию детей в ДОУ </vt:lpstr>
      <vt:lpstr>Причины прогрессирующего ухудшения здоровья детей. </vt:lpstr>
      <vt:lpstr>Новые    технологии воспитания оздоровления детей, способствующие максимальной активности всех сенсорных каналов восприятия (зрение, слух, осязание, обоняние) и переработки информации</vt:lpstr>
      <vt:lpstr>Эффективность внедрения данных технологий</vt:lpstr>
      <vt:lpstr>Слайд 5</vt:lpstr>
      <vt:lpstr>Результаты  сказкотерапии:</vt:lpstr>
      <vt:lpstr>Слайд 7</vt:lpstr>
      <vt:lpstr>Слайд 8</vt:lpstr>
      <vt:lpstr>Литеротерапия – наука о правилах лечения камнями и минералами. </vt:lpstr>
      <vt:lpstr>Слайд 10</vt:lpstr>
      <vt:lpstr>                                            Медитация                       — это                                 проникновение                  внутрь себя с целью успокоиться, снять стресс. </vt:lpstr>
      <vt:lpstr> Стоун-терапия - это биоэнергетический массаж  чувствительных зон и биологически активных точек.</vt:lpstr>
      <vt:lpstr>  Хромотерапия  – это природное лечение цветом и светом,средство для восстановления психического и эмоционального равновесия.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нетрадиционных методик по физическому воспитанию детей в ДОУ</dc:title>
  <dc:creator>Ольга</dc:creator>
  <cp:lastModifiedBy>Юля</cp:lastModifiedBy>
  <cp:revision>50</cp:revision>
  <dcterms:created xsi:type="dcterms:W3CDTF">2012-01-21T20:47:34Z</dcterms:created>
  <dcterms:modified xsi:type="dcterms:W3CDTF">2015-11-08T15:52:48Z</dcterms:modified>
</cp:coreProperties>
</file>