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2" r:id="rId7"/>
    <p:sldId id="266" r:id="rId8"/>
    <p:sldId id="263" r:id="rId9"/>
    <p:sldId id="264" r:id="rId10"/>
    <p:sldId id="26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7E2F7-37C8-4F64-955F-144B06662D04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84F26-2C35-419A-B09B-1E48C16D1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2071678"/>
            <a:ext cx="4143404" cy="4286280"/>
          </a:xfrm>
          <a:prstGeom prst="flowChartAlternateProcess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Подготовила воспитатель Сидорова Алла Игоревна</a:t>
            </a:r>
          </a:p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ГБДОУ №74 </a:t>
            </a:r>
          </a:p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Санкт - Петербург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858180" cy="1571636"/>
          </a:xfrm>
        </p:spPr>
        <p:txBody>
          <a:bodyPr>
            <a:prstTxWarp prst="textPlain">
              <a:avLst>
                <a:gd name="adj" fmla="val 48560"/>
              </a:avLst>
            </a:prstTxWarp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загадки о весне </a:t>
            </a:r>
            <a:endParaRPr lang="ru-RU" dirty="0"/>
          </a:p>
        </p:txBody>
      </p:sp>
      <p:sp>
        <p:nvSpPr>
          <p:cNvPr id="6" name="Солнце 5"/>
          <p:cNvSpPr/>
          <p:nvPr/>
        </p:nvSpPr>
        <p:spPr>
          <a:xfrm>
            <a:off x="8229600" y="5643578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олнце 6"/>
          <p:cNvSpPr/>
          <p:nvPr/>
        </p:nvSpPr>
        <p:spPr>
          <a:xfrm>
            <a:off x="0" y="5943600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олнце 7"/>
          <p:cNvSpPr/>
          <p:nvPr/>
        </p:nvSpPr>
        <p:spPr>
          <a:xfrm>
            <a:off x="8001024" y="214290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олнце 8"/>
          <p:cNvSpPr/>
          <p:nvPr/>
        </p:nvSpPr>
        <p:spPr>
          <a:xfrm>
            <a:off x="4000496" y="5500702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олнце 9"/>
          <p:cNvSpPr/>
          <p:nvPr/>
        </p:nvSpPr>
        <p:spPr>
          <a:xfrm>
            <a:off x="214282" y="285728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Рисунок 10" descr="http://im5-tub-ru.yandex.net/i?id=53197995-32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3786214" cy="421484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00504"/>
            <a:ext cx="2428892" cy="1162050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0" dirty="0" smtClean="0">
                <a:solidFill>
                  <a:srgbClr val="002060"/>
                </a:solidFill>
              </a:rPr>
              <a:t>гнездом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28604"/>
            <a:ext cx="4071966" cy="3279783"/>
          </a:xfrm>
          <a:prstGeom prst="round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3000" dirty="0" err="1" smtClean="0">
                <a:solidFill>
                  <a:srgbClr val="002060"/>
                </a:solidFill>
              </a:rPr>
              <a:t>Понавесили</a:t>
            </a:r>
            <a:r>
              <a:rPr lang="ru-RU" sz="3000" dirty="0" smtClean="0">
                <a:solidFill>
                  <a:srgbClr val="002060"/>
                </a:solidFill>
              </a:rPr>
              <a:t> корзины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На березы и осины.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Каждая корзинка — дом,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А зовется он...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http://im1-tub-ru.yandex.net/i?id=228878983-3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85728"/>
            <a:ext cx="2928958" cy="2714644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http://im0-tub-ru.yandex.net/i?id=466925711-6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928802"/>
            <a:ext cx="3857652" cy="2357454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 descr="http://im4-tub-ru.yandex.net/i?id=251661315-46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214686"/>
            <a:ext cx="2571768" cy="3286138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HeroicExtremeLef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Рисунок 7" descr="http://im0-tub-ru.yandex.net/i?id=113621710-00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429132"/>
            <a:ext cx="3119446" cy="2000264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285728"/>
            <a:ext cx="3900486" cy="242889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Гнездышко из веток —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Для любимых деток.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Кто те детки-сорванцы?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Дружно просят есть</a:t>
            </a:r>
            <a:r>
              <a:rPr lang="ru-RU" sz="2000" dirty="0" smtClean="0">
                <a:solidFill>
                  <a:srgbClr val="002060"/>
                </a:solidFill>
              </a:rPr>
              <a:t>... 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im5-tub-ru.yandex.net/i?id=154830748-61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85728"/>
            <a:ext cx="3457585" cy="257176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http://im0-tub-ru.yandex.net/i?id=746947095-49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571612"/>
            <a:ext cx="3500462" cy="2571768"/>
          </a:xfrm>
          <a:prstGeom prst="flowChartPreparation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214282" y="3571876"/>
            <a:ext cx="3714776" cy="296251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Смастерим для птичек дом</a:t>
            </a:r>
          </a:p>
          <a:p>
            <a:r>
              <a:rPr lang="ru-RU" sz="2400" dirty="0" smtClean="0"/>
              <a:t>С круглым маленьким окном.</a:t>
            </a:r>
          </a:p>
          <a:p>
            <a:r>
              <a:rPr lang="ru-RU" sz="2400" dirty="0" smtClean="0"/>
              <a:t>Вот скворец сел на орешник,</a:t>
            </a:r>
          </a:p>
          <a:p>
            <a:r>
              <a:rPr lang="ru-RU" sz="2400" dirty="0" smtClean="0"/>
              <a:t>Строем мы ему... </a:t>
            </a:r>
          </a:p>
        </p:txBody>
      </p:sp>
      <p:pic>
        <p:nvPicPr>
          <p:cNvPr id="8" name="Рисунок 7" descr="http://im0-tub-ru.yandex.net/i?id=491710894-67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429000"/>
            <a:ext cx="3071834" cy="314327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9" name="Блок-схема: решение 8"/>
          <p:cNvSpPr/>
          <p:nvPr/>
        </p:nvSpPr>
        <p:spPr>
          <a:xfrm>
            <a:off x="857224" y="2714620"/>
            <a:ext cx="2287986" cy="917079"/>
          </a:xfrm>
          <a:prstGeom prst="flowChartDecision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птенцы</a:t>
            </a:r>
            <a:endParaRPr lang="ru-RU" sz="2400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000364" y="5643578"/>
            <a:ext cx="3379181" cy="917079"/>
          </a:xfrm>
          <a:prstGeom prst="flowChartDecision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Stop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скворечник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715016"/>
            <a:ext cx="2071702" cy="857256"/>
          </a:xfrm>
          <a:prstGeom prst="flowChartTerminator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  <a:normAutofit/>
          </a:bodyPr>
          <a:lstStyle/>
          <a:p>
            <a:pPr algn="ctr"/>
            <a:r>
              <a:rPr lang="ru-RU" sz="2800" b="0" dirty="0" smtClean="0">
                <a:solidFill>
                  <a:srgbClr val="002060"/>
                </a:solidFill>
              </a:rPr>
              <a:t>Дождь</a:t>
            </a:r>
            <a:endParaRPr lang="ru-RU" sz="2800" b="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86116" y="3214686"/>
            <a:ext cx="3000396" cy="306547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hangingPunct="0"/>
            <a:r>
              <a:rPr lang="ru-RU" sz="2400" dirty="0" smtClean="0">
                <a:solidFill>
                  <a:srgbClr val="002060"/>
                </a:solidFill>
              </a:rPr>
              <a:t>Двор, цветы, в саду сирень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Поливает целый день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Сотен луж и радуг вождь -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Озорной из лейки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im0-tub-ru.yandex.net/i?id=186917723-05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143248"/>
            <a:ext cx="2786081" cy="257175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http://im4-tub-ru.yandex.net/i?id=191635553-65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714752"/>
            <a:ext cx="2286016" cy="271463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 descr="http://im5-tub-ru.yandex.net/i?id=261047924-07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85728"/>
            <a:ext cx="2976570" cy="2214578"/>
          </a:xfrm>
          <a:prstGeom prst="roundRect">
            <a:avLst/>
          </a:prstGeom>
          <a:ln w="190500" cap="rnd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Рисунок 7" descr="http://im5-tub-ru.yandex.net/i?id=126431219-53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14290"/>
            <a:ext cx="2500330" cy="2071702"/>
          </a:xfrm>
          <a:prstGeom prst="ellipse">
            <a:avLst/>
          </a:prstGeom>
          <a:ln w="190500" cap="rnd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9" name="Скругленный прямоугольник 8"/>
          <p:cNvSpPr/>
          <p:nvPr/>
        </p:nvSpPr>
        <p:spPr>
          <a:xfrm>
            <a:off x="3143240" y="357166"/>
            <a:ext cx="2359127" cy="919401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Светит сверкает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Всех согревает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Солнце 9"/>
          <p:cNvSpPr/>
          <p:nvPr/>
        </p:nvSpPr>
        <p:spPr>
          <a:xfrm>
            <a:off x="2428860" y="1500174"/>
            <a:ext cx="3984677" cy="1642348"/>
          </a:xfrm>
          <a:prstGeom prst="su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prstTxWarp prst="textStop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солнце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5357850" cy="1162050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ChevronInverted">
              <a:avLst/>
            </a:prstTxWarp>
            <a:noAutofit/>
          </a:bodyPr>
          <a:lstStyle/>
          <a:p>
            <a:r>
              <a:rPr lang="ru-RU" sz="4400" b="0" dirty="0" smtClean="0">
                <a:ln w="28575"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Поговорки о весне</a:t>
            </a:r>
            <a:endParaRPr lang="ru-RU" sz="4400" b="0" dirty="0">
              <a:ln w="28575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785926"/>
            <a:ext cx="3008313" cy="4851419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Весною день с ночью меряется, равняется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Весна длинным днем красна.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Солнце светит, солнце сияет – вся природа воскресает.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im7-tub-ru.yandex.net/i?id=181336023-2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85728"/>
            <a:ext cx="2571768" cy="2071702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http://im0-tub-ru.yandex.net/i?id=153657006-65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572008"/>
            <a:ext cx="2714631" cy="2000264"/>
          </a:xfrm>
          <a:prstGeom prst="flowChartManualInpu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 descr="http://im7-tub-ru.yandex.net/i?id=355014904-15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857364"/>
            <a:ext cx="2357454" cy="2357454"/>
          </a:xfrm>
          <a:prstGeom prst="flowChartMultidocumen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Рисунок 8" descr="http://im5-tub-ru.yandex.net/i?id=380545411-49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572008"/>
            <a:ext cx="2557465" cy="1785940"/>
          </a:xfrm>
          <a:prstGeom prst="flowChartPunchedTap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Рисунок 9" descr="http://im4-tub-ru.yandex.net/i?id=486624300-39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2500306"/>
            <a:ext cx="2786066" cy="2000254"/>
          </a:xfrm>
          <a:prstGeom prst="flowChartOnlineStorag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928670"/>
            <a:ext cx="5286412" cy="2143140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Интернет ресурсы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285852" y="3357562"/>
            <a:ext cx="6357982" cy="858857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600" dirty="0" smtClean="0"/>
              <a:t>http://</a:t>
            </a:r>
            <a:r>
              <a:rPr lang="en-US" sz="3600" dirty="0" smtClean="0"/>
              <a:t>yandex.ru/yandsearch</a:t>
            </a:r>
            <a:endParaRPr lang="ru-RU" sz="3600" dirty="0"/>
          </a:p>
        </p:txBody>
      </p:sp>
      <p:sp>
        <p:nvSpPr>
          <p:cNvPr id="8" name="Солнце 7"/>
          <p:cNvSpPr/>
          <p:nvPr/>
        </p:nvSpPr>
        <p:spPr>
          <a:xfrm>
            <a:off x="3500430" y="4572008"/>
            <a:ext cx="2071702" cy="1771656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7215206" y="357166"/>
            <a:ext cx="1628780" cy="1714512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428596" y="500042"/>
            <a:ext cx="2143108" cy="178595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643182"/>
            <a:ext cx="4500594" cy="39159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normalizeH="0" baseline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Кленам, липам и        </a:t>
            </a:r>
          </a:p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normalizeH="0" baseline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дубочкам</a:t>
            </a: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normalizeH="0" baseline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Новые дарю листочки,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normalizeH="0" baseline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Милых пташек   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normalizeH="0" baseline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приглашаю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normalizeH="0" baseline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Возвратиться с юга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normalizeH="0" baseline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И на север провожаю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normalizeH="0" baseline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Зимушку-подругу. </a:t>
            </a:r>
          </a:p>
        </p:txBody>
      </p:sp>
      <p:pic>
        <p:nvPicPr>
          <p:cNvPr id="4" name="Рисунок 3" descr="http://im2-tub-ru.yandex.net/i?id=273112786-0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786190"/>
            <a:ext cx="3357586" cy="2714644"/>
          </a:xfrm>
          <a:prstGeom prst="round2Diag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 descr="http://im2-tub-ru.yandex.net/i?id=89327973-09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85728"/>
            <a:ext cx="3429024" cy="2857520"/>
          </a:xfrm>
          <a:prstGeom prst="round2Diag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http://im2-tub-ru.yandex.net/i?id=277171636-55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85728"/>
            <a:ext cx="4286280" cy="2071702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scene3d>
              <a:camera prst="obliqueTopLeft"/>
              <a:lightRig rig="brightRoom" dir="t"/>
            </a:scene3d>
            <a:sp3d extrusionH="57150" contourW="6350" prstMaterial="plastic">
              <a:bevelT w="20320" h="20320" prst="divo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март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3543296" cy="4268799"/>
          </a:xfrm>
          <a:prstGeom prst="roundRect">
            <a:avLst/>
          </a:prstGeom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</a:t>
            </a:r>
            <a:r>
              <a:rPr lang="ru-RU" spc="50" dirty="0" smtClean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Ручейки бегут быстрей</a:t>
            </a:r>
            <a:r>
              <a:rPr lang="ru-RU" spc="50" dirty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  <a:br>
              <a:rPr lang="ru-RU" spc="50" dirty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pc="50" dirty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Светит солнышко теплей.</a:t>
            </a:r>
            <a:br>
              <a:rPr lang="ru-RU" spc="50" dirty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pc="50" dirty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Воробей погоде рад:</a:t>
            </a:r>
            <a:br>
              <a:rPr lang="ru-RU" spc="50" dirty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pc="50" dirty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Заглянул к нам месяц </a:t>
            </a:r>
            <a:r>
              <a:rPr lang="ru-RU" spc="50" dirty="0" smtClean="0">
                <a:ln w="13500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…</a:t>
            </a:r>
            <a:endParaRPr lang="ru-RU" spc="50" dirty="0">
              <a:ln w="13500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Содержимое 4" descr="http://im1-tub-ru.yandex.net/i?id=204994132-27-72&amp;n=21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857364"/>
            <a:ext cx="3929090" cy="4214842"/>
          </a:xfrm>
          <a:prstGeom prst="roundRect">
            <a:avLst>
              <a:gd name="adj" fmla="val 16667"/>
            </a:avLst>
          </a:prstGeom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апрель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Содержимое 3" descr="http://im7-tub-ru.yandex.net/i?id=276181319-1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28802"/>
            <a:ext cx="4000528" cy="4286280"/>
          </a:xfrm>
          <a:prstGeom prst="roundRect">
            <a:avLst/>
          </a:prstGeom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1928802"/>
            <a:ext cx="3857652" cy="438281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57150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Times New Roman" pitchFamily="18" charset="0"/>
                <a:cs typeface="Arial" pitchFamily="34" charset="0"/>
              </a:rPr>
              <a:t>В домик свой скворец вернулся,</a:t>
            </a:r>
            <a:br>
              <a:rPr kumimoji="0" lang="ru-RU" sz="3200" b="0" i="0" u="none" strike="noStrike" cap="none" normalizeH="0" baseline="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Times New Roman" pitchFamily="18" charset="0"/>
                <a:cs typeface="Arial" pitchFamily="34" charset="0"/>
              </a:rPr>
              <a:t>А в лесу медведь проснулся.</a:t>
            </a:r>
            <a:br>
              <a:rPr kumimoji="0" lang="ru-RU" sz="3200" b="0" i="0" u="none" strike="noStrike" cap="none" normalizeH="0" baseline="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Times New Roman" pitchFamily="18" charset="0"/>
                <a:cs typeface="Arial" pitchFamily="34" charset="0"/>
              </a:rPr>
              <a:t>В небе жаворонка трель.</a:t>
            </a:r>
            <a:br>
              <a:rPr kumimoji="0" lang="ru-RU" sz="3200" b="0" i="0" u="none" strike="noStrike" cap="none" normalizeH="0" baseline="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Times New Roman" pitchFamily="18" charset="0"/>
                <a:cs typeface="Arial" pitchFamily="34" charset="0"/>
              </a:rPr>
              <a:t>В гости к нам пришел…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1785926"/>
            <a:ext cx="3614734" cy="4525963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 w="5715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  <a:scene3d>
              <a:camera prst="perspectiveFront"/>
              <a:lightRig rig="threePt" dir="t"/>
            </a:scene3d>
          </a:bodyPr>
          <a:lstStyle/>
          <a:p>
            <a:pPr fontAlgn="base">
              <a:buNone/>
            </a:pPr>
            <a:r>
              <a:rPr lang="ru-RU" b="1" dirty="0" smtClean="0">
                <a:ln w="3155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Зеленеет даль полей,</a:t>
            </a:r>
            <a:b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</a:br>
            <a: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Запевает соловей.</a:t>
            </a:r>
            <a:b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</a:br>
            <a: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В белый цвет оделся сад,</a:t>
            </a:r>
            <a:b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</a:br>
            <a: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Пчёлы первые летят.</a:t>
            </a:r>
            <a:b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</a:br>
            <a: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Гром грохочет. Угадай,</a:t>
            </a:r>
            <a:b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</a:br>
            <a:r>
              <a:rPr lang="ru-RU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Что за месяц это?</a:t>
            </a:r>
          </a:p>
          <a:p>
            <a:pPr>
              <a:buNone/>
            </a:pPr>
            <a:endParaRPr lang="ru-RU" b="1" dirty="0">
              <a:ln w="31550" cmpd="sng">
                <a:solidFill>
                  <a:schemeClr val="accent3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http://im2-tub-ru.yandex.net/i?id=273112786-0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857364"/>
            <a:ext cx="3786214" cy="4286280"/>
          </a:xfrm>
          <a:prstGeom prst="roundRect">
            <a:avLst/>
          </a:prstGeom>
          <a:solidFill>
            <a:srgbClr val="FFFFFF">
              <a:shade val="85000"/>
            </a:srgbClr>
          </a:solidFill>
          <a:ln w="57150" cap="rnd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3008313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428604"/>
            <a:ext cx="3008313" cy="3143273"/>
          </a:xfrm>
          <a:prstGeom prst="round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3400" dirty="0" smtClean="0">
                <a:solidFill>
                  <a:srgbClr val="002060"/>
                </a:solidFill>
              </a:rPr>
              <a:t>Синяя сосулька плачет,</a:t>
            </a:r>
          </a:p>
          <a:p>
            <a:r>
              <a:rPr lang="ru-RU" sz="3400" dirty="0" smtClean="0">
                <a:solidFill>
                  <a:srgbClr val="002060"/>
                </a:solidFill>
              </a:rPr>
              <a:t>Но от солнца нос не </a:t>
            </a:r>
            <a:r>
              <a:rPr lang="ru-RU" sz="2900" dirty="0" smtClean="0">
                <a:solidFill>
                  <a:srgbClr val="002060"/>
                </a:solidFill>
              </a:rPr>
              <a:t>прячет</a:t>
            </a:r>
            <a:r>
              <a:rPr lang="ru-RU" sz="3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400" dirty="0" smtClean="0">
                <a:solidFill>
                  <a:srgbClr val="002060"/>
                </a:solidFill>
              </a:rPr>
              <a:t>И весь день под птичью трель</a:t>
            </a:r>
          </a:p>
          <a:p>
            <a:r>
              <a:rPr lang="ru-RU" sz="3400" dirty="0" smtClean="0">
                <a:solidFill>
                  <a:srgbClr val="002060"/>
                </a:solidFill>
              </a:rPr>
              <a:t>Кап-кап-кап — звенит...       </a:t>
            </a:r>
          </a:p>
          <a:p>
            <a:r>
              <a:rPr lang="ru-RU" sz="3400" dirty="0" smtClean="0">
                <a:ln>
                  <a:solidFill>
                    <a:srgbClr val="00B0F0"/>
                  </a:solidFill>
                </a:ln>
              </a:rPr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http://im7-tub-ru.yandex.net/i?id=379839624-1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66"/>
            <a:ext cx="3357586" cy="2214578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ttp://im0-tub-ru.yandex.net/i?id=256005469-0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143116"/>
            <a:ext cx="3143272" cy="2286016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http://im1-tub-ru.yandex.net/i?id=281822970-22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357694"/>
            <a:ext cx="3357586" cy="2214578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3857628"/>
            <a:ext cx="3286148" cy="2826306"/>
          </a:xfrm>
          <a:prstGeom prst="roundRect">
            <a:avLst/>
          </a:prstGeom>
          <a:ln w="57150"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perspectiveRight"/>
              <a:lightRig rig="threePt" dir="t"/>
            </a:scene3d>
          </a:bodyPr>
          <a:lstStyle/>
          <a:p>
            <a:pPr marL="0" marR="0" lvl="0" indent="190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За окном звенит она</a:t>
            </a:r>
            <a:endParaRPr kumimoji="0" lang="ru-RU" sz="2000" b="0" i="0" u="none" strike="noStrike" cap="none" normalizeH="0" baseline="0" dirty="0" smtClean="0"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 поет: "Пришла весна!</a:t>
            </a:r>
            <a:endParaRPr kumimoji="0" lang="ru-RU" sz="2000" b="0" i="0" u="none" strike="noStrike" cap="none" normalizeH="0" baseline="0" dirty="0" smtClean="0"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 холодные сосульки</a:t>
            </a:r>
            <a:endParaRPr kumimoji="0" lang="ru-RU" sz="2000" b="0" i="0" u="none" strike="noStrike" cap="none" normalizeH="0" baseline="0" dirty="0" smtClean="0"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Превратила в эти    </a:t>
            </a: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струйки!"</a:t>
            </a:r>
            <a:endParaRPr kumimoji="0" lang="ru-RU" sz="2000" b="0" i="0" u="none" strike="noStrike" cap="none" normalizeH="0" baseline="0" dirty="0" smtClean="0"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Слышно с крыши:</a:t>
            </a:r>
            <a:endParaRPr kumimoji="0" lang="ru-RU" sz="2000" b="0" i="0" u="none" strike="noStrike" cap="none" normalizeH="0" baseline="0" dirty="0" smtClean="0"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"Шлеп-шлеп-шлеп!"</a:t>
            </a:r>
            <a:endParaRPr kumimoji="0" lang="ru-RU" sz="2000" b="0" i="0" u="none" strike="noStrike" cap="none" normalizeH="0" baseline="0" dirty="0" smtClean="0"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Это маленький потоп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43306" y="3214686"/>
            <a:ext cx="1749697" cy="646986"/>
          </a:xfrm>
          <a:prstGeom prst="roundRect">
            <a:avLst/>
          </a:prstGeom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prstTxWarp prst="textChevron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капель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4000528" cy="1798628"/>
          </a:xfrm>
          <a:prstGeom prst="round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002060"/>
                </a:solidFill>
              </a:rPr>
              <a:t>Вдоль дорожек без труда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Мчится талая вода.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Снег от солнечных лучей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Превращается в... </a:t>
            </a:r>
            <a:endParaRPr lang="ru-RU" sz="2400" b="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4429132"/>
            <a:ext cx="4357718" cy="1928826"/>
          </a:xfrm>
          <a:prstGeom prst="round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 теплый день из-подо льда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Мчится талая вода.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И шумит всех птиц </a:t>
            </a:r>
            <a:r>
              <a:rPr lang="ru-RU" sz="2400" dirty="0" err="1" smtClean="0">
                <a:solidFill>
                  <a:srgbClr val="002060"/>
                </a:solidFill>
              </a:rPr>
              <a:t>звончей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Этот озорной... </a:t>
            </a:r>
          </a:p>
          <a:p>
            <a:r>
              <a:rPr lang="ru-RU" sz="2400" dirty="0" smtClean="0">
                <a:ln>
                  <a:solidFill>
                    <a:srgbClr val="00B0F0"/>
                  </a:solidFill>
                </a:ln>
              </a:rPr>
              <a:t> </a:t>
            </a:r>
          </a:p>
        </p:txBody>
      </p:sp>
      <p:pic>
        <p:nvPicPr>
          <p:cNvPr id="5" name="Содержимое 4" descr="http://im4-tub-ru.yandex.net/i?id=113042479-01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57166"/>
            <a:ext cx="3857652" cy="2928958"/>
          </a:xfrm>
          <a:prstGeom prst="round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http://im1-tub-ru.yandex.net/i?id=350255801-4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643314"/>
            <a:ext cx="3643338" cy="2857520"/>
          </a:xfrm>
          <a:prstGeom prst="round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Блок-схема: решение 6"/>
          <p:cNvSpPr/>
          <p:nvPr/>
        </p:nvSpPr>
        <p:spPr>
          <a:xfrm>
            <a:off x="1571604" y="3214686"/>
            <a:ext cx="2205856" cy="1039356"/>
          </a:xfrm>
          <a:prstGeom prst="flowChartDecision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ручей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3116"/>
            <a:ext cx="1214478" cy="447670"/>
          </a:xfrm>
        </p:spPr>
        <p:txBody>
          <a:bodyPr/>
          <a:lstStyle/>
          <a:p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почки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00042"/>
            <a:ext cx="3471858" cy="6000792"/>
          </a:xfrm>
          <a:prstGeom prst="roundRect">
            <a:avLst/>
          </a:prstGeom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Дни погожие не редки,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Греются на солнце ветки.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И, как маленькие точки,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На ветвях набухли...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Парк как будто весь покрыт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Облаком зеленым.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Тополь в зелени стоит,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И дубы, и клены.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Что на веточках раскрылось 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И в апреле распустились?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hangingPunct="0"/>
            <a:r>
              <a:rPr lang="ru-RU" sz="2400" dirty="0" smtClean="0"/>
              <a:t> </a:t>
            </a:r>
          </a:p>
          <a:p>
            <a:endParaRPr lang="ru-RU" sz="1800" dirty="0"/>
          </a:p>
        </p:txBody>
      </p:sp>
      <p:pic>
        <p:nvPicPr>
          <p:cNvPr id="5" name="Содержимое 4" descr="http://www.navigator.az/img/repphotos/repphoto_1423_096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572008"/>
            <a:ext cx="3500462" cy="2050390"/>
          </a:xfrm>
          <a:prstGeom prst="teardrop">
            <a:avLst/>
          </a:prstGeom>
          <a:ln w="5715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http://im5-tub-ru.yandex.net/i?id=17556467-39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857496"/>
            <a:ext cx="2428892" cy="2357454"/>
          </a:xfrm>
          <a:prstGeom prst="flowChartAlternateProcess">
            <a:avLst/>
          </a:prstGeom>
          <a:ln w="5715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http://im6-tub-ru.yandex.net/i?id=20422314-47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357430"/>
            <a:ext cx="3357586" cy="2643206"/>
          </a:xfrm>
          <a:prstGeom prst="roundRect">
            <a:avLst/>
          </a:prstGeom>
          <a:ln w="5715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perspectiveContrastingRightFacing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http://im3-tub-ru.yandex.net/i?id=467934253-42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57166"/>
            <a:ext cx="3429024" cy="2286006"/>
          </a:xfrm>
          <a:prstGeom prst="round2DiagRect">
            <a:avLst/>
          </a:prstGeom>
          <a:ln w="5715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Скругленный прямоугольник 8"/>
          <p:cNvSpPr/>
          <p:nvPr/>
        </p:nvSpPr>
        <p:spPr>
          <a:xfrm>
            <a:off x="2285984" y="2285992"/>
            <a:ext cx="1214446" cy="51077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почки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5715016"/>
            <a:ext cx="2428892" cy="51077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Листва, почки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357826"/>
            <a:ext cx="4000528" cy="1214446"/>
          </a:xfrm>
          <a:prstGeom prst="roundRect">
            <a:avLst/>
          </a:prstGeom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ChevronInverted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3200" b="0" dirty="0" smtClean="0">
                <a:solidFill>
                  <a:srgbClr val="0070C0"/>
                </a:solidFill>
              </a:rPr>
              <a:t>подснежник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357166"/>
            <a:ext cx="3222627" cy="469106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 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На лесной проталинке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Вырос цветик маленький.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Прячется в валежник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Беленький... </a:t>
            </a:r>
          </a:p>
        </p:txBody>
      </p:sp>
      <p:pic>
        <p:nvPicPr>
          <p:cNvPr id="6" name="Рисунок 5" descr="http://im0-tub-ru.yandex.net/i?id=149899464-69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85728"/>
            <a:ext cx="2857520" cy="2500354"/>
          </a:xfrm>
          <a:prstGeom prst="roundRect">
            <a:avLst>
              <a:gd name="adj" fmla="val 16667"/>
            </a:avLst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Рисунок 6" descr="http://im0-tub-ru.yandex.net/i?id=65730253-1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143248"/>
            <a:ext cx="3786214" cy="3429014"/>
          </a:xfrm>
          <a:prstGeom prst="roundRect">
            <a:avLst>
              <a:gd name="adj" fmla="val 16667"/>
            </a:avLst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644098" y="4143380"/>
            <a:ext cx="3783032" cy="1339841"/>
          </a:xfrm>
          <a:scene3d>
            <a:camera prst="perspectiveRight"/>
            <a:lightRig rig="threePt" dir="t"/>
          </a:scene3d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283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загадки о весне </vt:lpstr>
      <vt:lpstr>Слайд 2</vt:lpstr>
      <vt:lpstr>март</vt:lpstr>
      <vt:lpstr>апрель</vt:lpstr>
      <vt:lpstr>май</vt:lpstr>
      <vt:lpstr>Слайд 6</vt:lpstr>
      <vt:lpstr>Вдоль дорожек без труда Мчится талая вода. Снег от солнечных лучей Превращается в... </vt:lpstr>
      <vt:lpstr> почки</vt:lpstr>
      <vt:lpstr> подснежник </vt:lpstr>
      <vt:lpstr> гнездом </vt:lpstr>
      <vt:lpstr>Слайд 11</vt:lpstr>
      <vt:lpstr>Дождь</vt:lpstr>
      <vt:lpstr>Поговорки о весне</vt:lpstr>
      <vt:lpstr>Интернет ресурсы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Алла</cp:lastModifiedBy>
  <cp:revision>61</cp:revision>
  <dcterms:created xsi:type="dcterms:W3CDTF">2014-04-06T16:25:57Z</dcterms:created>
  <dcterms:modified xsi:type="dcterms:W3CDTF">2014-04-20T10:22:46Z</dcterms:modified>
</cp:coreProperties>
</file>