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7DC6-ECF9-4A6B-A89F-5D1D8B032A4C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D859-DF04-406D-84DF-2552AE659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3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7DC6-ECF9-4A6B-A89F-5D1D8B032A4C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D859-DF04-406D-84DF-2552AE659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91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7DC6-ECF9-4A6B-A89F-5D1D8B032A4C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D859-DF04-406D-84DF-2552AE659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5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7DC6-ECF9-4A6B-A89F-5D1D8B032A4C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D859-DF04-406D-84DF-2552AE659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09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7DC6-ECF9-4A6B-A89F-5D1D8B032A4C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D859-DF04-406D-84DF-2552AE659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69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7DC6-ECF9-4A6B-A89F-5D1D8B032A4C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D859-DF04-406D-84DF-2552AE659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1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7DC6-ECF9-4A6B-A89F-5D1D8B032A4C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D859-DF04-406D-84DF-2552AE659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7DC6-ECF9-4A6B-A89F-5D1D8B032A4C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D859-DF04-406D-84DF-2552AE659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7DC6-ECF9-4A6B-A89F-5D1D8B032A4C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D859-DF04-406D-84DF-2552AE659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1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7DC6-ECF9-4A6B-A89F-5D1D8B032A4C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D859-DF04-406D-84DF-2552AE659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07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7DC6-ECF9-4A6B-A89F-5D1D8B032A4C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D859-DF04-406D-84DF-2552AE659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2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E7DC6-ECF9-4A6B-A89F-5D1D8B032A4C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D859-DF04-406D-84DF-2552AE6594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19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AA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Чем человек просвещеннее, тем он полезнее своему обществу.</a:t>
            </a:r>
            <a:b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AA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AA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(Александр Грибоедов)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Государство и гражданин                 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         в современном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интернет -пространстве.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         Получение государственных услуг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       в электронном виде.</a:t>
            </a:r>
          </a:p>
          <a:p>
            <a:pPr marL="0" indent="0">
              <a:buNone/>
            </a:pP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A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Госуслуги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A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. Способы их получения.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ClrTx/>
              <a:buSzTx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Calibri"/>
              </a:rPr>
              <a:t>Способы получения </a:t>
            </a:r>
            <a:r>
              <a:rPr lang="ru-RU" b="1" dirty="0" err="1">
                <a:solidFill>
                  <a:srgbClr val="002060"/>
                </a:solidFill>
                <a:latin typeface="Calibri"/>
              </a:rPr>
              <a:t>госуслуг</a:t>
            </a:r>
            <a:r>
              <a:rPr lang="ru-RU" b="1" dirty="0">
                <a:solidFill>
                  <a:srgbClr val="002060"/>
                </a:solidFill>
                <a:latin typeface="Calibri"/>
              </a:rPr>
              <a:t>:</a:t>
            </a:r>
          </a:p>
          <a:p>
            <a:pPr marL="342900" lvl="0" indent="-342900">
              <a:buClrTx/>
              <a:buSzTx/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Calibri"/>
              </a:rPr>
              <a:t>в соответствующих органах государственной власти и местного самоуправления;</a:t>
            </a:r>
          </a:p>
          <a:p>
            <a:pPr marL="342900" lvl="0" indent="-342900">
              <a:buClrTx/>
              <a:buSzTx/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Calibri"/>
              </a:rPr>
              <a:t>в многофункциональном центре (МФЦ);</a:t>
            </a:r>
          </a:p>
          <a:p>
            <a:pPr marL="342900" lvl="0" indent="-342900">
              <a:buClrTx/>
              <a:buSzTx/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  <a:latin typeface="Calibri"/>
              </a:rPr>
              <a:t>на едином портале государственных и муниципальных услуг gosuslugi.ru, на  персональных страницах государственных ведомств.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1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8328"/>
            <a:ext cx="7416824" cy="570392"/>
          </a:xfrm>
        </p:spPr>
        <p:txBody>
          <a:bodyPr>
            <a:normAutofit fontScale="90000"/>
          </a:bodyPr>
          <a:lstStyle/>
          <a:p>
            <a:r>
              <a:rPr lang="ru-RU" altLang="ru-RU" sz="2400" b="1" dirty="0">
                <a:solidFill>
                  <a:srgbClr val="AA0000"/>
                </a:solidFill>
              </a:rPr>
              <a:t>Единый портал государственных и муниципальных услуг обеспечивает</a:t>
            </a:r>
            <a:endParaRPr lang="ru-RU" dirty="0"/>
          </a:p>
        </p:txBody>
      </p:sp>
      <p:pic>
        <p:nvPicPr>
          <p:cNvPr id="5" name="Picture 3" descr="C:\Users\Latypov_rh\Desktop\Портал государственных услуг Российской Федерации-14550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478" y="908720"/>
            <a:ext cx="534375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996952"/>
            <a:ext cx="792088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100" b="1" dirty="0">
                <a:solidFill>
                  <a:srgbClr val="002060"/>
                </a:solidFill>
              </a:rPr>
              <a:t>доступ к сведениям о государственных и муниципальных услугах;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100" b="1" dirty="0">
                <a:solidFill>
                  <a:srgbClr val="002060"/>
                </a:solidFill>
              </a:rPr>
              <a:t>возможность копирования и заполнения в электронной форме запроса и иных документов, необходимых для получения </a:t>
            </a:r>
            <a:r>
              <a:rPr lang="ru-RU" altLang="ru-RU" sz="2100" b="1" dirty="0" err="1">
                <a:solidFill>
                  <a:srgbClr val="002060"/>
                </a:solidFill>
              </a:rPr>
              <a:t>госуслуги</a:t>
            </a:r>
            <a:r>
              <a:rPr lang="ru-RU" altLang="ru-RU" sz="2100" b="1" dirty="0">
                <a:solidFill>
                  <a:srgbClr val="002060"/>
                </a:solidFill>
              </a:rPr>
              <a:t>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100" b="1" dirty="0">
                <a:solidFill>
                  <a:srgbClr val="002060"/>
                </a:solidFill>
              </a:rPr>
              <a:t>возможность подачи запроса о предоставлении </a:t>
            </a:r>
            <a:r>
              <a:rPr lang="ru-RU" altLang="ru-RU" sz="2100" b="1" dirty="0" err="1">
                <a:solidFill>
                  <a:srgbClr val="002060"/>
                </a:solidFill>
              </a:rPr>
              <a:t>госуслуги</a:t>
            </a:r>
            <a:r>
              <a:rPr lang="ru-RU" altLang="ru-RU" sz="2100" b="1" dirty="0">
                <a:solidFill>
                  <a:srgbClr val="002060"/>
                </a:solidFill>
              </a:rPr>
              <a:t>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100" b="1" dirty="0">
                <a:solidFill>
                  <a:srgbClr val="002060"/>
                </a:solidFill>
              </a:rPr>
              <a:t>возможность получения заявителем сведений о ходе выполнения запроса о предоставлении </a:t>
            </a:r>
            <a:r>
              <a:rPr lang="ru-RU" altLang="ru-RU" sz="2100" b="1" dirty="0" err="1">
                <a:solidFill>
                  <a:srgbClr val="002060"/>
                </a:solidFill>
              </a:rPr>
              <a:t>госуслуги</a:t>
            </a:r>
            <a:r>
              <a:rPr lang="ru-RU" altLang="ru-RU" sz="2100" b="1" dirty="0">
                <a:solidFill>
                  <a:srgbClr val="002060"/>
                </a:solidFill>
              </a:rPr>
              <a:t>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100" b="1" dirty="0">
                <a:solidFill>
                  <a:srgbClr val="002060"/>
                </a:solidFill>
              </a:rPr>
              <a:t>возможность получения результатов </a:t>
            </a:r>
            <a:r>
              <a:rPr lang="ru-RU" altLang="ru-RU" sz="2100" b="1" dirty="0" err="1">
                <a:solidFill>
                  <a:srgbClr val="002060"/>
                </a:solidFill>
              </a:rPr>
              <a:t>госуслуги</a:t>
            </a:r>
            <a:r>
              <a:rPr lang="ru-RU" altLang="ru-RU" sz="2100" b="1" dirty="0">
                <a:solidFill>
                  <a:srgbClr val="002060"/>
                </a:solidFill>
              </a:rPr>
              <a:t>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100" b="1" dirty="0">
                <a:solidFill>
                  <a:srgbClr val="002060"/>
                </a:solidFill>
              </a:rPr>
              <a:t>возможность оплаты предоставления </a:t>
            </a:r>
            <a:r>
              <a:rPr lang="ru-RU" altLang="ru-RU" sz="2100" b="1" dirty="0" err="1">
                <a:solidFill>
                  <a:srgbClr val="002060"/>
                </a:solidFill>
              </a:rPr>
              <a:t>госуслуг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888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>
                <a:solidFill>
                  <a:srgbClr val="AA0000"/>
                </a:solidFill>
              </a:rPr>
              <a:t>Регистрация на едином портале государственных и муниципальных услуг.</a:t>
            </a:r>
            <a:endParaRPr lang="ru-RU" dirty="0">
              <a:solidFill>
                <a:schemeClr val="accent4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8225650"/>
              </p:ext>
            </p:extLst>
          </p:nvPr>
        </p:nvGraphicFramePr>
        <p:xfrm>
          <a:off x="683568" y="5552648"/>
          <a:ext cx="2232248" cy="1188720"/>
        </p:xfrm>
        <a:graphic>
          <a:graphicData uri="http://schemas.openxmlformats.org/drawingml/2006/table">
            <a:tbl>
              <a:tblPr/>
              <a:tblGrid>
                <a:gridCol w="2232248"/>
              </a:tblGrid>
              <a:tr h="1143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регистрация 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сайте с вводом СНИЛС</a:t>
                      </a:r>
                    </a:p>
                    <a:p>
                      <a:pPr algn="ctr"/>
                      <a:endParaRPr lang="ru-RU" altLang="ru-RU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Picture 3" descr="C:\Users\Latypov_rh\Desktop\Регистрация. Шаг 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57884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652120" y="4435193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5" name="Picture 6" descr="C:\Users\Latypov_rh\Desktop\LOGO-R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8866">
            <a:off x="3635897" y="1588522"/>
            <a:ext cx="13414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Latypov_rh\Desktop\pic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74074">
            <a:off x="3901281" y="3932749"/>
            <a:ext cx="1341438" cy="1004888"/>
          </a:xfrm>
          <a:prstGeom prst="rect">
            <a:avLst/>
          </a:prstGeom>
          <a:noFill/>
          <a:ln w="12700">
            <a:solidFill>
              <a:srgbClr val="4F81BD">
                <a:lumMod val="75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31840" y="2505670"/>
            <a:ext cx="25202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2060"/>
                </a:solidFill>
                <a:latin typeface="Calibri" pitchFamily="34" charset="0"/>
              </a:rPr>
              <a:t>получение кода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2060"/>
                </a:solidFill>
                <a:latin typeface="Calibri" pitchFamily="34" charset="0"/>
              </a:rPr>
              <a:t>активации заказным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2060"/>
                </a:solidFill>
                <a:latin typeface="Calibri" pitchFamily="34" charset="0"/>
              </a:rPr>
              <a:t>письмом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00300" y="5074706"/>
            <a:ext cx="33838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2060"/>
                </a:solidFill>
                <a:latin typeface="Calibri" pitchFamily="34" charset="0"/>
              </a:rPr>
              <a:t>получение кода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2060"/>
                </a:solidFill>
                <a:latin typeface="Calibri" pitchFamily="34" charset="0"/>
              </a:rPr>
              <a:t>активации 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2060"/>
                </a:solidFill>
                <a:latin typeface="Calibri" pitchFamily="34" charset="0"/>
              </a:rPr>
              <a:t>офисе Ростелеком</a:t>
            </a:r>
          </a:p>
        </p:txBody>
      </p:sp>
      <p:pic>
        <p:nvPicPr>
          <p:cNvPr id="22" name="Picture 4" descr="C:\Users\Latypov_rh\Desktop\Активация. Шаг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72863"/>
            <a:ext cx="3096344" cy="273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84167" y="5074706"/>
            <a:ext cx="2949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2060"/>
                </a:solidFill>
                <a:latin typeface="Calibri" pitchFamily="34" charset="0"/>
              </a:rPr>
              <a:t>ввод кода на сайте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2060"/>
                </a:solidFill>
                <a:latin typeface="Calibri" pitchFamily="34" charset="0"/>
              </a:rPr>
              <a:t>для активации</a:t>
            </a:r>
          </a:p>
        </p:txBody>
      </p:sp>
    </p:spTree>
    <p:extLst>
      <p:ext uri="{BB962C8B-B14F-4D97-AF65-F5344CB8AC3E}">
        <p14:creationId xmlns:p14="http://schemas.microsoft.com/office/powerpoint/2010/main" val="20952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484784"/>
            <a:ext cx="2664296" cy="9392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767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797"/>
            <a:ext cx="8712968" cy="711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9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57592" cy="1772816"/>
          </a:xfrm>
        </p:spPr>
        <p:txBody>
          <a:bodyPr>
            <a:normAutofit/>
          </a:bodyPr>
          <a:lstStyle/>
          <a:p>
            <a:pPr lvl="0" eaLnBrk="0" hangingPunct="0">
              <a:spcBef>
                <a:spcPts val="0"/>
              </a:spcBef>
              <a:defRPr/>
            </a:pPr>
            <a:r>
              <a:rPr lang="ru-RU" sz="2000" b="1" dirty="0">
                <a:solidFill>
                  <a:srgbClr val="7030A0"/>
                </a:solidFill>
                <a:ea typeface="+mn-ea"/>
                <a:cs typeface="+mn-cs"/>
              </a:rPr>
              <a:t>«Люди по-прежнему стоят в очередях за согласованиями, сталкиваются с необходимостью многократно обращаться в тот или иной орган </a:t>
            </a:r>
            <a:r>
              <a:rPr lang="ru-RU" sz="2000" b="1" dirty="0" err="1">
                <a:solidFill>
                  <a:srgbClr val="7030A0"/>
                </a:solidFill>
                <a:ea typeface="+mn-ea"/>
                <a:cs typeface="+mn-cs"/>
              </a:rPr>
              <a:t>госвласти</a:t>
            </a:r>
            <a:r>
              <a:rPr lang="ru-RU" sz="2000" b="1" dirty="0">
                <a:solidFill>
                  <a:srgbClr val="7030A0"/>
                </a:solidFill>
                <a:ea typeface="+mn-ea"/>
                <a:cs typeface="+mn-cs"/>
              </a:rPr>
              <a:t> по одному и тому же поводу, а зачастую и просто с отсутствием информации о требуемой услуге</a:t>
            </a:r>
            <a:r>
              <a:rPr lang="ru-RU" sz="2000" b="1" dirty="0" smtClean="0">
                <a:solidFill>
                  <a:srgbClr val="7030A0"/>
                </a:solidFill>
                <a:ea typeface="+mn-ea"/>
                <a:cs typeface="+mn-cs"/>
              </a:rPr>
              <a:t>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images.slidesharecdn.com/k-egovernment-rf-1197707321481614-2/95/slide-17-728.jpg?11977001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" b="3346"/>
          <a:stretch>
            <a:fillRect/>
          </a:stretch>
        </p:blipFill>
        <p:spPr bwMode="auto">
          <a:xfrm>
            <a:off x="611560" y="1484784"/>
            <a:ext cx="828092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6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5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</TotalTime>
  <Words>200</Words>
  <Application>Microsoft Office PowerPoint</Application>
  <PresentationFormat>Экран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Чем человек просвещеннее, тем он полезнее своему обществу. (Александр Грибоедов)</vt:lpstr>
      <vt:lpstr>Госуслуги. Способы их получения.</vt:lpstr>
      <vt:lpstr>Единый портал государственных и муниципальных услуг обеспечивает</vt:lpstr>
      <vt:lpstr>Регистрация на едином портале государственных и муниципальных услуг.</vt:lpstr>
      <vt:lpstr>Презентация PowerPoint</vt:lpstr>
      <vt:lpstr>«Люди по-прежнему стоят в очередях за согласованиями, сталкиваются с необходимостью многократно обращаться в тот или иной орган госвласти по одному и тому же поводу, а зачастую и просто с отсутствием информации о требуемой услуге»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Чем человек просвещеннее, тем он полезнее своему обществу. (Александр Грибоедов)</dc:title>
  <dc:creator>3428</dc:creator>
  <cp:lastModifiedBy>3428</cp:lastModifiedBy>
  <cp:revision>8</cp:revision>
  <dcterms:created xsi:type="dcterms:W3CDTF">2015-06-21T13:53:53Z</dcterms:created>
  <dcterms:modified xsi:type="dcterms:W3CDTF">2015-10-07T18:44:48Z</dcterms:modified>
</cp:coreProperties>
</file>