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C830693-53AC-4BE5-A86C-60322B50557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830693-53AC-4BE5-A86C-60322B50557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830693-53AC-4BE5-A86C-60322B50557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FF8B004-AEC1-4BAC-8A14-8678CFEB8F70}"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C830693-53AC-4BE5-A86C-60322B505576}"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F8B004-AEC1-4BAC-8A14-8678CFEB8F70}" type="datetimeFigureOut">
              <a:rPr lang="ru-RU" smtClean="0"/>
              <a:pPr/>
              <a:t>18.04.2014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830693-53AC-4BE5-A86C-60322B505576}"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ikie-zhivotnyie.jpg"/>
          <p:cNvPicPr>
            <a:picLocks noChangeAspect="1"/>
          </p:cNvPicPr>
          <p:nvPr/>
        </p:nvPicPr>
        <p:blipFill>
          <a:blip r:embed="rId2"/>
          <a:stretch>
            <a:fillRect/>
          </a:stretch>
        </p:blipFill>
        <p:spPr>
          <a:xfrm>
            <a:off x="1071538" y="3214686"/>
            <a:ext cx="2773077" cy="2524412"/>
          </a:xfrm>
          <a:prstGeom prst="rect">
            <a:avLst/>
          </a:prstGeom>
        </p:spPr>
      </p:pic>
      <p:sp>
        <p:nvSpPr>
          <p:cNvPr id="2" name="Заголовок 1"/>
          <p:cNvSpPr>
            <a:spLocks noGrp="1"/>
          </p:cNvSpPr>
          <p:nvPr>
            <p:ph type="ctrTitle"/>
          </p:nvPr>
        </p:nvSpPr>
        <p:spPr>
          <a:xfrm>
            <a:off x="714348" y="214291"/>
            <a:ext cx="7786742" cy="1571636"/>
          </a:xfrm>
        </p:spPr>
        <p:txBody>
          <a:bodyPr>
            <a:normAutofit/>
          </a:bodyPr>
          <a:lstStyle/>
          <a:p>
            <a:r>
              <a:rPr lang="ru-RU" sz="8000" dirty="0" smtClean="0">
                <a:solidFill>
                  <a:schemeClr val="tx2">
                    <a:lumMod val="60000"/>
                    <a:lumOff val="40000"/>
                  </a:schemeClr>
                </a:solidFill>
              </a:rPr>
              <a:t>Дикие животные</a:t>
            </a:r>
            <a:endParaRPr lang="ru-RU" sz="8000" dirty="0">
              <a:solidFill>
                <a:schemeClr val="tx2">
                  <a:lumMod val="60000"/>
                  <a:lumOff val="40000"/>
                </a:schemeClr>
              </a:solidFill>
            </a:endParaRPr>
          </a:p>
        </p:txBody>
      </p:sp>
      <p:sp>
        <p:nvSpPr>
          <p:cNvPr id="3" name="Подзаголовок 2"/>
          <p:cNvSpPr>
            <a:spLocks noGrp="1"/>
          </p:cNvSpPr>
          <p:nvPr>
            <p:ph type="subTitle" idx="1"/>
          </p:nvPr>
        </p:nvSpPr>
        <p:spPr>
          <a:xfrm>
            <a:off x="2143108" y="4143380"/>
            <a:ext cx="6400800" cy="1709734"/>
          </a:xfrm>
        </p:spPr>
        <p:txBody>
          <a:bodyPr>
            <a:normAutofit/>
          </a:bodyPr>
          <a:lstStyle/>
          <a:p>
            <a:r>
              <a:rPr lang="ru-RU" dirty="0" err="1" smtClean="0">
                <a:solidFill>
                  <a:schemeClr val="tx1"/>
                </a:solidFill>
              </a:rPr>
              <a:t>Рачкова</a:t>
            </a:r>
            <a:r>
              <a:rPr lang="ru-RU" dirty="0" smtClean="0">
                <a:solidFill>
                  <a:schemeClr val="tx1"/>
                </a:solidFill>
              </a:rPr>
              <a:t> М.Ш.</a:t>
            </a:r>
          </a:p>
          <a:p>
            <a:r>
              <a:rPr lang="ru-RU" dirty="0" smtClean="0">
                <a:solidFill>
                  <a:schemeClr val="tx1"/>
                </a:solidFill>
              </a:rPr>
              <a:t>МБ ДОУ Д</a:t>
            </a:r>
            <a:r>
              <a:rPr lang="en-US" dirty="0">
                <a:solidFill>
                  <a:schemeClr val="tx1"/>
                </a:solidFill>
              </a:rPr>
              <a:t>I</a:t>
            </a:r>
            <a:r>
              <a:rPr lang="ru-RU" dirty="0" smtClean="0">
                <a:solidFill>
                  <a:schemeClr val="tx1"/>
                </a:solidFill>
              </a:rPr>
              <a:t>С</a:t>
            </a:r>
            <a:r>
              <a:rPr lang="en-US" dirty="0" smtClean="0">
                <a:solidFill>
                  <a:schemeClr val="tx1"/>
                </a:solidFill>
              </a:rPr>
              <a:t> </a:t>
            </a:r>
            <a:r>
              <a:rPr lang="ru-RU" dirty="0" smtClean="0">
                <a:solidFill>
                  <a:schemeClr val="tx1"/>
                </a:solidFill>
              </a:rPr>
              <a:t>№2</a:t>
            </a:r>
          </a:p>
          <a:p>
            <a:r>
              <a:rPr lang="ru-RU" dirty="0" smtClean="0">
                <a:solidFill>
                  <a:schemeClr val="tx1"/>
                </a:solidFill>
              </a:rPr>
              <a:t>с. Черниговка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357166"/>
            <a:ext cx="4210080" cy="5768997"/>
          </a:xfrm>
        </p:spPr>
        <p:txBody>
          <a:bodyPr/>
          <a:lstStyle/>
          <a:p>
            <a:r>
              <a:rPr lang="ru-RU" dirty="0" smtClean="0"/>
              <a:t>Паукообразная обезьяна пользуется хвостом как дополнительной ногой или рукой. Длинные тонкие пальцы помогают держаться за ветки. Кончиком хвоста она обвивает ветку и, раскачиваясь, перелетает с дерева на дерево.</a:t>
            </a:r>
            <a:endParaRPr lang="ru-RU" dirty="0"/>
          </a:p>
        </p:txBody>
      </p:sp>
      <p:pic>
        <p:nvPicPr>
          <p:cNvPr id="5" name="Содержимое 4" descr="0_984b4_7aae4238_L.jpg"/>
          <p:cNvPicPr>
            <a:picLocks noGrp="1" noChangeAspect="1"/>
          </p:cNvPicPr>
          <p:nvPr>
            <p:ph sz="half" idx="2"/>
          </p:nvPr>
        </p:nvPicPr>
        <p:blipFill>
          <a:blip r:embed="rId2"/>
          <a:stretch>
            <a:fillRect/>
          </a:stretch>
        </p:blipFill>
        <p:spPr>
          <a:xfrm>
            <a:off x="5615803" y="2643182"/>
            <a:ext cx="3032206" cy="228601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500043"/>
            <a:ext cx="8643998" cy="1643073"/>
          </a:xfrm>
        </p:spPr>
        <p:txBody>
          <a:bodyPr>
            <a:normAutofit lnSpcReduction="10000"/>
          </a:bodyPr>
          <a:lstStyle/>
          <a:p>
            <a:r>
              <a:rPr lang="ru-RU" dirty="0" smtClean="0"/>
              <a:t>Летучие мыши – единственные млекопитающие, которые умеют летать. Крыльями им служат лапы. Между пальцами передних лап натянута кожа – так получается крыло.</a:t>
            </a:r>
            <a:endParaRPr lang="ru-RU" dirty="0"/>
          </a:p>
        </p:txBody>
      </p:sp>
      <p:pic>
        <p:nvPicPr>
          <p:cNvPr id="5" name="Содержимое 4" descr="Bat.jpg"/>
          <p:cNvPicPr>
            <a:picLocks noGrp="1" noChangeAspect="1"/>
          </p:cNvPicPr>
          <p:nvPr>
            <p:ph sz="half" idx="2"/>
          </p:nvPr>
        </p:nvPicPr>
        <p:blipFill>
          <a:blip r:embed="rId2"/>
          <a:stretch>
            <a:fillRect/>
          </a:stretch>
        </p:blipFill>
        <p:spPr>
          <a:xfrm>
            <a:off x="3357554" y="3040556"/>
            <a:ext cx="3218470" cy="191096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96908"/>
          </a:xfrm>
        </p:spPr>
        <p:txBody>
          <a:bodyPr>
            <a:normAutofit fontScale="90000"/>
          </a:bodyPr>
          <a:lstStyle/>
          <a:p>
            <a:r>
              <a:rPr lang="ru-RU" dirty="0" smtClean="0">
                <a:solidFill>
                  <a:srgbClr val="FF0000"/>
                </a:solidFill>
              </a:rPr>
              <a:t>Зубы и пища</a:t>
            </a:r>
            <a:endParaRPr lang="ru-RU" dirty="0">
              <a:solidFill>
                <a:srgbClr val="FF0000"/>
              </a:solidFill>
            </a:endParaRPr>
          </a:p>
        </p:txBody>
      </p:sp>
      <p:sp>
        <p:nvSpPr>
          <p:cNvPr id="6" name="Содержимое 5"/>
          <p:cNvSpPr>
            <a:spLocks noGrp="1"/>
          </p:cNvSpPr>
          <p:nvPr>
            <p:ph idx="1"/>
          </p:nvPr>
        </p:nvSpPr>
        <p:spPr>
          <a:xfrm>
            <a:off x="457200" y="1142984"/>
            <a:ext cx="8229600" cy="4983179"/>
          </a:xfrm>
        </p:spPr>
        <p:txBody>
          <a:bodyPr/>
          <a:lstStyle/>
          <a:p>
            <a:r>
              <a:rPr lang="ru-RU" dirty="0" smtClean="0"/>
              <a:t>Многие млекопитающие питаются растениями. Разжевывать растения нелегко, поэтому у млекопитающих сильные коренные зубы.</a:t>
            </a:r>
            <a:endParaRPr lang="ru-RU" dirty="0"/>
          </a:p>
        </p:txBody>
      </p:sp>
      <p:pic>
        <p:nvPicPr>
          <p:cNvPr id="7" name="Рисунок 6" descr="images.jpg"/>
          <p:cNvPicPr>
            <a:picLocks noChangeAspect="1"/>
          </p:cNvPicPr>
          <p:nvPr/>
        </p:nvPicPr>
        <p:blipFill>
          <a:blip r:embed="rId2"/>
          <a:stretch>
            <a:fillRect/>
          </a:stretch>
        </p:blipFill>
        <p:spPr>
          <a:xfrm>
            <a:off x="2786050" y="3429000"/>
            <a:ext cx="3430545" cy="183222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357158" y="357167"/>
            <a:ext cx="8358246" cy="2000264"/>
          </a:xfrm>
        </p:spPr>
        <p:txBody>
          <a:bodyPr/>
          <a:lstStyle/>
          <a:p>
            <a:r>
              <a:rPr lang="ru-RU" dirty="0" smtClean="0"/>
              <a:t>В африканской саванне бок о бок пасутся самые разные травоядные млекопитающие. Это возможно потому, что они питаются разными растениями и объедают их на разной высоте. </a:t>
            </a:r>
            <a:endParaRPr lang="ru-RU" dirty="0"/>
          </a:p>
        </p:txBody>
      </p:sp>
      <p:pic>
        <p:nvPicPr>
          <p:cNvPr id="7" name="Содержимое 6" descr="0_5045e_118dd4be_XL.jpg"/>
          <p:cNvPicPr>
            <a:picLocks noGrp="1" noChangeAspect="1"/>
          </p:cNvPicPr>
          <p:nvPr>
            <p:ph sz="half" idx="2"/>
          </p:nvPr>
        </p:nvPicPr>
        <p:blipFill>
          <a:blip r:embed="rId2" cstate="print"/>
          <a:stretch>
            <a:fillRect/>
          </a:stretch>
        </p:blipFill>
        <p:spPr>
          <a:xfrm>
            <a:off x="3286116" y="3214686"/>
            <a:ext cx="2628919" cy="179244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357166"/>
            <a:ext cx="4281518" cy="5768997"/>
          </a:xfrm>
        </p:spPr>
        <p:txBody>
          <a:bodyPr>
            <a:normAutofit/>
          </a:bodyPr>
          <a:lstStyle/>
          <a:p>
            <a:r>
              <a:rPr lang="ru-RU" dirty="0" smtClean="0"/>
              <a:t>Сумчатые медведи коала питаются только листьями эвкалиптов.</a:t>
            </a:r>
            <a:endParaRPr lang="ru-RU" dirty="0"/>
          </a:p>
        </p:txBody>
      </p:sp>
      <p:sp>
        <p:nvSpPr>
          <p:cNvPr id="4" name="Содержимое 3"/>
          <p:cNvSpPr>
            <a:spLocks noGrp="1"/>
          </p:cNvSpPr>
          <p:nvPr>
            <p:ph sz="half" idx="2"/>
          </p:nvPr>
        </p:nvSpPr>
        <p:spPr>
          <a:xfrm>
            <a:off x="4648200" y="428605"/>
            <a:ext cx="4281518" cy="1928826"/>
          </a:xfrm>
        </p:spPr>
        <p:txBody>
          <a:bodyPr>
            <a:normAutofit/>
          </a:bodyPr>
          <a:lstStyle/>
          <a:p>
            <a:r>
              <a:rPr lang="ru-RU" dirty="0" smtClean="0"/>
              <a:t>Еноты едят и растения, и животных. Они обычно находят пропитание без особых затруднений.</a:t>
            </a:r>
            <a:endParaRPr lang="ru-RU" dirty="0"/>
          </a:p>
        </p:txBody>
      </p:sp>
      <p:pic>
        <p:nvPicPr>
          <p:cNvPr id="5" name="Рисунок 4" descr="1342463963_world_australia_koala___australia_008976_.jpg"/>
          <p:cNvPicPr>
            <a:picLocks noChangeAspect="1"/>
          </p:cNvPicPr>
          <p:nvPr/>
        </p:nvPicPr>
        <p:blipFill>
          <a:blip r:embed="rId2" cstate="print"/>
          <a:stretch>
            <a:fillRect/>
          </a:stretch>
        </p:blipFill>
        <p:spPr>
          <a:xfrm>
            <a:off x="1214413" y="4415162"/>
            <a:ext cx="2431121" cy="2067811"/>
          </a:xfrm>
          <a:prstGeom prst="rect">
            <a:avLst/>
          </a:prstGeom>
        </p:spPr>
      </p:pic>
      <p:pic>
        <p:nvPicPr>
          <p:cNvPr id="6" name="Рисунок 5" descr="enot-u-vody.jpg"/>
          <p:cNvPicPr>
            <a:picLocks noChangeAspect="1"/>
          </p:cNvPicPr>
          <p:nvPr/>
        </p:nvPicPr>
        <p:blipFill>
          <a:blip r:embed="rId3" cstate="print"/>
          <a:stretch>
            <a:fillRect/>
          </a:stretch>
        </p:blipFill>
        <p:spPr>
          <a:xfrm>
            <a:off x="6072198" y="4283786"/>
            <a:ext cx="2643206" cy="21874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428605"/>
            <a:ext cx="8715436" cy="2000264"/>
          </a:xfrm>
        </p:spPr>
        <p:txBody>
          <a:bodyPr>
            <a:normAutofit lnSpcReduction="10000"/>
          </a:bodyPr>
          <a:lstStyle/>
          <a:p>
            <a:r>
              <a:rPr lang="ru-RU" dirty="0" smtClean="0"/>
              <a:t>Млекопитающие-хищники едят главным образом других животных. Они тратят много сил на то, чтобы поймать свою жертву. Гепарды иногда так устают, что, убив добычу, целых 15 минут отдыхают. Прежде чем ее съесть.</a:t>
            </a:r>
            <a:endParaRPr lang="ru-RU" dirty="0"/>
          </a:p>
        </p:txBody>
      </p:sp>
      <p:pic>
        <p:nvPicPr>
          <p:cNvPr id="5" name="Содержимое 4" descr="1330.jpg"/>
          <p:cNvPicPr>
            <a:picLocks noGrp="1" noChangeAspect="1"/>
          </p:cNvPicPr>
          <p:nvPr>
            <p:ph sz="half" idx="2"/>
          </p:nvPr>
        </p:nvPicPr>
        <p:blipFill>
          <a:blip r:embed="rId2"/>
          <a:stretch>
            <a:fillRect/>
          </a:stretch>
        </p:blipFill>
        <p:spPr>
          <a:xfrm>
            <a:off x="3357554" y="3786190"/>
            <a:ext cx="3143272" cy="180886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solidFill>
                  <a:srgbClr val="FF0000"/>
                </a:solidFill>
              </a:rPr>
              <a:t>Ночные охотники</a:t>
            </a:r>
            <a:endParaRPr lang="ru-RU" dirty="0">
              <a:solidFill>
                <a:srgbClr val="FF0000"/>
              </a:solidFill>
            </a:endParaRPr>
          </a:p>
        </p:txBody>
      </p:sp>
      <p:sp>
        <p:nvSpPr>
          <p:cNvPr id="3" name="Содержимое 2"/>
          <p:cNvSpPr>
            <a:spLocks noGrp="1"/>
          </p:cNvSpPr>
          <p:nvPr>
            <p:ph sz="half" idx="1"/>
          </p:nvPr>
        </p:nvSpPr>
        <p:spPr>
          <a:xfrm>
            <a:off x="214282" y="928671"/>
            <a:ext cx="4281518" cy="2571768"/>
          </a:xfrm>
        </p:spPr>
        <p:txBody>
          <a:bodyPr>
            <a:normAutofit fontScale="92500" lnSpcReduction="10000"/>
          </a:bodyPr>
          <a:lstStyle/>
          <a:p>
            <a:r>
              <a:rPr lang="ru-RU" dirty="0" smtClean="0"/>
              <a:t>Барсукам во время ночных прогулок и охоты очень помогают острое обоняние и хороший слух. Они находят добычу по запаху. Обнюхивая носом землю.</a:t>
            </a:r>
            <a:endParaRPr lang="ru-RU" dirty="0"/>
          </a:p>
        </p:txBody>
      </p:sp>
      <p:sp>
        <p:nvSpPr>
          <p:cNvPr id="6" name="Содержимое 5"/>
          <p:cNvSpPr>
            <a:spLocks noGrp="1"/>
          </p:cNvSpPr>
          <p:nvPr>
            <p:ph sz="half" idx="2"/>
          </p:nvPr>
        </p:nvSpPr>
        <p:spPr>
          <a:xfrm>
            <a:off x="4648200" y="857232"/>
            <a:ext cx="4038600" cy="2500330"/>
          </a:xfrm>
        </p:spPr>
        <p:txBody>
          <a:bodyPr>
            <a:normAutofit fontScale="92500" lnSpcReduction="10000"/>
          </a:bodyPr>
          <a:lstStyle/>
          <a:p>
            <a:r>
              <a:rPr lang="ru-RU" dirty="0" smtClean="0"/>
              <a:t>Рыжая лисица охотится по ночам. Стоит мышке зашуршать в траве, лиса тут как тут. Она подпрыгивает высоко в воздух и хватает мышь передними лапами.</a:t>
            </a:r>
            <a:endParaRPr lang="ru-RU" dirty="0"/>
          </a:p>
        </p:txBody>
      </p:sp>
      <p:pic>
        <p:nvPicPr>
          <p:cNvPr id="7" name="Рисунок 6" descr="nwv5iv.jpg"/>
          <p:cNvPicPr>
            <a:picLocks noChangeAspect="1"/>
          </p:cNvPicPr>
          <p:nvPr/>
        </p:nvPicPr>
        <p:blipFill>
          <a:blip r:embed="rId2"/>
          <a:stretch>
            <a:fillRect/>
          </a:stretch>
        </p:blipFill>
        <p:spPr>
          <a:xfrm>
            <a:off x="714348" y="3929066"/>
            <a:ext cx="3300414" cy="2357439"/>
          </a:xfrm>
          <a:prstGeom prst="rect">
            <a:avLst/>
          </a:prstGeom>
        </p:spPr>
      </p:pic>
      <p:pic>
        <p:nvPicPr>
          <p:cNvPr id="8" name="Рисунок 7" descr="images (1).jpg"/>
          <p:cNvPicPr>
            <a:picLocks noChangeAspect="1"/>
          </p:cNvPicPr>
          <p:nvPr/>
        </p:nvPicPr>
        <p:blipFill>
          <a:blip r:embed="rId3"/>
          <a:stretch>
            <a:fillRect/>
          </a:stretch>
        </p:blipFill>
        <p:spPr>
          <a:xfrm>
            <a:off x="4714876" y="4000504"/>
            <a:ext cx="3584814" cy="232886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dirty="0" smtClean="0">
                <a:solidFill>
                  <a:srgbClr val="FF0000"/>
                </a:solidFill>
              </a:rPr>
              <a:t>Кто как спасается</a:t>
            </a:r>
            <a:endParaRPr lang="ru-RU" dirty="0">
              <a:solidFill>
                <a:srgbClr val="FF0000"/>
              </a:solidFill>
            </a:endParaRPr>
          </a:p>
        </p:txBody>
      </p:sp>
      <p:sp>
        <p:nvSpPr>
          <p:cNvPr id="3" name="Содержимое 2"/>
          <p:cNvSpPr>
            <a:spLocks noGrp="1"/>
          </p:cNvSpPr>
          <p:nvPr>
            <p:ph sz="half" idx="1"/>
          </p:nvPr>
        </p:nvSpPr>
        <p:spPr>
          <a:xfrm>
            <a:off x="285720" y="928671"/>
            <a:ext cx="4210080" cy="2357454"/>
          </a:xfrm>
        </p:spPr>
        <p:txBody>
          <a:bodyPr>
            <a:normAutofit lnSpcReduction="10000"/>
          </a:bodyPr>
          <a:lstStyle/>
          <a:p>
            <a:r>
              <a:rPr lang="ru-RU" dirty="0" smtClean="0"/>
              <a:t>Белки спасаются от врагов, забираясь на дерево. Белки маленькие и легкие. Поэтому могут скакать по очень тонким веткам.</a:t>
            </a:r>
            <a:endParaRPr lang="ru-RU" dirty="0"/>
          </a:p>
        </p:txBody>
      </p:sp>
      <p:sp>
        <p:nvSpPr>
          <p:cNvPr id="4" name="Содержимое 3"/>
          <p:cNvSpPr>
            <a:spLocks noGrp="1"/>
          </p:cNvSpPr>
          <p:nvPr>
            <p:ph sz="half" idx="2"/>
          </p:nvPr>
        </p:nvSpPr>
        <p:spPr>
          <a:xfrm>
            <a:off x="4648200" y="857233"/>
            <a:ext cx="4281518" cy="2000264"/>
          </a:xfrm>
        </p:spPr>
        <p:txBody>
          <a:bodyPr>
            <a:normAutofit lnSpcReduction="10000"/>
          </a:bodyPr>
          <a:lstStyle/>
          <a:p>
            <a:r>
              <a:rPr lang="ru-RU" dirty="0" smtClean="0"/>
              <a:t>Скунсы прыскают в своих врагов жидкостью. Имеющей очень неприятный запах.</a:t>
            </a:r>
            <a:endParaRPr lang="ru-RU" dirty="0"/>
          </a:p>
        </p:txBody>
      </p:sp>
      <p:pic>
        <p:nvPicPr>
          <p:cNvPr id="5" name="Рисунок 4" descr="squirrel2.jpg"/>
          <p:cNvPicPr>
            <a:picLocks noChangeAspect="1"/>
          </p:cNvPicPr>
          <p:nvPr/>
        </p:nvPicPr>
        <p:blipFill>
          <a:blip r:embed="rId2"/>
          <a:stretch>
            <a:fillRect/>
          </a:stretch>
        </p:blipFill>
        <p:spPr>
          <a:xfrm>
            <a:off x="1142976" y="4000504"/>
            <a:ext cx="2645361" cy="1986425"/>
          </a:xfrm>
          <a:prstGeom prst="rect">
            <a:avLst/>
          </a:prstGeom>
        </p:spPr>
      </p:pic>
      <p:pic>
        <p:nvPicPr>
          <p:cNvPr id="6" name="Рисунок 5" descr="Skuns.jpg"/>
          <p:cNvPicPr>
            <a:picLocks noChangeAspect="1"/>
          </p:cNvPicPr>
          <p:nvPr/>
        </p:nvPicPr>
        <p:blipFill>
          <a:blip r:embed="rId3"/>
          <a:stretch>
            <a:fillRect/>
          </a:stretch>
        </p:blipFill>
        <p:spPr>
          <a:xfrm>
            <a:off x="5643570" y="3857628"/>
            <a:ext cx="2624955" cy="205796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285729"/>
            <a:ext cx="8572560" cy="1928826"/>
          </a:xfrm>
        </p:spPr>
        <p:txBody>
          <a:bodyPr/>
          <a:lstStyle/>
          <a:p>
            <a:r>
              <a:rPr lang="ru-RU" dirty="0" smtClean="0"/>
              <a:t>Заяц-беляк обитает в местах, где зимой выпадает снег. Зимой у него бела шкурка, а летом бурая. Это помогает ему укрываться от врагов, например, от лис.</a:t>
            </a:r>
            <a:endParaRPr lang="ru-RU" dirty="0"/>
          </a:p>
        </p:txBody>
      </p:sp>
      <p:pic>
        <p:nvPicPr>
          <p:cNvPr id="5" name="Содержимое 4" descr="93.jpg"/>
          <p:cNvPicPr>
            <a:picLocks noGrp="1" noChangeAspect="1"/>
          </p:cNvPicPr>
          <p:nvPr>
            <p:ph sz="half" idx="2"/>
          </p:nvPr>
        </p:nvPicPr>
        <p:blipFill>
          <a:blip r:embed="rId2"/>
          <a:stretch>
            <a:fillRect/>
          </a:stretch>
        </p:blipFill>
        <p:spPr>
          <a:xfrm>
            <a:off x="1428728" y="3357562"/>
            <a:ext cx="2132055" cy="2095918"/>
          </a:xfrm>
        </p:spPr>
      </p:pic>
      <p:pic>
        <p:nvPicPr>
          <p:cNvPr id="6" name="Рисунок 5" descr="belyak (1).jpg"/>
          <p:cNvPicPr>
            <a:picLocks noChangeAspect="1"/>
          </p:cNvPicPr>
          <p:nvPr/>
        </p:nvPicPr>
        <p:blipFill>
          <a:blip r:embed="rId3"/>
          <a:stretch>
            <a:fillRect/>
          </a:stretch>
        </p:blipFill>
        <p:spPr>
          <a:xfrm>
            <a:off x="6357950" y="3380820"/>
            <a:ext cx="1714512" cy="22727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dirty="0" smtClean="0">
                <a:solidFill>
                  <a:srgbClr val="FF0000"/>
                </a:solidFill>
              </a:rPr>
              <a:t>Жилища</a:t>
            </a:r>
            <a:endParaRPr lang="ru-RU" dirty="0">
              <a:solidFill>
                <a:srgbClr val="FF0000"/>
              </a:solidFill>
            </a:endParaRPr>
          </a:p>
        </p:txBody>
      </p:sp>
      <p:sp>
        <p:nvSpPr>
          <p:cNvPr id="5" name="Содержимое 4"/>
          <p:cNvSpPr>
            <a:spLocks noGrp="1"/>
          </p:cNvSpPr>
          <p:nvPr>
            <p:ph idx="1"/>
          </p:nvPr>
        </p:nvSpPr>
        <p:spPr>
          <a:xfrm>
            <a:off x="457200" y="928671"/>
            <a:ext cx="8229600" cy="1571636"/>
          </a:xfrm>
        </p:spPr>
        <p:txBody>
          <a:bodyPr>
            <a:normAutofit lnSpcReduction="10000"/>
          </a:bodyPr>
          <a:lstStyle/>
          <a:p>
            <a:r>
              <a:rPr lang="ru-RU" dirty="0" smtClean="0"/>
              <a:t>Млекопитающие строят себе жилища, в которых они могут отогреться, обсохнуть и укрыться от опасности. Вот так выглядит жилище бобра. В нем  молодняку не страшен никакой враг.</a:t>
            </a:r>
            <a:endParaRPr lang="ru-RU" dirty="0"/>
          </a:p>
        </p:txBody>
      </p:sp>
      <p:pic>
        <p:nvPicPr>
          <p:cNvPr id="6" name="Рисунок 5" descr="beaver8.jpg"/>
          <p:cNvPicPr>
            <a:picLocks noChangeAspect="1"/>
          </p:cNvPicPr>
          <p:nvPr/>
        </p:nvPicPr>
        <p:blipFill>
          <a:blip r:embed="rId2"/>
          <a:stretch>
            <a:fillRect/>
          </a:stretch>
        </p:blipFill>
        <p:spPr>
          <a:xfrm>
            <a:off x="3428992" y="3758714"/>
            <a:ext cx="3195187" cy="20277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dirty="0" smtClean="0">
                <a:solidFill>
                  <a:srgbClr val="FF0000"/>
                </a:solidFill>
              </a:rPr>
              <a:t>Кто такие млекопитающие</a:t>
            </a:r>
            <a:endParaRPr lang="ru-RU" dirty="0">
              <a:solidFill>
                <a:srgbClr val="FF0000"/>
              </a:solidFill>
            </a:endParaRPr>
          </a:p>
        </p:txBody>
      </p:sp>
      <p:sp>
        <p:nvSpPr>
          <p:cNvPr id="3" name="Содержимое 2"/>
          <p:cNvSpPr>
            <a:spLocks noGrp="1"/>
          </p:cNvSpPr>
          <p:nvPr>
            <p:ph idx="1"/>
          </p:nvPr>
        </p:nvSpPr>
        <p:spPr>
          <a:xfrm>
            <a:off x="214282" y="1142984"/>
            <a:ext cx="4429156" cy="5286411"/>
          </a:xfrm>
        </p:spPr>
        <p:txBody>
          <a:bodyPr>
            <a:normAutofit/>
          </a:bodyPr>
          <a:lstStyle/>
          <a:p>
            <a:r>
              <a:rPr lang="ru-RU" dirty="0" smtClean="0"/>
              <a:t>Млекопитающие отличаются от всех других существующих в мире животных. Только у млекопитающих тело покрыто мехом или волосами. Только у самок млекопитающих вырабатывается молоко, которым они кормят детенышей. Ты тоже млекопитающий.</a:t>
            </a:r>
            <a:endParaRPr lang="ru-RU" dirty="0"/>
          </a:p>
        </p:txBody>
      </p:sp>
      <p:pic>
        <p:nvPicPr>
          <p:cNvPr id="4" name="Рисунок 3" descr="1292522741_image071.jpg"/>
          <p:cNvPicPr>
            <a:picLocks noChangeAspect="1"/>
          </p:cNvPicPr>
          <p:nvPr/>
        </p:nvPicPr>
        <p:blipFill>
          <a:blip r:embed="rId2"/>
          <a:stretch>
            <a:fillRect/>
          </a:stretch>
        </p:blipFill>
        <p:spPr>
          <a:xfrm>
            <a:off x="5929322" y="2714620"/>
            <a:ext cx="2549787" cy="22860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28596" y="285729"/>
            <a:ext cx="4067204" cy="3000396"/>
          </a:xfrm>
        </p:spPr>
        <p:txBody>
          <a:bodyPr>
            <a:normAutofit lnSpcReduction="10000"/>
          </a:bodyPr>
          <a:lstStyle/>
          <a:p>
            <a:r>
              <a:rPr lang="ru-RU" dirty="0" smtClean="0"/>
              <a:t>Самка мыши-малютки строят дом для своих малышей. Она разрывает травинки на полоски и свивает из них круглое гнездышко. В нем всегда сухо и тепло.</a:t>
            </a:r>
            <a:endParaRPr lang="ru-RU" dirty="0"/>
          </a:p>
        </p:txBody>
      </p:sp>
      <p:sp>
        <p:nvSpPr>
          <p:cNvPr id="6" name="Содержимое 5"/>
          <p:cNvSpPr>
            <a:spLocks noGrp="1"/>
          </p:cNvSpPr>
          <p:nvPr>
            <p:ph sz="half" idx="2"/>
          </p:nvPr>
        </p:nvSpPr>
        <p:spPr>
          <a:xfrm>
            <a:off x="4648200" y="357167"/>
            <a:ext cx="4038600" cy="2857520"/>
          </a:xfrm>
        </p:spPr>
        <p:txBody>
          <a:bodyPr>
            <a:normAutofit lnSpcReduction="10000"/>
          </a:bodyPr>
          <a:lstStyle/>
          <a:p>
            <a:r>
              <a:rPr lang="ru-RU" dirty="0" smtClean="0"/>
              <a:t>Крот проводит внутри своего жилища большую часть жизни. Для рытья подземных ходов крот орудует передними лапами, будто лопатой.</a:t>
            </a:r>
            <a:endParaRPr lang="ru-RU" dirty="0"/>
          </a:p>
        </p:txBody>
      </p:sp>
      <p:pic>
        <p:nvPicPr>
          <p:cNvPr id="7" name="Рисунок 6" descr="мышь-3.jpg"/>
          <p:cNvPicPr>
            <a:picLocks noChangeAspect="1"/>
          </p:cNvPicPr>
          <p:nvPr/>
        </p:nvPicPr>
        <p:blipFill>
          <a:blip r:embed="rId2"/>
          <a:stretch>
            <a:fillRect/>
          </a:stretch>
        </p:blipFill>
        <p:spPr>
          <a:xfrm>
            <a:off x="571472" y="4143380"/>
            <a:ext cx="3500462" cy="2397262"/>
          </a:xfrm>
          <a:prstGeom prst="rect">
            <a:avLst/>
          </a:prstGeom>
        </p:spPr>
      </p:pic>
      <p:pic>
        <p:nvPicPr>
          <p:cNvPr id="8" name="Рисунок 7" descr="Бобы-от-кротов.jpg"/>
          <p:cNvPicPr>
            <a:picLocks noChangeAspect="1"/>
          </p:cNvPicPr>
          <p:nvPr/>
        </p:nvPicPr>
        <p:blipFill>
          <a:blip r:embed="rId3"/>
          <a:stretch>
            <a:fillRect/>
          </a:stretch>
        </p:blipFill>
        <p:spPr>
          <a:xfrm>
            <a:off x="5643570" y="4071942"/>
            <a:ext cx="2656826" cy="21503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357167"/>
            <a:ext cx="8229600" cy="2071701"/>
          </a:xfrm>
        </p:spPr>
        <p:txBody>
          <a:bodyPr>
            <a:normAutofit/>
          </a:bodyPr>
          <a:lstStyle/>
          <a:p>
            <a:r>
              <a:rPr lang="ru-RU" dirty="0" smtClean="0"/>
              <a:t>Самка белого медведя роет во льду и в снегу пещеру и проводит в ней зиму. Она не выходит наружу до весны, когда становится потеплее. Медвежата рождаются в середине зимы.</a:t>
            </a:r>
            <a:endParaRPr lang="ru-RU" dirty="0"/>
          </a:p>
        </p:txBody>
      </p:sp>
      <p:pic>
        <p:nvPicPr>
          <p:cNvPr id="7" name="Рисунок 6" descr="Белый-медведь-22.jpg"/>
          <p:cNvPicPr>
            <a:picLocks noChangeAspect="1"/>
          </p:cNvPicPr>
          <p:nvPr/>
        </p:nvPicPr>
        <p:blipFill>
          <a:blip r:embed="rId2" cstate="print"/>
          <a:stretch>
            <a:fillRect/>
          </a:stretch>
        </p:blipFill>
        <p:spPr>
          <a:xfrm>
            <a:off x="1214414" y="3286124"/>
            <a:ext cx="3071834" cy="2303876"/>
          </a:xfrm>
          <a:prstGeom prst="rect">
            <a:avLst/>
          </a:prstGeom>
        </p:spPr>
      </p:pic>
      <p:pic>
        <p:nvPicPr>
          <p:cNvPr id="8" name="Рисунок 7" descr="belyj-medved_13.jpg"/>
          <p:cNvPicPr>
            <a:picLocks noChangeAspect="1"/>
          </p:cNvPicPr>
          <p:nvPr/>
        </p:nvPicPr>
        <p:blipFill>
          <a:blip r:embed="rId3"/>
          <a:stretch>
            <a:fillRect/>
          </a:stretch>
        </p:blipFill>
        <p:spPr>
          <a:xfrm>
            <a:off x="5715008" y="3643314"/>
            <a:ext cx="2428860" cy="182599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dirty="0" smtClean="0">
                <a:solidFill>
                  <a:srgbClr val="FF0000"/>
                </a:solidFill>
              </a:rPr>
              <a:t>Детеныши подрастают</a:t>
            </a:r>
            <a:endParaRPr lang="ru-RU" dirty="0">
              <a:solidFill>
                <a:srgbClr val="FF0000"/>
              </a:solidFill>
            </a:endParaRPr>
          </a:p>
        </p:txBody>
      </p:sp>
      <p:sp>
        <p:nvSpPr>
          <p:cNvPr id="3" name="Содержимое 2"/>
          <p:cNvSpPr>
            <a:spLocks noGrp="1"/>
          </p:cNvSpPr>
          <p:nvPr>
            <p:ph idx="1"/>
          </p:nvPr>
        </p:nvSpPr>
        <p:spPr>
          <a:xfrm>
            <a:off x="457200" y="857233"/>
            <a:ext cx="8229600" cy="2000263"/>
          </a:xfrm>
        </p:spPr>
        <p:txBody>
          <a:bodyPr>
            <a:normAutofit/>
          </a:bodyPr>
          <a:lstStyle/>
          <a:p>
            <a:r>
              <a:rPr lang="ru-RU" dirty="0" smtClean="0"/>
              <a:t>Детеныш млекопитающего питается молоком. Молоко появляется у матери после рождения детеныша и содержит все необходимые малышу питательные вещества.</a:t>
            </a:r>
            <a:endParaRPr lang="ru-RU" dirty="0"/>
          </a:p>
        </p:txBody>
      </p:sp>
      <p:pic>
        <p:nvPicPr>
          <p:cNvPr id="4" name="Рисунок 3" descr="лисица.jpg"/>
          <p:cNvPicPr>
            <a:picLocks noChangeAspect="1"/>
          </p:cNvPicPr>
          <p:nvPr/>
        </p:nvPicPr>
        <p:blipFill>
          <a:blip r:embed="rId2"/>
          <a:stretch>
            <a:fillRect/>
          </a:stretch>
        </p:blipFill>
        <p:spPr>
          <a:xfrm>
            <a:off x="3143240" y="3286124"/>
            <a:ext cx="2991829" cy="26589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285720" y="285728"/>
            <a:ext cx="4210080" cy="5840435"/>
          </a:xfrm>
        </p:spPr>
        <p:txBody>
          <a:bodyPr>
            <a:normAutofit/>
          </a:bodyPr>
          <a:lstStyle/>
          <a:p>
            <a:pPr>
              <a:buNone/>
            </a:pPr>
            <a:r>
              <a:rPr lang="ru-RU" dirty="0" smtClean="0"/>
              <a:t>Млекопитающие подолгу вылизывают своих детенышей. Это позволяет держать потомство в чистоте и сохранять его здоровье. </a:t>
            </a:r>
            <a:endParaRPr lang="ru-RU" dirty="0"/>
          </a:p>
        </p:txBody>
      </p:sp>
      <p:sp>
        <p:nvSpPr>
          <p:cNvPr id="6" name="Содержимое 5"/>
          <p:cNvSpPr>
            <a:spLocks noGrp="1"/>
          </p:cNvSpPr>
          <p:nvPr>
            <p:ph sz="half" idx="2"/>
          </p:nvPr>
        </p:nvSpPr>
        <p:spPr>
          <a:xfrm>
            <a:off x="4648200" y="285729"/>
            <a:ext cx="4038600" cy="2928957"/>
          </a:xfrm>
        </p:spPr>
        <p:txBody>
          <a:bodyPr>
            <a:normAutofit/>
          </a:bodyPr>
          <a:lstStyle/>
          <a:p>
            <a:r>
              <a:rPr lang="ru-RU" dirty="0" smtClean="0"/>
              <a:t>Тигрица перетаскивает тигренка в безопасное место, прихватывая его зубами за загривок. Тигрятам не больно: мать сжимает челюсти не сильно.</a:t>
            </a:r>
            <a:endParaRPr lang="ru-RU" dirty="0"/>
          </a:p>
        </p:txBody>
      </p:sp>
      <p:pic>
        <p:nvPicPr>
          <p:cNvPr id="7" name="Рисунок 6" descr="images (2).jpg"/>
          <p:cNvPicPr>
            <a:picLocks noChangeAspect="1"/>
          </p:cNvPicPr>
          <p:nvPr/>
        </p:nvPicPr>
        <p:blipFill>
          <a:blip r:embed="rId2"/>
          <a:stretch>
            <a:fillRect/>
          </a:stretch>
        </p:blipFill>
        <p:spPr>
          <a:xfrm>
            <a:off x="785786" y="4071942"/>
            <a:ext cx="3300684" cy="2068739"/>
          </a:xfrm>
          <a:prstGeom prst="rect">
            <a:avLst/>
          </a:prstGeom>
        </p:spPr>
      </p:pic>
      <p:pic>
        <p:nvPicPr>
          <p:cNvPr id="8" name="Рисунок 7" descr="p20505.jpg"/>
          <p:cNvPicPr>
            <a:picLocks noChangeAspect="1"/>
          </p:cNvPicPr>
          <p:nvPr/>
        </p:nvPicPr>
        <p:blipFill>
          <a:blip r:embed="rId3"/>
          <a:stretch>
            <a:fillRect/>
          </a:stretch>
        </p:blipFill>
        <p:spPr>
          <a:xfrm>
            <a:off x="6072198" y="3714752"/>
            <a:ext cx="2255492" cy="280986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82594"/>
          </a:xfrm>
        </p:spPr>
        <p:txBody>
          <a:bodyPr>
            <a:normAutofit fontScale="90000"/>
          </a:bodyPr>
          <a:lstStyle/>
          <a:p>
            <a:r>
              <a:rPr lang="ru-RU" dirty="0" smtClean="0">
                <a:solidFill>
                  <a:srgbClr val="FF0000"/>
                </a:solidFill>
              </a:rPr>
              <a:t>Жизнь в стае</a:t>
            </a:r>
            <a:endParaRPr lang="ru-RU" dirty="0">
              <a:solidFill>
                <a:srgbClr val="FF0000"/>
              </a:solidFill>
            </a:endParaRPr>
          </a:p>
        </p:txBody>
      </p:sp>
      <p:sp>
        <p:nvSpPr>
          <p:cNvPr id="6" name="Содержимое 5"/>
          <p:cNvSpPr>
            <a:spLocks noGrp="1"/>
          </p:cNvSpPr>
          <p:nvPr>
            <p:ph idx="1"/>
          </p:nvPr>
        </p:nvSpPr>
        <p:spPr>
          <a:xfrm>
            <a:off x="457200" y="1000109"/>
            <a:ext cx="8229600" cy="2000264"/>
          </a:xfrm>
        </p:spPr>
        <p:txBody>
          <a:bodyPr>
            <a:normAutofit lnSpcReduction="10000"/>
          </a:bodyPr>
          <a:lstStyle/>
          <a:p>
            <a:r>
              <a:rPr lang="ru-RU" dirty="0" smtClean="0"/>
              <a:t>Львы живут стаями, или </a:t>
            </a:r>
            <a:r>
              <a:rPr lang="ru-RU" dirty="0" err="1" smtClean="0"/>
              <a:t>прайдами</a:t>
            </a:r>
            <a:r>
              <a:rPr lang="ru-RU" dirty="0" smtClean="0"/>
              <a:t>. Охотой в основном занимаются самки львов – львицы. Кроме того, они кормят львят и ухаживают за ними. Львы-самцы охраняют территорию. На которой живет </a:t>
            </a:r>
            <a:r>
              <a:rPr lang="ru-RU" dirty="0" err="1" smtClean="0"/>
              <a:t>прайд</a:t>
            </a:r>
            <a:r>
              <a:rPr lang="ru-RU" dirty="0" smtClean="0"/>
              <a:t>.</a:t>
            </a:r>
            <a:endParaRPr lang="ru-RU" dirty="0"/>
          </a:p>
        </p:txBody>
      </p:sp>
      <p:pic>
        <p:nvPicPr>
          <p:cNvPr id="7" name="Рисунок 6" descr="kk.jpg"/>
          <p:cNvPicPr>
            <a:picLocks noChangeAspect="1"/>
          </p:cNvPicPr>
          <p:nvPr/>
        </p:nvPicPr>
        <p:blipFill>
          <a:blip r:embed="rId2"/>
          <a:stretch>
            <a:fillRect/>
          </a:stretch>
        </p:blipFill>
        <p:spPr>
          <a:xfrm>
            <a:off x="2786050" y="3714752"/>
            <a:ext cx="3511712" cy="264318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dirty="0" smtClean="0">
                <a:solidFill>
                  <a:srgbClr val="FF0000"/>
                </a:solidFill>
              </a:rPr>
              <a:t>Морские млекопитающие</a:t>
            </a:r>
            <a:endParaRPr lang="ru-RU" dirty="0">
              <a:solidFill>
                <a:srgbClr val="FF0000"/>
              </a:solidFill>
            </a:endParaRPr>
          </a:p>
        </p:txBody>
      </p:sp>
      <p:sp>
        <p:nvSpPr>
          <p:cNvPr id="3" name="Содержимое 2"/>
          <p:cNvSpPr>
            <a:spLocks noGrp="1"/>
          </p:cNvSpPr>
          <p:nvPr>
            <p:ph idx="1"/>
          </p:nvPr>
        </p:nvSpPr>
        <p:spPr>
          <a:xfrm>
            <a:off x="428596" y="928671"/>
            <a:ext cx="8258204" cy="1357322"/>
          </a:xfrm>
        </p:spPr>
        <p:txBody>
          <a:bodyPr>
            <a:normAutofit/>
          </a:bodyPr>
          <a:lstStyle/>
          <a:p>
            <a:r>
              <a:rPr lang="ru-RU" dirty="0" smtClean="0"/>
              <a:t>Есть млекопитающие, которые всю жизнь проводят в море, - это дельфины, киты и морские коровы.</a:t>
            </a:r>
            <a:endParaRPr lang="ru-RU" dirty="0"/>
          </a:p>
        </p:txBody>
      </p:sp>
      <p:pic>
        <p:nvPicPr>
          <p:cNvPr id="4" name="Рисунок 3" descr="0001-001-Morskie-mlekopitajuschie.jpg"/>
          <p:cNvPicPr>
            <a:picLocks noChangeAspect="1"/>
          </p:cNvPicPr>
          <p:nvPr/>
        </p:nvPicPr>
        <p:blipFill>
          <a:blip r:embed="rId2"/>
          <a:stretch>
            <a:fillRect/>
          </a:stretch>
        </p:blipFill>
        <p:spPr>
          <a:xfrm>
            <a:off x="571472" y="2928934"/>
            <a:ext cx="3071802" cy="2303852"/>
          </a:xfrm>
          <a:prstGeom prst="rect">
            <a:avLst/>
          </a:prstGeom>
        </p:spPr>
      </p:pic>
      <p:pic>
        <p:nvPicPr>
          <p:cNvPr id="5" name="Рисунок 4" descr="2237491-kit.jpg"/>
          <p:cNvPicPr>
            <a:picLocks noChangeAspect="1"/>
          </p:cNvPicPr>
          <p:nvPr/>
        </p:nvPicPr>
        <p:blipFill>
          <a:blip r:embed="rId3" cstate="print"/>
          <a:stretch>
            <a:fillRect/>
          </a:stretch>
        </p:blipFill>
        <p:spPr>
          <a:xfrm>
            <a:off x="4786314" y="4643446"/>
            <a:ext cx="3588388" cy="1636816"/>
          </a:xfrm>
          <a:prstGeom prst="rect">
            <a:avLst/>
          </a:prstGeom>
        </p:spPr>
      </p:pic>
      <p:pic>
        <p:nvPicPr>
          <p:cNvPr id="6" name="Рисунок 5" descr="bfbf9e67355b.jpg"/>
          <p:cNvPicPr>
            <a:picLocks noChangeAspect="1"/>
          </p:cNvPicPr>
          <p:nvPr/>
        </p:nvPicPr>
        <p:blipFill>
          <a:blip r:embed="rId4"/>
          <a:stretch>
            <a:fillRect/>
          </a:stretch>
        </p:blipFill>
        <p:spPr>
          <a:xfrm>
            <a:off x="5000628" y="2500306"/>
            <a:ext cx="3027425" cy="171670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736"/>
            <a:ext cx="8229600" cy="4697427"/>
          </a:xfrm>
        </p:spPr>
        <p:txBody>
          <a:bodyPr/>
          <a:lstStyle/>
          <a:p>
            <a:pPr algn="ctr"/>
            <a:r>
              <a:rPr lang="ru-RU" dirty="0" smtClean="0"/>
              <a:t>Конец.</a:t>
            </a:r>
          </a:p>
          <a:p>
            <a:pPr algn="ctr"/>
            <a:endParaRPr lang="ru-RU" dirty="0"/>
          </a:p>
        </p:txBody>
      </p:sp>
      <p:pic>
        <p:nvPicPr>
          <p:cNvPr id="4" name="Рисунок 3" descr="konspekt-kompleksnoj-nod-v-srednej-gruppe-dikie-zhivotnye-nashej-polosy-300x215.jpg"/>
          <p:cNvPicPr>
            <a:picLocks noChangeAspect="1"/>
          </p:cNvPicPr>
          <p:nvPr/>
        </p:nvPicPr>
        <p:blipFill>
          <a:blip r:embed="rId2"/>
          <a:stretch>
            <a:fillRect/>
          </a:stretch>
        </p:blipFill>
        <p:spPr>
          <a:xfrm>
            <a:off x="2928926" y="2857496"/>
            <a:ext cx="3787876" cy="27146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428604"/>
            <a:ext cx="4038600" cy="5697559"/>
          </a:xfrm>
        </p:spPr>
        <p:txBody>
          <a:bodyPr/>
          <a:lstStyle/>
          <a:p>
            <a:r>
              <a:rPr lang="ru-RU" dirty="0" smtClean="0"/>
              <a:t>Всем млекопитающим нужен воздух, даже тем, которые живут в воде.</a:t>
            </a:r>
            <a:endParaRPr lang="ru-RU" dirty="0"/>
          </a:p>
        </p:txBody>
      </p:sp>
      <p:sp>
        <p:nvSpPr>
          <p:cNvPr id="6" name="Содержимое 5"/>
          <p:cNvSpPr>
            <a:spLocks noGrp="1"/>
          </p:cNvSpPr>
          <p:nvPr>
            <p:ph sz="half" idx="2"/>
          </p:nvPr>
        </p:nvSpPr>
        <p:spPr>
          <a:xfrm>
            <a:off x="4648200" y="500042"/>
            <a:ext cx="4038600" cy="5626121"/>
          </a:xfrm>
        </p:spPr>
        <p:txBody>
          <a:bodyPr/>
          <a:lstStyle/>
          <a:p>
            <a:r>
              <a:rPr lang="ru-RU" dirty="0" smtClean="0"/>
              <a:t>Некоторые млекопитающие, например верблюды, раз в год меняют свой мех.</a:t>
            </a:r>
            <a:endParaRPr lang="ru-RU" dirty="0"/>
          </a:p>
        </p:txBody>
      </p:sp>
      <p:pic>
        <p:nvPicPr>
          <p:cNvPr id="7" name="Рисунок 6" descr="grinda12-500x333.jpg"/>
          <p:cNvPicPr>
            <a:picLocks noChangeAspect="1"/>
          </p:cNvPicPr>
          <p:nvPr/>
        </p:nvPicPr>
        <p:blipFill>
          <a:blip r:embed="rId2"/>
          <a:stretch>
            <a:fillRect/>
          </a:stretch>
        </p:blipFill>
        <p:spPr>
          <a:xfrm>
            <a:off x="928662" y="3629026"/>
            <a:ext cx="3000417" cy="2400319"/>
          </a:xfrm>
          <a:prstGeom prst="rect">
            <a:avLst/>
          </a:prstGeom>
        </p:spPr>
      </p:pic>
      <p:pic>
        <p:nvPicPr>
          <p:cNvPr id="8" name="Рисунок 7" descr="verblyd1.jpg"/>
          <p:cNvPicPr>
            <a:picLocks noChangeAspect="1"/>
          </p:cNvPicPr>
          <p:nvPr/>
        </p:nvPicPr>
        <p:blipFill>
          <a:blip r:embed="rId3"/>
          <a:stretch>
            <a:fillRect/>
          </a:stretch>
        </p:blipFill>
        <p:spPr>
          <a:xfrm>
            <a:off x="5611285" y="3571876"/>
            <a:ext cx="2830734" cy="239347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428604"/>
            <a:ext cx="3929090" cy="5697559"/>
          </a:xfrm>
        </p:spPr>
        <p:txBody>
          <a:bodyPr/>
          <a:lstStyle/>
          <a:p>
            <a:r>
              <a:rPr lang="ru-RU" dirty="0" smtClean="0"/>
              <a:t>У мускусных быков волос много. Волосы их греют.</a:t>
            </a:r>
            <a:endParaRPr lang="ru-RU" dirty="0"/>
          </a:p>
        </p:txBody>
      </p:sp>
      <p:sp>
        <p:nvSpPr>
          <p:cNvPr id="4" name="Содержимое 3"/>
          <p:cNvSpPr>
            <a:spLocks noGrp="1"/>
          </p:cNvSpPr>
          <p:nvPr>
            <p:ph sz="half" idx="2"/>
          </p:nvPr>
        </p:nvSpPr>
        <p:spPr>
          <a:xfrm>
            <a:off x="4648200" y="500042"/>
            <a:ext cx="4038600" cy="5626121"/>
          </a:xfrm>
        </p:spPr>
        <p:txBody>
          <a:bodyPr/>
          <a:lstStyle/>
          <a:p>
            <a:r>
              <a:rPr lang="ru-RU" dirty="0" smtClean="0"/>
              <a:t>А у слонов волос совсем немного.</a:t>
            </a:r>
            <a:endParaRPr lang="ru-RU" dirty="0"/>
          </a:p>
        </p:txBody>
      </p:sp>
      <p:pic>
        <p:nvPicPr>
          <p:cNvPr id="5" name="Рисунок 4" descr="загруженное.jpg"/>
          <p:cNvPicPr>
            <a:picLocks noChangeAspect="1"/>
          </p:cNvPicPr>
          <p:nvPr/>
        </p:nvPicPr>
        <p:blipFill>
          <a:blip r:embed="rId2"/>
          <a:stretch>
            <a:fillRect/>
          </a:stretch>
        </p:blipFill>
        <p:spPr>
          <a:xfrm>
            <a:off x="714348" y="3429000"/>
            <a:ext cx="2927165" cy="2594687"/>
          </a:xfrm>
          <a:prstGeom prst="rect">
            <a:avLst/>
          </a:prstGeom>
        </p:spPr>
      </p:pic>
      <p:pic>
        <p:nvPicPr>
          <p:cNvPr id="6" name="Рисунок 5" descr="slon9.jpg"/>
          <p:cNvPicPr>
            <a:picLocks noChangeAspect="1"/>
          </p:cNvPicPr>
          <p:nvPr/>
        </p:nvPicPr>
        <p:blipFill>
          <a:blip r:embed="rId3"/>
          <a:stretch>
            <a:fillRect/>
          </a:stretch>
        </p:blipFill>
        <p:spPr>
          <a:xfrm>
            <a:off x="5262792" y="3500438"/>
            <a:ext cx="3261207" cy="24430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285728"/>
            <a:ext cx="4281518" cy="5840435"/>
          </a:xfrm>
        </p:spPr>
        <p:txBody>
          <a:bodyPr/>
          <a:lstStyle/>
          <a:p>
            <a:r>
              <a:rPr lang="ru-RU" dirty="0" smtClean="0"/>
              <a:t>Многие млекопитающие покрыты волосами двух разных видов. У бобров под длинными, жесткими волосами спрятан плотный слой мягких. В воде намокают  только наружные волосы.</a:t>
            </a:r>
            <a:endParaRPr lang="ru-RU" dirty="0"/>
          </a:p>
        </p:txBody>
      </p:sp>
      <p:pic>
        <p:nvPicPr>
          <p:cNvPr id="5" name="Содержимое 4" descr="3062176.jpg"/>
          <p:cNvPicPr>
            <a:picLocks noGrp="1" noChangeAspect="1"/>
          </p:cNvPicPr>
          <p:nvPr>
            <p:ph sz="half" idx="2"/>
          </p:nvPr>
        </p:nvPicPr>
        <p:blipFill>
          <a:blip r:embed="rId2"/>
          <a:stretch>
            <a:fillRect/>
          </a:stretch>
        </p:blipFill>
        <p:spPr>
          <a:xfrm>
            <a:off x="5786446" y="2500306"/>
            <a:ext cx="2550337" cy="242889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357167"/>
            <a:ext cx="7829576" cy="1214445"/>
          </a:xfrm>
        </p:spPr>
        <p:txBody>
          <a:bodyPr>
            <a:normAutofit/>
          </a:bodyPr>
          <a:lstStyle/>
          <a:p>
            <a:r>
              <a:rPr lang="ru-RU" dirty="0" smtClean="0"/>
              <a:t>У дикобразов особые волосы, которые называются иглами.</a:t>
            </a:r>
            <a:endParaRPr lang="ru-RU" dirty="0"/>
          </a:p>
        </p:txBody>
      </p:sp>
      <p:pic>
        <p:nvPicPr>
          <p:cNvPr id="5" name="Содержимое 4" descr="dikobrazy-kolyuchie-gryzuny-_1.jpg"/>
          <p:cNvPicPr>
            <a:picLocks noGrp="1" noChangeAspect="1"/>
          </p:cNvPicPr>
          <p:nvPr>
            <p:ph sz="half" idx="2"/>
          </p:nvPr>
        </p:nvPicPr>
        <p:blipFill>
          <a:blip r:embed="rId2" cstate="print"/>
          <a:stretch>
            <a:fillRect/>
          </a:stretch>
        </p:blipFill>
        <p:spPr>
          <a:xfrm>
            <a:off x="3000364" y="2643182"/>
            <a:ext cx="3126028" cy="192882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dirty="0" smtClean="0">
                <a:solidFill>
                  <a:srgbClr val="FF0000"/>
                </a:solidFill>
              </a:rPr>
              <a:t>Какие бывают лапы</a:t>
            </a:r>
            <a:endParaRPr lang="ru-RU" dirty="0">
              <a:solidFill>
                <a:srgbClr val="FF0000"/>
              </a:solidFill>
            </a:endParaRPr>
          </a:p>
        </p:txBody>
      </p:sp>
      <p:sp>
        <p:nvSpPr>
          <p:cNvPr id="3" name="Содержимое 2"/>
          <p:cNvSpPr>
            <a:spLocks noGrp="1"/>
          </p:cNvSpPr>
          <p:nvPr>
            <p:ph sz="half" idx="1"/>
          </p:nvPr>
        </p:nvSpPr>
        <p:spPr>
          <a:xfrm>
            <a:off x="457200" y="1142984"/>
            <a:ext cx="4038600" cy="4983179"/>
          </a:xfrm>
        </p:spPr>
        <p:txBody>
          <a:bodyPr>
            <a:normAutofit/>
          </a:bodyPr>
          <a:lstStyle/>
          <a:p>
            <a:r>
              <a:rPr lang="ru-RU" dirty="0" smtClean="0"/>
              <a:t>Панды ставят на землю всю лапу сразу.</a:t>
            </a:r>
            <a:endParaRPr lang="ru-RU" dirty="0"/>
          </a:p>
        </p:txBody>
      </p:sp>
      <p:sp>
        <p:nvSpPr>
          <p:cNvPr id="4" name="Содержимое 3"/>
          <p:cNvSpPr>
            <a:spLocks noGrp="1"/>
          </p:cNvSpPr>
          <p:nvPr>
            <p:ph sz="half" idx="2"/>
          </p:nvPr>
        </p:nvSpPr>
        <p:spPr>
          <a:xfrm>
            <a:off x="4929190" y="1142985"/>
            <a:ext cx="3929090" cy="928693"/>
          </a:xfrm>
        </p:spPr>
        <p:txBody>
          <a:bodyPr>
            <a:normAutofit/>
          </a:bodyPr>
          <a:lstStyle/>
          <a:p>
            <a:r>
              <a:rPr lang="ru-RU" dirty="0" smtClean="0"/>
              <a:t>Лисы ходят на цыпочках.</a:t>
            </a:r>
            <a:endParaRPr lang="ru-RU" dirty="0"/>
          </a:p>
        </p:txBody>
      </p:sp>
      <p:pic>
        <p:nvPicPr>
          <p:cNvPr id="5" name="Рисунок 4" descr="Ailuropoda_melanoleuca_6.jpg"/>
          <p:cNvPicPr>
            <a:picLocks noChangeAspect="1"/>
          </p:cNvPicPr>
          <p:nvPr/>
        </p:nvPicPr>
        <p:blipFill>
          <a:blip r:embed="rId2" cstate="print"/>
          <a:stretch>
            <a:fillRect/>
          </a:stretch>
        </p:blipFill>
        <p:spPr>
          <a:xfrm>
            <a:off x="928662" y="3786190"/>
            <a:ext cx="2422719" cy="2004499"/>
          </a:xfrm>
          <a:prstGeom prst="rect">
            <a:avLst/>
          </a:prstGeom>
        </p:spPr>
      </p:pic>
      <p:pic>
        <p:nvPicPr>
          <p:cNvPr id="6" name="Рисунок 5" descr="1331033029_1329938149_alice-the-fox-01.jpg"/>
          <p:cNvPicPr>
            <a:picLocks noChangeAspect="1"/>
          </p:cNvPicPr>
          <p:nvPr/>
        </p:nvPicPr>
        <p:blipFill>
          <a:blip r:embed="rId3"/>
          <a:stretch>
            <a:fillRect/>
          </a:stretch>
        </p:blipFill>
        <p:spPr>
          <a:xfrm>
            <a:off x="5857884" y="3895483"/>
            <a:ext cx="2620033" cy="2004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357167"/>
            <a:ext cx="3571900" cy="1571636"/>
          </a:xfrm>
        </p:spPr>
        <p:txBody>
          <a:bodyPr/>
          <a:lstStyle/>
          <a:p>
            <a:r>
              <a:rPr lang="ru-RU" dirty="0" smtClean="0"/>
              <a:t>Олень ходит на «ноготках» (копытцах)</a:t>
            </a:r>
            <a:endParaRPr lang="ru-RU" dirty="0"/>
          </a:p>
        </p:txBody>
      </p:sp>
      <p:sp>
        <p:nvSpPr>
          <p:cNvPr id="4" name="Содержимое 3"/>
          <p:cNvSpPr>
            <a:spLocks noGrp="1"/>
          </p:cNvSpPr>
          <p:nvPr>
            <p:ph sz="half" idx="2"/>
          </p:nvPr>
        </p:nvSpPr>
        <p:spPr>
          <a:xfrm>
            <a:off x="4214810" y="214291"/>
            <a:ext cx="4471990" cy="3214709"/>
          </a:xfrm>
        </p:spPr>
        <p:txBody>
          <a:bodyPr/>
          <a:lstStyle/>
          <a:p>
            <a:r>
              <a:rPr lang="ru-RU" dirty="0" smtClean="0"/>
              <a:t>У выдр пальцы соединены кожными перепонками. Они отталкиваются лапами от воды, как ластами. Ласты помогают быстро плавать и глубоко нырять.</a:t>
            </a:r>
            <a:endParaRPr lang="ru-RU" dirty="0"/>
          </a:p>
        </p:txBody>
      </p:sp>
      <p:pic>
        <p:nvPicPr>
          <p:cNvPr id="5" name="Рисунок 4" descr="7277248-lg.jpg"/>
          <p:cNvPicPr>
            <a:picLocks noChangeAspect="1"/>
          </p:cNvPicPr>
          <p:nvPr/>
        </p:nvPicPr>
        <p:blipFill>
          <a:blip r:embed="rId2" cstate="print"/>
          <a:stretch>
            <a:fillRect/>
          </a:stretch>
        </p:blipFill>
        <p:spPr>
          <a:xfrm>
            <a:off x="1071538" y="3643314"/>
            <a:ext cx="2163743" cy="1785949"/>
          </a:xfrm>
          <a:prstGeom prst="rect">
            <a:avLst/>
          </a:prstGeom>
        </p:spPr>
      </p:pic>
      <p:pic>
        <p:nvPicPr>
          <p:cNvPr id="6" name="Рисунок 5" descr="98200409.jpg"/>
          <p:cNvPicPr>
            <a:picLocks noChangeAspect="1"/>
          </p:cNvPicPr>
          <p:nvPr/>
        </p:nvPicPr>
        <p:blipFill>
          <a:blip r:embed="rId3" cstate="print"/>
          <a:stretch>
            <a:fillRect/>
          </a:stretch>
        </p:blipFill>
        <p:spPr>
          <a:xfrm>
            <a:off x="5285366" y="3929066"/>
            <a:ext cx="3328982" cy="20002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285729"/>
            <a:ext cx="8001056" cy="2214577"/>
          </a:xfrm>
        </p:spPr>
        <p:txBody>
          <a:bodyPr>
            <a:normAutofit/>
          </a:bodyPr>
          <a:lstStyle/>
          <a:p>
            <a:r>
              <a:rPr lang="ru-RU" dirty="0" smtClean="0"/>
              <a:t>У зайца-беляка лапы похожи на снегоступы. Ступни у них широкие. Плоские. И снизу на них растет мех. Это помогает зайцу ходить или бегать по снегу. Не проваливаясь особенно глубоко.</a:t>
            </a:r>
            <a:endParaRPr lang="ru-RU" dirty="0"/>
          </a:p>
        </p:txBody>
      </p:sp>
      <p:pic>
        <p:nvPicPr>
          <p:cNvPr id="5" name="Содержимое 4" descr="belyak.jpg"/>
          <p:cNvPicPr>
            <a:picLocks noGrp="1" noChangeAspect="1"/>
          </p:cNvPicPr>
          <p:nvPr>
            <p:ph sz="half" idx="2"/>
          </p:nvPr>
        </p:nvPicPr>
        <p:blipFill>
          <a:blip r:embed="rId2"/>
          <a:stretch>
            <a:fillRect/>
          </a:stretch>
        </p:blipFill>
        <p:spPr>
          <a:xfrm>
            <a:off x="3214678" y="3143248"/>
            <a:ext cx="2997932" cy="181125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364</TotalTime>
  <Words>746</Words>
  <Application>Microsoft Office PowerPoint</Application>
  <PresentationFormat>Экран (4:3)</PresentationFormat>
  <Paragraphs>47</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Поток</vt:lpstr>
      <vt:lpstr>Дикие животные</vt:lpstr>
      <vt:lpstr>Кто такие млекопитающие</vt:lpstr>
      <vt:lpstr>Слайд 3</vt:lpstr>
      <vt:lpstr>Слайд 4</vt:lpstr>
      <vt:lpstr>Слайд 5</vt:lpstr>
      <vt:lpstr>Слайд 6</vt:lpstr>
      <vt:lpstr>Какие бывают лапы</vt:lpstr>
      <vt:lpstr>Слайд 8</vt:lpstr>
      <vt:lpstr>Слайд 9</vt:lpstr>
      <vt:lpstr>Слайд 10</vt:lpstr>
      <vt:lpstr>Слайд 11</vt:lpstr>
      <vt:lpstr>Зубы и пища</vt:lpstr>
      <vt:lpstr>Слайд 13</vt:lpstr>
      <vt:lpstr>Слайд 14</vt:lpstr>
      <vt:lpstr>Слайд 15</vt:lpstr>
      <vt:lpstr>Ночные охотники</vt:lpstr>
      <vt:lpstr>Кто как спасается</vt:lpstr>
      <vt:lpstr>Слайд 18</vt:lpstr>
      <vt:lpstr>Жилища</vt:lpstr>
      <vt:lpstr>Слайд 20</vt:lpstr>
      <vt:lpstr>Слайд 21</vt:lpstr>
      <vt:lpstr>Детеныши подрастают</vt:lpstr>
      <vt:lpstr>Слайд 23</vt:lpstr>
      <vt:lpstr>Жизнь в стае</vt:lpstr>
      <vt:lpstr>Морские млекопитающие</vt:lpstr>
      <vt:lpstr>Слайд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Дикие животные</dc:title>
  <dc:creator>Admin</dc:creator>
  <cp:lastModifiedBy>Admin</cp:lastModifiedBy>
  <cp:revision>40</cp:revision>
  <dcterms:created xsi:type="dcterms:W3CDTF">2014-04-18T03:58:41Z</dcterms:created>
  <dcterms:modified xsi:type="dcterms:W3CDTF">2014-04-18T10:09:39Z</dcterms:modified>
</cp:coreProperties>
</file>