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74" r:id="rId10"/>
    <p:sldId id="273" r:id="rId11"/>
    <p:sldId id="275" r:id="rId12"/>
    <p:sldId id="276" r:id="rId13"/>
    <p:sldId id="277" r:id="rId14"/>
    <p:sldId id="265" r:id="rId15"/>
    <p:sldId id="278" r:id="rId16"/>
    <p:sldId id="266" r:id="rId17"/>
    <p:sldId id="267" r:id="rId18"/>
    <p:sldId id="272" r:id="rId19"/>
    <p:sldId id="269" r:id="rId20"/>
    <p:sldId id="270" r:id="rId21"/>
    <p:sldId id="271" r:id="rId22"/>
    <p:sldId id="26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\&#1052;&#1086;&#1080;%20&#1076;&#1086;&#1082;&#1091;&#1084;&#1077;&#1085;&#1090;&#1099;\2&#1052;&#1086;&#1103;%20&#1084;&#1091;&#1079;&#1099;&#1082;&#1072;\&#1053;&#1077;&#1080;&#1079;&#1074;&#1077;&#1089;&#1090;&#1085;&#1099;&#1081;%20&#1080;&#1089;&#1087;&#1086;&#1083;&#1085;&#1080;&#1090;&#1077;&#1083;&#1100;\&#1051;&#1077;&#1095;&#1077;&#1073;&#1085;&#1099;&#1081;%20&#1090;&#1072;&#1085;&#1077;&#1094;2\21%20&#1044;&#1086;&#1088;&#1086;&#1078;&#1082;&#1072;%2021.wma" TargetMode="Externa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ece0e6d7a72cec55471ebe8ad8e7d1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28604"/>
            <a:ext cx="5842014" cy="3286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БЕЙТСА</a:t>
            </a:r>
            <a:endParaRPr lang="ru-RU" dirty="0"/>
          </a:p>
        </p:txBody>
      </p:sp>
      <p:pic>
        <p:nvPicPr>
          <p:cNvPr id="4" name="Содержимое 3" descr="6Rrj06DC7u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285859"/>
            <a:ext cx="3143272" cy="4924425"/>
          </a:xfrm>
        </p:spPr>
      </p:pic>
      <p:pic>
        <p:nvPicPr>
          <p:cNvPr id="5" name="Рисунок 4" descr="6993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357430"/>
            <a:ext cx="2500330" cy="2857500"/>
          </a:xfrm>
          <a:prstGeom prst="rect">
            <a:avLst/>
          </a:prstGeom>
        </p:spPr>
      </p:pic>
      <p:pic>
        <p:nvPicPr>
          <p:cNvPr id="6" name="Рисунок 5" descr="afc617467ab20ffb0b58fe3e59598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85860"/>
            <a:ext cx="3286148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Соляризация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Соляризация – облучение глаз солнечным светом</a:t>
            </a:r>
          </a:p>
          <a:p>
            <a:pPr>
              <a:buNone/>
            </a:pPr>
            <a:r>
              <a:rPr lang="ru-RU" sz="2400" dirty="0" smtClean="0"/>
              <a:t>Установлено, что под воздействием солнца: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Снижается воспаление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Усиливается кровообращение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Стимулируются нервы сетчатки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Техника выполнения: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Закрыть глаза и повернуться к солнцу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Медленно поворачивать голову из стороны в сторону в течении 4-5 минут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Открыть глаза и смотреть рядом с солнцем часто моргая в течении 2 минут, постепенно время можно </a:t>
            </a:r>
            <a:r>
              <a:rPr lang="ru-RU" sz="2400" dirty="0" smtClean="0"/>
              <a:t>довести </a:t>
            </a:r>
            <a:r>
              <a:rPr lang="ru-RU" sz="2400" dirty="0" smtClean="0"/>
              <a:t>до получаса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r>
              <a:rPr lang="ru-RU" dirty="0" smtClean="0"/>
              <a:t>Повороты и раскачивания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071546"/>
          <a:ext cx="8643999" cy="559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4631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Повороты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Короткое раскачивание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Длинное раскачивание</a:t>
                      </a:r>
                      <a:endParaRPr lang="ru-RU" dirty="0"/>
                    </a:p>
                  </a:txBody>
                  <a:tcPr/>
                </a:tc>
              </a:tr>
              <a:tr h="799393">
                <a:tc>
                  <a:txBody>
                    <a:bodyPr/>
                    <a:lstStyle/>
                    <a:p>
                      <a:r>
                        <a:rPr lang="ru-RU" dirty="0" smtClean="0"/>
                        <a:t>Встать лицом к окну, ноги на ширине плеч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Встать лицом к окну, ноги на ширине плеч,  колени слегка согнуты голова неподвижно, смотрим</a:t>
                      </a:r>
                      <a:r>
                        <a:rPr lang="ru-RU" baseline="0" dirty="0" smtClean="0"/>
                        <a:t> в окно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Встать лицом к окну, ноги на ширине плеч,  колени слегка согнуты голова неподвижно, смотрим</a:t>
                      </a:r>
                      <a:r>
                        <a:rPr lang="ru-RU" baseline="0" dirty="0" smtClean="0"/>
                        <a:t> в окно</a:t>
                      </a:r>
                      <a:endParaRPr lang="ru-RU" dirty="0" smtClean="0"/>
                    </a:p>
                  </a:txBody>
                  <a:tcPr/>
                </a:tc>
              </a:tr>
              <a:tr h="114199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Перенести вес тела на левую ногу, голову и плечи повернуть к левой стене, затем повторить вправо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Покачиваться всем телом с амплитудой примерно</a:t>
                      </a:r>
                      <a:r>
                        <a:rPr lang="ru-RU" baseline="0" dirty="0" smtClean="0"/>
                        <a:t> 30 см. На некоторое время закрывать глаза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Покачиваться  размашисто всем телом с поворотом в соответствующую сторону </a:t>
                      </a:r>
                      <a:r>
                        <a:rPr lang="ru-RU" baseline="0" dirty="0" smtClean="0"/>
                        <a:t>. </a:t>
                      </a:r>
                      <a:endParaRPr lang="ru-RU" dirty="0"/>
                    </a:p>
                  </a:txBody>
                  <a:tcPr/>
                </a:tc>
              </a:tr>
              <a:tr h="463140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Пятки не отрывать, сохранять ритм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Носки  и пятки не отрывать, сохранять ритм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пятку</a:t>
                      </a:r>
                      <a:r>
                        <a:rPr lang="ru-RU" baseline="0" dirty="0" smtClean="0"/>
                        <a:t> свободной ноги</a:t>
                      </a:r>
                      <a:r>
                        <a:rPr lang="ru-RU" dirty="0" smtClean="0"/>
                        <a:t> отрывать, сохранять ритм</a:t>
                      </a:r>
                      <a:endParaRPr lang="ru-RU" dirty="0"/>
                    </a:p>
                  </a:txBody>
                  <a:tcPr/>
                </a:tc>
              </a:tr>
              <a:tr h="4631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Окно</a:t>
                      </a:r>
                      <a:r>
                        <a:rPr lang="ru-RU" baseline="0" dirty="0" smtClean="0"/>
                        <a:t>  «проходит» мимо нас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 движутся вправо-влево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Взгляд пассивный, не обращать внимание на движущиеся предметы</a:t>
                      </a:r>
                      <a:endParaRPr lang="ru-RU" dirty="0"/>
                    </a:p>
                  </a:txBody>
                  <a:tcPr/>
                </a:tc>
              </a:tr>
              <a:tr h="463140">
                <a:tc>
                  <a:txBody>
                    <a:bodyPr/>
                    <a:lstStyle/>
                    <a:p>
                      <a:r>
                        <a:rPr lang="ru-RU" dirty="0" smtClean="0"/>
                        <a:t>60-100 поворотов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Дозировку повышать постепенно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1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Утром и вечером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86800" cy="838200"/>
          </a:xfrm>
        </p:spPr>
        <p:txBody>
          <a:bodyPr/>
          <a:lstStyle/>
          <a:p>
            <a:r>
              <a:rPr lang="ru-RU" dirty="0" smtClean="0"/>
              <a:t>Моргание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Сухость глаз ведет к воспалению и нечеткому зрению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Моргание способствует: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равномерному распределению слезной жидкости по поверхности глазного яблока,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расслаблению напряженных мышц и улучшению фокусировки зрения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улучшению кровообращения</a:t>
            </a:r>
          </a:p>
          <a:p>
            <a:pPr algn="ctr">
              <a:buNone/>
            </a:pPr>
            <a:r>
              <a:rPr lang="ru-RU" sz="2400" b="1" i="1" dirty="0" smtClean="0"/>
              <a:t>Моргать  нужно часто, но без усилий!</a:t>
            </a:r>
          </a:p>
          <a:p>
            <a:pPr>
              <a:buNone/>
            </a:pPr>
            <a:r>
              <a:rPr lang="ru-RU" sz="2400" dirty="0" smtClean="0"/>
              <a:t>Упражнения</a:t>
            </a:r>
          </a:p>
          <a:p>
            <a:pPr>
              <a:buNone/>
            </a:pPr>
            <a:r>
              <a:rPr lang="ru-RU" sz="2400" dirty="0" smtClean="0"/>
              <a:t>1 – сделать 6-8 легких морганий, закрыть глаза и расслабиться</a:t>
            </a:r>
          </a:p>
          <a:p>
            <a:pPr>
              <a:buNone/>
            </a:pPr>
            <a:r>
              <a:rPr lang="ru-RU" sz="2400" dirty="0" smtClean="0"/>
              <a:t>2 – сильно зажмуриться на несколько секунд, 6-8 морганий и закрыть глаза</a:t>
            </a:r>
          </a:p>
          <a:p>
            <a:pPr>
              <a:buNone/>
            </a:pPr>
            <a:r>
              <a:rPr lang="ru-RU" sz="2400" dirty="0" smtClean="0"/>
              <a:t>3- Во время моргания делать массаж висков надбровных дуг, мышц затылочной части шеи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Увеличение подвижности глазных яблок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14422"/>
            <a:ext cx="3695696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2400" dirty="0" smtClean="0"/>
              <a:t>     Повороты  с  использованием          пальцев</a:t>
            </a:r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            Рисование</a:t>
            </a:r>
          </a:p>
          <a:p>
            <a:pPr lvl="0">
              <a:buNone/>
            </a:pPr>
            <a:r>
              <a:rPr lang="ru-RU" sz="2400" dirty="0" smtClean="0"/>
              <a:t>            кончиком носа</a:t>
            </a:r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       Игры с мячом </a:t>
            </a:r>
          </a:p>
          <a:p>
            <a:pPr lvl="0">
              <a:buNone/>
            </a:pPr>
            <a:r>
              <a:rPr lang="ru-RU" sz="2400" dirty="0" smtClean="0"/>
              <a:t>      (следить глазами за      движением мяча)</a:t>
            </a:r>
          </a:p>
          <a:p>
            <a:endParaRPr lang="ru-RU" dirty="0"/>
          </a:p>
        </p:txBody>
      </p:sp>
      <p:pic>
        <p:nvPicPr>
          <p:cNvPr id="4" name="Рисунок 3" descr="yp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214422"/>
            <a:ext cx="3152768" cy="2143140"/>
          </a:xfrm>
          <a:prstGeom prst="rect">
            <a:avLst/>
          </a:prstGeom>
        </p:spPr>
      </p:pic>
      <p:pic>
        <p:nvPicPr>
          <p:cNvPr id="5" name="Рисунок 4" descr="post-107213-1229094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428868"/>
            <a:ext cx="1976472" cy="1857388"/>
          </a:xfrm>
          <a:prstGeom prst="rect">
            <a:avLst/>
          </a:prstGeom>
        </p:spPr>
      </p:pic>
      <p:pic>
        <p:nvPicPr>
          <p:cNvPr id="6" name="Рисунок 5" descr="17639_ed49dd55f31a7e9ce7a4c2fee0ccb90f_p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571875"/>
            <a:ext cx="3026983" cy="22243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Растягивание и укрепление</a:t>
            </a:r>
            <a:br>
              <a:rPr lang="ru-RU" dirty="0" smtClean="0"/>
            </a:br>
            <a:r>
              <a:rPr lang="ru-RU" dirty="0" smtClean="0"/>
              <a:t> глазных мышц</a:t>
            </a:r>
            <a:endParaRPr lang="ru-RU" dirty="0"/>
          </a:p>
        </p:txBody>
      </p:sp>
      <p:pic>
        <p:nvPicPr>
          <p:cNvPr id="4" name="Содержимое 3" descr="Uprazhneniya-dlya-gl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5214974" cy="4537059"/>
          </a:xfrm>
        </p:spPr>
      </p:pic>
      <p:sp>
        <p:nvSpPr>
          <p:cNvPr id="5" name="TextBox 4"/>
          <p:cNvSpPr txBox="1"/>
          <p:nvPr/>
        </p:nvSpPr>
        <p:spPr>
          <a:xfrm>
            <a:off x="5572132" y="1500174"/>
            <a:ext cx="29133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Каждое упражнение </a:t>
            </a:r>
          </a:p>
          <a:p>
            <a:r>
              <a:rPr lang="ru-RU" dirty="0" smtClean="0"/>
              <a:t>выполняем 8-12 раз в каждом направлении</a:t>
            </a:r>
          </a:p>
          <a:p>
            <a:endParaRPr lang="ru-RU" dirty="0" smtClean="0"/>
          </a:p>
          <a:p>
            <a:r>
              <a:rPr lang="ru-RU" dirty="0" smtClean="0"/>
              <a:t>Первое движение – вдох</a:t>
            </a:r>
          </a:p>
          <a:p>
            <a:r>
              <a:rPr lang="ru-RU" dirty="0" smtClean="0"/>
              <a:t>Второе – выдох</a:t>
            </a:r>
          </a:p>
          <a:p>
            <a:endParaRPr lang="ru-RU" dirty="0" smtClean="0"/>
          </a:p>
          <a:p>
            <a:r>
              <a:rPr lang="ru-RU" dirty="0" smtClean="0"/>
              <a:t>Для лучшей ориентировки можно смотреть на вытянутый палец – глаза сопровождают движения пальца</a:t>
            </a:r>
          </a:p>
          <a:p>
            <a:endParaRPr lang="ru-RU" dirty="0" smtClean="0"/>
          </a:p>
          <a:p>
            <a:r>
              <a:rPr lang="ru-RU" dirty="0" smtClean="0"/>
              <a:t>Моргать после упражнения в течении 10-20 секунд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Тренировка аккомодации</a:t>
            </a:r>
            <a:br>
              <a:rPr lang="ru-RU" dirty="0" smtClean="0"/>
            </a:br>
            <a:r>
              <a:rPr lang="ru-RU" dirty="0" smtClean="0"/>
              <a:t> (цилиарной мышцы)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910010" cy="4525963"/>
          </a:xfrm>
        </p:spPr>
        <p:txBody>
          <a:bodyPr/>
          <a:lstStyle/>
          <a:p>
            <a:pPr lvl="0"/>
            <a:r>
              <a:rPr lang="ru-RU" sz="2000" dirty="0" smtClean="0"/>
              <a:t>Приближение и удаление</a:t>
            </a:r>
          </a:p>
          <a:p>
            <a:pPr lvl="0">
              <a:buNone/>
            </a:pPr>
            <a:r>
              <a:rPr lang="ru-RU" sz="2000" dirty="0" smtClean="0"/>
              <a:t> указательного пальца</a:t>
            </a:r>
          </a:p>
          <a:p>
            <a:pPr lvl="0"/>
            <a:r>
              <a:rPr lang="ru-RU" sz="2000" dirty="0" smtClean="0"/>
              <a:t>Перевод взгляда </a:t>
            </a:r>
          </a:p>
          <a:p>
            <a:pPr lvl="0">
              <a:buNone/>
            </a:pPr>
            <a:r>
              <a:rPr lang="ru-RU" sz="2000" dirty="0" smtClean="0"/>
              <a:t>с близкого предмета на дальний</a:t>
            </a:r>
          </a:p>
          <a:p>
            <a:pPr lvl="0"/>
            <a:r>
              <a:rPr lang="ru-RU" sz="2000" dirty="0" smtClean="0"/>
              <a:t>Метка на стекле</a:t>
            </a:r>
          </a:p>
          <a:p>
            <a:pPr lvl="0"/>
            <a:r>
              <a:rPr lang="ru-RU" sz="2000" dirty="0" smtClean="0"/>
              <a:t>Проверочная таблица</a:t>
            </a:r>
          </a:p>
          <a:p>
            <a:pPr lvl="0"/>
            <a:r>
              <a:rPr lang="ru-RU" sz="2000" dirty="0" smtClean="0"/>
              <a:t>Спортивные игры</a:t>
            </a:r>
          </a:p>
          <a:p>
            <a:endParaRPr lang="ru-RU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2743200" cy="1971675"/>
          </a:xfrm>
          <a:prstGeom prst="rect">
            <a:avLst/>
          </a:prstGeom>
        </p:spPr>
      </p:pic>
      <p:pic>
        <p:nvPicPr>
          <p:cNvPr id="5" name="Рисунок 4" descr="la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14818"/>
            <a:ext cx="2540002" cy="2000264"/>
          </a:xfrm>
          <a:prstGeom prst="rect">
            <a:avLst/>
          </a:prstGeom>
        </p:spPr>
      </p:pic>
      <p:pic>
        <p:nvPicPr>
          <p:cNvPr id="7" name="Рисунок 6" descr="tablica_orlovo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786190"/>
            <a:ext cx="2076543" cy="2500330"/>
          </a:xfrm>
          <a:prstGeom prst="rect">
            <a:avLst/>
          </a:prstGeom>
        </p:spPr>
      </p:pic>
      <p:pic>
        <p:nvPicPr>
          <p:cNvPr id="8" name="Рисунок 7" descr="1291022505_badmint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286256"/>
            <a:ext cx="2443362" cy="19557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Центральная фиксация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i="1" dirty="0" smtClean="0"/>
              <a:t>Центральная фиксация обеспечивает наилучшую остроту зрения, мышцы глаз полностью расслаблены, долго не наступает утомление</a:t>
            </a:r>
          </a:p>
          <a:p>
            <a:pPr lvl="0">
              <a:buNone/>
            </a:pPr>
            <a:r>
              <a:rPr lang="ru-RU" sz="2400" i="1" dirty="0" smtClean="0"/>
              <a:t>Признаки потери центральной фиксации</a:t>
            </a:r>
          </a:p>
          <a:p>
            <a:r>
              <a:rPr lang="ru-RU" sz="2400" i="1" dirty="0" smtClean="0"/>
              <a:t>Покраснение слизистой оболочки и  краев век</a:t>
            </a:r>
          </a:p>
          <a:p>
            <a:r>
              <a:rPr lang="ru-RU" sz="2400" i="1" dirty="0" smtClean="0"/>
              <a:t>Слезотечение и неприятные ощущения в глазах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Тренировка центральной фиксации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Метод Бейтса                 Чтение мелкого шрифта</a:t>
            </a:r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1lab93841271679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3357586" cy="4357718"/>
          </a:xfrm>
          <a:prstGeom prst="rect">
            <a:avLst/>
          </a:prstGeom>
        </p:spPr>
      </p:pic>
      <p:pic>
        <p:nvPicPr>
          <p:cNvPr id="5" name="Рисунок 4" descr="00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071678"/>
            <a:ext cx="2714644" cy="4214842"/>
          </a:xfrm>
          <a:prstGeom prst="rect">
            <a:avLst/>
          </a:prstGeom>
        </p:spPr>
      </p:pic>
      <p:pic>
        <p:nvPicPr>
          <p:cNvPr id="6" name="Рисунок 5" descr="0_fa8fd_cf5250b0_X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143248"/>
            <a:ext cx="2031558" cy="13903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дыхание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2320194" cy="2232027"/>
          </a:xfr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143116"/>
            <a:ext cx="2952770" cy="2214578"/>
          </a:xfrm>
          <a:prstGeom prst="rect">
            <a:avLst/>
          </a:prstGeom>
        </p:spPr>
      </p:pic>
      <p:pic>
        <p:nvPicPr>
          <p:cNvPr id="6" name="Рисунок 5" descr="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214554"/>
            <a:ext cx="2667018" cy="2000264"/>
          </a:xfrm>
          <a:prstGeom prst="rect">
            <a:avLst/>
          </a:prstGeom>
        </p:spPr>
      </p:pic>
      <p:pic>
        <p:nvPicPr>
          <p:cNvPr id="7" name="Рисунок 6" descr="9f42b30cc38c38a239f78907a18c51af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643446"/>
            <a:ext cx="2893240" cy="1928826"/>
          </a:xfrm>
          <a:prstGeom prst="rect">
            <a:avLst/>
          </a:prstGeom>
        </p:spPr>
      </p:pic>
      <p:pic>
        <p:nvPicPr>
          <p:cNvPr id="8" name="Рисунок 7" descr="20eaaa77b3f4462fa4a8888dbc01bd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429132"/>
            <a:ext cx="2743199" cy="2057399"/>
          </a:xfrm>
          <a:prstGeom prst="rect">
            <a:avLst/>
          </a:prstGeom>
        </p:spPr>
      </p:pic>
      <p:pic>
        <p:nvPicPr>
          <p:cNvPr id="9" name="Рисунок 8" descr="61041705_925798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286256"/>
            <a:ext cx="2128846" cy="2128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161" y="1428736"/>
            <a:ext cx="8915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Необходимо смотреть на предмет следить за естественным ритмичным дыханием, </a:t>
            </a:r>
          </a:p>
          <a:p>
            <a:r>
              <a:rPr lang="ru-RU" b="1" i="1" dirty="0" smtClean="0"/>
              <a:t>Это позволит выработать привычку нормального дыхания при концентрации внимания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нарушений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i="1" dirty="0" smtClean="0"/>
              <a:t>Нарушения зрения развиваются незаметно, их причиной являются:</a:t>
            </a:r>
          </a:p>
          <a:p>
            <a:pPr>
              <a:buNone/>
            </a:pPr>
            <a:r>
              <a:rPr lang="ru-RU" sz="1600" i="1" dirty="0" smtClean="0"/>
              <a:t>Недостаток витаминов А и Д            Недостаток УФ-лучей                    Простудные заболевание</a:t>
            </a:r>
          </a:p>
          <a:p>
            <a:endParaRPr lang="ru-RU" dirty="0"/>
          </a:p>
        </p:txBody>
      </p:sp>
      <p:pic>
        <p:nvPicPr>
          <p:cNvPr id="4" name="Рисунок 3" descr="imgpreviewY8K4SG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86058"/>
            <a:ext cx="2305050" cy="1581150"/>
          </a:xfrm>
          <a:prstGeom prst="rect">
            <a:avLst/>
          </a:prstGeom>
        </p:spPr>
      </p:pic>
      <p:pic>
        <p:nvPicPr>
          <p:cNvPr id="5" name="Рисунок 4" descr="prostu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714620"/>
            <a:ext cx="2182810" cy="1857388"/>
          </a:xfrm>
          <a:prstGeom prst="rect">
            <a:avLst/>
          </a:prstGeom>
        </p:spPr>
      </p:pic>
      <p:pic>
        <p:nvPicPr>
          <p:cNvPr id="6" name="Рисунок 5" descr="032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714619"/>
            <a:ext cx="2880382" cy="17145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дыхание</a:t>
            </a:r>
            <a:endParaRPr lang="ru-RU" dirty="0"/>
          </a:p>
        </p:txBody>
      </p:sp>
      <p:pic>
        <p:nvPicPr>
          <p:cNvPr id="4" name="Содержимое 3" descr="7f7175748f86914fbc17d48c9d055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214422"/>
            <a:ext cx="2286016" cy="2074559"/>
          </a:xfrm>
        </p:spPr>
      </p:pic>
      <p:pic>
        <p:nvPicPr>
          <p:cNvPr id="5" name="Рисунок 4" descr="103ab8b5f31c09edfaf67fdbe9e306b2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142984"/>
            <a:ext cx="2668622" cy="2000264"/>
          </a:xfrm>
          <a:prstGeom prst="rect">
            <a:avLst/>
          </a:prstGeom>
        </p:spPr>
      </p:pic>
      <p:pic>
        <p:nvPicPr>
          <p:cNvPr id="6" name="Рисунок 5" descr="688989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00438"/>
            <a:ext cx="3929058" cy="2946794"/>
          </a:xfrm>
          <a:prstGeom prst="rect">
            <a:avLst/>
          </a:prstGeom>
        </p:spPr>
      </p:pic>
      <p:pic>
        <p:nvPicPr>
          <p:cNvPr id="7" name="Рисунок 6" descr="ca28fd645bda6be7ada316545f816abc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483" y="1142985"/>
            <a:ext cx="1928826" cy="2571768"/>
          </a:xfrm>
          <a:prstGeom prst="rect">
            <a:avLst/>
          </a:prstGeom>
        </p:spPr>
      </p:pic>
      <p:pic>
        <p:nvPicPr>
          <p:cNvPr id="8" name="Рисунок 7" descr="detsad-13939404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929066"/>
            <a:ext cx="3081341" cy="23123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дыхание</a:t>
            </a:r>
            <a:endParaRPr lang="ru-RU" dirty="0"/>
          </a:p>
        </p:txBody>
      </p:sp>
      <p:pic>
        <p:nvPicPr>
          <p:cNvPr id="4" name="Содержимое 3" descr="1418599310_219918_html_mb076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443942" cy="1828800"/>
          </a:xfrm>
        </p:spPr>
      </p:pic>
      <p:pic>
        <p:nvPicPr>
          <p:cNvPr id="5" name="Рисунок 4" descr="IMG_20130225_142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285860"/>
            <a:ext cx="2762270" cy="2071702"/>
          </a:xfrm>
          <a:prstGeom prst="rect">
            <a:avLst/>
          </a:prstGeom>
        </p:spPr>
      </p:pic>
      <p:pic>
        <p:nvPicPr>
          <p:cNvPr id="6" name="Рисунок 5" descr="V6513_08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357562"/>
            <a:ext cx="1045029" cy="1045029"/>
          </a:xfrm>
          <a:prstGeom prst="rect">
            <a:avLst/>
          </a:prstGeom>
        </p:spPr>
      </p:pic>
      <p:pic>
        <p:nvPicPr>
          <p:cNvPr id="7" name="Рисунок 6" descr="IMG_0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71942"/>
            <a:ext cx="3057400" cy="2291481"/>
          </a:xfrm>
          <a:prstGeom prst="rect">
            <a:avLst/>
          </a:prstGeom>
        </p:spPr>
      </p:pic>
      <p:pic>
        <p:nvPicPr>
          <p:cNvPr id="8" name="Рисунок 7" descr="img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4143380"/>
            <a:ext cx="2038312" cy="1947868"/>
          </a:xfrm>
          <a:prstGeom prst="rect">
            <a:avLst/>
          </a:prstGeom>
        </p:spPr>
      </p:pic>
      <p:pic>
        <p:nvPicPr>
          <p:cNvPr id="9" name="Рисунок 8" descr="P10308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4429132"/>
            <a:ext cx="2524125" cy="1885950"/>
          </a:xfrm>
          <a:prstGeom prst="rect">
            <a:avLst/>
          </a:prstGeom>
        </p:spPr>
      </p:pic>
      <p:pic>
        <p:nvPicPr>
          <p:cNvPr id="10" name="Рисунок 9" descr="P10308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1357298"/>
            <a:ext cx="3095629" cy="231296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«На море»</a:t>
            </a:r>
            <a:endParaRPr lang="ru-RU" dirty="0"/>
          </a:p>
        </p:txBody>
      </p:sp>
      <p:pic>
        <p:nvPicPr>
          <p:cNvPr id="6" name="Содержимое 5" descr="veter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285860"/>
            <a:ext cx="6348438" cy="4787928"/>
          </a:xfrm>
        </p:spPr>
      </p:pic>
      <p:pic>
        <p:nvPicPr>
          <p:cNvPr id="4" name="21 Дорожка 2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Ж.Е. Фирилева, Е.Г. Сайкина «Фитнес - данс» лечебно-профилактический танец. СПб.:»Детство-пресс», 2007 с. 236-257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Распространенные нарушения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Дальнозоркость                     Близорукость </a:t>
            </a:r>
          </a:p>
          <a:p>
            <a:pPr>
              <a:buNone/>
            </a:pPr>
            <a:r>
              <a:rPr lang="ru-RU" dirty="0" smtClean="0"/>
              <a:t>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Астигматизм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g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593149"/>
            <a:ext cx="3178042" cy="2576773"/>
          </a:xfrm>
          <a:prstGeom prst="rect">
            <a:avLst/>
          </a:prstGeom>
        </p:spPr>
      </p:pic>
      <p:pic>
        <p:nvPicPr>
          <p:cNvPr id="5" name="Рисунок 4" descr="blizoryk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47780"/>
            <a:ext cx="3132015" cy="2522142"/>
          </a:xfrm>
          <a:prstGeom prst="rect">
            <a:avLst/>
          </a:prstGeom>
        </p:spPr>
      </p:pic>
      <p:pic>
        <p:nvPicPr>
          <p:cNvPr id="6" name="Рисунок 5" descr="astigmatizm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618994"/>
            <a:ext cx="3132015" cy="2125295"/>
          </a:xfrm>
          <a:prstGeom prst="rect">
            <a:avLst/>
          </a:prstGeom>
        </p:spPr>
      </p:pic>
      <p:pic>
        <p:nvPicPr>
          <p:cNvPr id="7" name="Рисунок 6" descr="100_08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605265"/>
            <a:ext cx="2870339" cy="21527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Мышцы глаза</a:t>
            </a:r>
            <a:endParaRPr lang="ru-RU" dirty="0"/>
          </a:p>
        </p:txBody>
      </p:sp>
      <p:pic>
        <p:nvPicPr>
          <p:cNvPr id="4" name="Содержимое 3" descr="mish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52979"/>
            <a:ext cx="6500858" cy="49999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нарушений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Дальнозоркость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Близорукость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Астигматизм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Четкое</a:t>
                      </a:r>
                      <a:r>
                        <a:rPr lang="ru-RU" baseline="0" dirty="0" smtClean="0"/>
                        <a:t> изображение дальних предметов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Четкое</a:t>
                      </a:r>
                      <a:r>
                        <a:rPr lang="ru-RU" baseline="0" dirty="0" smtClean="0"/>
                        <a:t> изображение близких предметов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Искажение изображений предметов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Прямые мышцы напряжены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Косые мышцы напряжены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Косые мышцы напряжены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Косые мышцы растянуты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Прямые мышцы растянуты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Прямые мышцы растянуты неравномерно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Цилиарной мышце трудно менять кривизну хрусталика из-за потери его упругости</a:t>
                      </a:r>
                    </a:p>
                    <a:p>
                      <a:r>
                        <a:rPr lang="ru-RU" dirty="0" smtClean="0"/>
                        <a:t>В возрасте 40-50 лет – старческая дальнозоркость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Цилиарная мышца находится в напряжении постоянно из-за повышенного давления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Способ коррекции зрения –Очки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Содержимое 3" descr="b7e533499dc67281c076432c13f582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00240"/>
            <a:ext cx="4725600" cy="3150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 и методы улучшения зрения</a:t>
            </a:r>
            <a:endParaRPr lang="ru-RU" dirty="0"/>
          </a:p>
        </p:txBody>
      </p:sp>
      <p:pic>
        <p:nvPicPr>
          <p:cNvPr id="4" name="Содержимое 3" descr="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2381267" cy="1785950"/>
          </a:xfrm>
        </p:spPr>
      </p:pic>
      <p:pic>
        <p:nvPicPr>
          <p:cNvPr id="5" name="Рисунок 4" descr="x_eb8e49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142984"/>
            <a:ext cx="2381267" cy="1785950"/>
          </a:xfrm>
          <a:prstGeom prst="rect">
            <a:avLst/>
          </a:prstGeom>
        </p:spPr>
      </p:pic>
      <p:pic>
        <p:nvPicPr>
          <p:cNvPr id="6" name="Рисунок 5" descr="37390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285861"/>
            <a:ext cx="2566981" cy="1785950"/>
          </a:xfrm>
          <a:prstGeom prst="rect">
            <a:avLst/>
          </a:prstGeom>
        </p:spPr>
      </p:pic>
      <p:pic>
        <p:nvPicPr>
          <p:cNvPr id="7" name="Рисунок 6" descr="imgpreview7U47PJH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2357454" cy="1400175"/>
          </a:xfrm>
          <a:prstGeom prst="rect">
            <a:avLst/>
          </a:prstGeom>
        </p:spPr>
      </p:pic>
      <p:pic>
        <p:nvPicPr>
          <p:cNvPr id="8" name="Рисунок 7" descr="1418599310_219918_html_mb0762f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857628"/>
            <a:ext cx="2443942" cy="1828800"/>
          </a:xfrm>
          <a:prstGeom prst="rect">
            <a:avLst/>
          </a:prstGeom>
        </p:spPr>
      </p:pic>
      <p:pic>
        <p:nvPicPr>
          <p:cNvPr id="9" name="Рисунок 8" descr="Uprazhneniya-dlya-gla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643314"/>
            <a:ext cx="2887184" cy="2038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3143248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3071810"/>
            <a:ext cx="282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Пребывание на открытом </a:t>
            </a:r>
          </a:p>
          <a:p>
            <a:pPr algn="ctr"/>
            <a:r>
              <a:rPr lang="ru-RU" dirty="0" smtClean="0"/>
              <a:t>воздухе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3143248"/>
            <a:ext cx="200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Самомассаж лица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5429264"/>
            <a:ext cx="281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Контрастное воздействие </a:t>
            </a:r>
          </a:p>
          <a:p>
            <a:pPr algn="ctr"/>
            <a:r>
              <a:rPr lang="ru-RU" dirty="0" smtClean="0"/>
              <a:t>воды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6" y="5786454"/>
            <a:ext cx="1564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Дыхательные </a:t>
            </a:r>
          </a:p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5786454"/>
            <a:ext cx="3251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Упражнения для расслабления</a:t>
            </a:r>
          </a:p>
          <a:p>
            <a:r>
              <a:rPr lang="ru-RU" dirty="0" smtClean="0"/>
              <a:t> растягивания</a:t>
            </a:r>
          </a:p>
          <a:p>
            <a:r>
              <a:rPr lang="ru-RU" dirty="0" smtClean="0"/>
              <a:t> и укрепления мышц глаза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для расслабления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299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Пальминг           Повороты и раскачивания</a:t>
            </a:r>
            <a:endParaRPr lang="ru-RU" dirty="0"/>
          </a:p>
          <a:p>
            <a:pPr lvl="0"/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Соляризация               </a:t>
            </a:r>
            <a:r>
              <a:rPr lang="ru-RU" dirty="0"/>
              <a:t>Моргание и дыхание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ce0e6d7a72cec55471ebe8ad8e7d1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581128"/>
            <a:ext cx="2920992" cy="1643058"/>
          </a:xfrm>
          <a:prstGeom prst="rect">
            <a:avLst/>
          </a:prstGeom>
        </p:spPr>
      </p:pic>
      <p:pic>
        <p:nvPicPr>
          <p:cNvPr id="5" name="Рисунок 4" descr="kak%20vihpolnyaetsya%20palj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080" y="2094552"/>
            <a:ext cx="2526200" cy="1743078"/>
          </a:xfrm>
          <a:prstGeom prst="rect">
            <a:avLst/>
          </a:prstGeom>
        </p:spPr>
      </p:pic>
      <p:pic>
        <p:nvPicPr>
          <p:cNvPr id="6" name="Рисунок 5" descr="1302599613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429132"/>
            <a:ext cx="2262186" cy="2018566"/>
          </a:xfrm>
          <a:prstGeom prst="rect">
            <a:avLst/>
          </a:prstGeom>
        </p:spPr>
      </p:pic>
      <p:pic>
        <p:nvPicPr>
          <p:cNvPr id="7" name="Рисунок 6" descr="крылатые-каче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143116"/>
            <a:ext cx="2428891" cy="20092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Пальминг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У</a:t>
            </a:r>
            <a:r>
              <a:rPr lang="ru-RU" sz="2400" dirty="0" smtClean="0"/>
              <a:t>. Бейтс обнаружил, что закрывание глаз дает мозгу отдых, который временно улучшает зрение и разработал «неупражнения»</a:t>
            </a:r>
          </a:p>
          <a:p>
            <a:pPr>
              <a:buNone/>
            </a:pPr>
            <a:r>
              <a:rPr lang="ru-RU" sz="2400" dirty="0" smtClean="0"/>
              <a:t>Техника выполнения: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Разогреть ладони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Сложить ладони в форме «очков»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Закрыть глаза и одеть «очки»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Дождаться абсолютно черного поля</a:t>
            </a:r>
          </a:p>
          <a:p>
            <a:pPr marL="457200" indent="-457200">
              <a:buNone/>
            </a:pPr>
            <a:r>
              <a:rPr lang="ru-RU" sz="2400" dirty="0" smtClean="0"/>
              <a:t>Пальминг полезно делать вечером перед сном</a:t>
            </a:r>
          </a:p>
          <a:p>
            <a:pPr marL="457200" indent="-457200">
              <a:buNone/>
            </a:pPr>
            <a:r>
              <a:rPr lang="ru-RU" sz="2400" dirty="0" smtClean="0"/>
              <a:t>Время занятий в течении дня до 30 минут 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693</TotalTime>
  <Words>678</Words>
  <Application>Microsoft Office PowerPoint</Application>
  <PresentationFormat>Экран (4:3)</PresentationFormat>
  <Paragraphs>143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Гимнастика для глаз</vt:lpstr>
      <vt:lpstr>Причины нарушений зрения</vt:lpstr>
      <vt:lpstr>Распространенные нарушения зрения</vt:lpstr>
      <vt:lpstr>Мышцы глаза</vt:lpstr>
      <vt:lpstr>Причины нарушений</vt:lpstr>
      <vt:lpstr>       Способ коррекции зрения –Очки?</vt:lpstr>
      <vt:lpstr>Факторы и методы улучшения зрения</vt:lpstr>
      <vt:lpstr>Упражнения для расслабления</vt:lpstr>
      <vt:lpstr>Пальминг</vt:lpstr>
      <vt:lpstr>Метод БЕЙТСА</vt:lpstr>
      <vt:lpstr>Соляризация</vt:lpstr>
      <vt:lpstr>Повороты и раскачивания</vt:lpstr>
      <vt:lpstr>Моргание </vt:lpstr>
      <vt:lpstr>Увеличение подвижности глазных яблок</vt:lpstr>
      <vt:lpstr>Растягивание и укрепление  глазных мышц</vt:lpstr>
      <vt:lpstr>Тренировка аккомодации  (цилиарной мышцы)</vt:lpstr>
      <vt:lpstr>Центральная фиксация</vt:lpstr>
      <vt:lpstr>Тренировка центральной фиксации</vt:lpstr>
      <vt:lpstr>Игры на дыхание</vt:lpstr>
      <vt:lpstr>Игры на дыхание</vt:lpstr>
      <vt:lpstr>Игры на дыхание</vt:lpstr>
      <vt:lpstr>Упражнение «На море»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для глаз</dc:title>
  <dc:creator>HP</dc:creator>
  <cp:lastModifiedBy>HP</cp:lastModifiedBy>
  <cp:revision>74</cp:revision>
  <dcterms:created xsi:type="dcterms:W3CDTF">2015-06-16T12:49:26Z</dcterms:created>
  <dcterms:modified xsi:type="dcterms:W3CDTF">2015-11-06T11:46:04Z</dcterms:modified>
</cp:coreProperties>
</file>