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85" r:id="rId3"/>
    <p:sldId id="257" r:id="rId4"/>
    <p:sldId id="274" r:id="rId5"/>
    <p:sldId id="275" r:id="rId6"/>
    <p:sldId id="276" r:id="rId7"/>
    <p:sldId id="271" r:id="rId8"/>
    <p:sldId id="272" r:id="rId9"/>
    <p:sldId id="277" r:id="rId10"/>
    <p:sldId id="273" r:id="rId11"/>
    <p:sldId id="280" r:id="rId12"/>
    <p:sldId id="278" r:id="rId13"/>
    <p:sldId id="281" r:id="rId14"/>
    <p:sldId id="284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t>23.09.2015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23.09.2015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6613" y="228600"/>
            <a:ext cx="10286999" cy="2095500"/>
          </a:xfrm>
        </p:spPr>
        <p:txBody>
          <a:bodyPr anchor="t">
            <a:norm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200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Государственное бюджетное дошкольное образовательное учреждение детский сад №64 Калининского района Санкт –Петербурга.</a:t>
            </a:r>
            <a:endParaRPr lang="ru-RU" sz="2000" b="0" i="0" dirty="0">
              <a:solidFill>
                <a:srgbClr val="9A5315">
                  <a:lumMod val="50000"/>
                </a:srgbClr>
              </a:solidFill>
              <a:latin typeface="Segoe Prin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00" y="1968500"/>
            <a:ext cx="7631112" cy="3124200"/>
          </a:xfrm>
        </p:spPr>
        <p:txBody>
          <a:bodyPr>
            <a:norm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4000" b="1" i="0" dirty="0" smtClean="0">
                <a:solidFill>
                  <a:schemeClr val="accent6">
                    <a:lumMod val="50000"/>
                  </a:schemeClr>
                </a:solidFill>
              </a:rPr>
              <a:t>«Творческая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4000" b="1" i="0" dirty="0" smtClean="0">
                <a:solidFill>
                  <a:schemeClr val="accent6">
                    <a:lumMod val="50000"/>
                  </a:schemeClr>
                </a:solidFill>
              </a:rPr>
              <a:t>астерская»</a:t>
            </a:r>
          </a:p>
          <a:p>
            <a:pPr marL="0" indent="0" algn="l">
              <a:spcBef>
                <a:spcPts val="0"/>
              </a:spcBef>
              <a:buNone/>
            </a:pP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ru-RU" sz="4000" b="1" i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r>
              <a:rPr lang="ru-RU" sz="2600" b="1" dirty="0" smtClean="0">
                <a:solidFill>
                  <a:schemeClr val="tx2"/>
                </a:solidFill>
              </a:rPr>
              <a:t>воспитатель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sz="2600" b="1" i="0" dirty="0" smtClean="0">
                <a:solidFill>
                  <a:schemeClr val="tx2"/>
                </a:solidFill>
              </a:rPr>
              <a:t>                                Раковская А. </a:t>
            </a:r>
            <a:r>
              <a:rPr lang="ru-RU" sz="2600" b="1" dirty="0" smtClean="0">
                <a:solidFill>
                  <a:schemeClr val="tx2"/>
                </a:solidFill>
              </a:rPr>
              <a:t>В.</a:t>
            </a:r>
            <a:endParaRPr lang="ru-RU" sz="2600" b="1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92200" y="1752600"/>
            <a:ext cx="8966200" cy="4229100"/>
          </a:xfrm>
        </p:spPr>
        <p:txBody>
          <a:bodyPr/>
          <a:lstStyle/>
          <a:p>
            <a:r>
              <a:rPr lang="ru-RU" b="1" dirty="0" smtClean="0"/>
              <a:t>«Усовершенствование предмета»</a:t>
            </a:r>
          </a:p>
          <a:p>
            <a:r>
              <a:rPr lang="ru-RU" b="1" dirty="0" smtClean="0"/>
              <a:t>«Новая сказочная версия»</a:t>
            </a:r>
          </a:p>
          <a:p>
            <a:r>
              <a:rPr lang="ru-RU" b="1" dirty="0" smtClean="0"/>
              <a:t>«По дорогам сказок»</a:t>
            </a:r>
          </a:p>
          <a:p>
            <a:pPr marL="0" indent="0">
              <a:buNone/>
            </a:pPr>
            <a:r>
              <a:rPr lang="ru-RU" dirty="0" smtClean="0"/>
              <a:t>В сказке перепутались страницы из разных сказок, а некоторые страницы потерялись.</a:t>
            </a:r>
          </a:p>
          <a:p>
            <a:r>
              <a:rPr lang="ru-RU" b="1" dirty="0" smtClean="0"/>
              <a:t>«Анализ сказочных ресурсов»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66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12800" y="1041400"/>
            <a:ext cx="10058400" cy="42291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Сочиняя новую волшебную сказку стараемся использовать сказочные выражения: «это не сказка, а присказка, сказка будет впереди», «долго ли, коротко», «не плачь, не тужи; это еще не беда, беда будет впереди», «близко ли, далеко ли», «ехали по долам по горам, по зеленым лугам и приехали в дремучий лес», «коли не сделаешь дела, то мой меч – твоя голова с плеч», «Скоро сказка сказывается, да не скоро дело делается»…….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9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00" y="698500"/>
            <a:ext cx="8482015" cy="11303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Третья часть – создание рукописной книжки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4700" y="1828800"/>
            <a:ext cx="8293100" cy="4203700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/>
              <a:t>Дети под руководством педагога из альбомных листов изготавливают книжку- самоделку. После того как дети совместно с взрослым сочинили сказку, они решают, кто какой фрагмент сказки будет иллюстрировать. Кто-то из детей может заняться изготовлением (оформлением) обложки.</a:t>
            </a:r>
          </a:p>
          <a:p>
            <a:r>
              <a:rPr lang="ru-RU" sz="2900" dirty="0"/>
              <a:t> Дети могут рисовать иллюстрации, сшивать книжку, оформлять обложку совместно с педагогом в течение нескольких дней. Также можно оформить книжку-самоделку с помощью аппликации: в свободное время дети вырезают из старых журналов, книг фигурки людей, животных, различные предметы</a:t>
            </a:r>
          </a:p>
          <a:p>
            <a:r>
              <a:rPr lang="ru-RU" sz="2900" dirty="0"/>
              <a:t> и объекты природы, создают из этих элементов сюжетные картинки, которые отражают содержание сказки.</a:t>
            </a:r>
          </a:p>
          <a:p>
            <a:r>
              <a:rPr lang="ru-RU" sz="2900" dirty="0"/>
              <a:t>Дети самостоятельно договариваются, кто, чем будет заниматься при создании рукописной книги и какими материалами пользоваться. </a:t>
            </a:r>
          </a:p>
          <a:p>
            <a:r>
              <a:rPr lang="ru-RU" sz="29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7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«Усовершенствование предмета»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Тряпка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Машина:                      Варенье: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- чёрная                       - клубничное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- быстрая                    -вкусное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3.Ка тряпка может стать сначала клубничной, да еще и быстрой?</a:t>
            </a:r>
            <a:endParaRPr lang="ru-RU" dirty="0"/>
          </a:p>
        </p:txBody>
      </p:sp>
      <p:sp>
        <p:nvSpPr>
          <p:cNvPr id="4" name="Облако 3"/>
          <p:cNvSpPr/>
          <p:nvPr/>
        </p:nvSpPr>
        <p:spPr>
          <a:xfrm>
            <a:off x="2425700" y="3409950"/>
            <a:ext cx="2006600" cy="914400"/>
          </a:xfrm>
          <a:prstGeom prst="cloud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6540501" y="2717800"/>
            <a:ext cx="2425700" cy="914400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«Клубничная тряпка»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Жила – была тряпка и однажды она упала в банку с клубничным вареньем. И стала клубничной тряпкой. Выбралась тряпка из банки, посмотрела вокруг и решила пойти погулять по дому. Встретила кота и он сказал: «Тряпка, тряпка я тебя съем!»</a:t>
            </a:r>
          </a:p>
          <a:p>
            <a:pPr marL="0" indent="0">
              <a:buNone/>
            </a:pPr>
            <a:r>
              <a:rPr lang="ru-RU" dirty="0" smtClean="0"/>
              <a:t>Тряпка ответила: «Не ешь меня кот, я не полезная, на мне много микробов, раньше мной пыль вытирали». Удивился кот, а тряпка дальше пошла. Идет, идет и встретила муху. Муха и говорит: «Тряпка, тряпка, я тебя съем! Ты такая клубничная!». Подлетела она к тряпке.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47800" y="1752600"/>
            <a:ext cx="8610600" cy="42291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 тряпка как подбежит и стала она быстрой. Прыгнула в раковину, а там была налита вода. Тряпка стала мыться. Уж она и ныряла, и терлась, и намыливалась мылом и так и сяк. Чтобы варенье отстиралась. Помылась она выжалась и выпрыгнула из раковины, попала на батарею и стала сохнуть.</a:t>
            </a:r>
          </a:p>
          <a:p>
            <a:pPr marL="0" indent="0">
              <a:buNone/>
            </a:pPr>
            <a:r>
              <a:rPr lang="ru-RU" dirty="0" smtClean="0"/>
              <a:t>И больше в варенье не падала.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6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«Творческая мастерская»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161290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000" b="0" i="0" dirty="0" smtClean="0"/>
              <a:t>Форма непосредственно организованной работы с детьми старшего дошкольного возраста, направленная на развитие коммуникативной компетентности ребенка.</a:t>
            </a:r>
            <a:endParaRPr lang="ru-RU" sz="2000" b="0" i="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2303" y="1189181"/>
            <a:ext cx="10058402" cy="25654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Цель:</a:t>
            </a:r>
            <a:r>
              <a:rPr lang="ru-RU" sz="4000" dirty="0" smtClean="0"/>
              <a:t> способствовать овладению детьми дошкольного возраста творческой продуктивной речевой деятельностью.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11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9100" y="682094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 мастерская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интегративная форма речевой работы, синтезирующая в себе элементы игровой, коммуникативной, продуктивной, а главное творческой деятельности, направленная на реализацию продукта детской деятельности, обладающего объективной или субъективной новизной, имеющих личностную значимость. Дети избирательны к разным видам деятельности, успешны в разных видах деятельности и именно творческая мастерская позволит ребенку, каждому ребенку выбрать ту нишу, где он будет успешен, значим для сверстников. Творческая мастерская объединяет, инициирует создание детских объединений, в которых происходит становление сотрудничества.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400" y="302990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Творческая мастерская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объединение детей на основе общей интересной проблемы, решения которой они достигают общими усилиями с привлечением имеющихся знаний, определяя пути и средства получения результата в условиях совместного с воспитателем планирования. Поиска необходимой информации, сотрудничества, и презентации полученного продукта.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1" y="292100"/>
            <a:ext cx="7505700" cy="2044700"/>
          </a:xfrm>
        </p:spPr>
        <p:txBody>
          <a:bodyPr>
            <a:normAutofit/>
          </a:bodyPr>
          <a:lstStyle/>
          <a:p>
            <a:r>
              <a:rPr lang="ru-RU" b="1" smtClean="0"/>
              <a:t>Структура творческой мастерской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2834" y="2070100"/>
            <a:ext cx="8895806" cy="36703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Первая часть - «настрой на сказку». Проводится в форме:</a:t>
            </a:r>
          </a:p>
          <a:p>
            <a:r>
              <a:rPr lang="ru-RU" dirty="0"/>
              <a:t> </a:t>
            </a:r>
            <a:r>
              <a:rPr lang="ru-RU" dirty="0" smtClean="0"/>
              <a:t>     - викторины или путешествия по сказкам;</a:t>
            </a:r>
          </a:p>
          <a:p>
            <a:r>
              <a:rPr lang="ru-RU" dirty="0"/>
              <a:t> </a:t>
            </a:r>
            <a:r>
              <a:rPr lang="ru-RU" dirty="0" smtClean="0"/>
              <a:t>      - игровые упражнения, игры на развитие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коммуникативных способностей. </a:t>
            </a:r>
          </a:p>
          <a:p>
            <a:pPr marL="457200" indent="-457200">
              <a:buAutoNum type="arabicPeriod" startAt="2"/>
            </a:pPr>
            <a:r>
              <a:rPr lang="ru-RU" dirty="0" smtClean="0"/>
              <a:t>Вторая часть – творческая продуктивная </a:t>
            </a:r>
          </a:p>
          <a:p>
            <a:r>
              <a:rPr lang="ru-RU" dirty="0"/>
              <a:t> </a:t>
            </a:r>
            <a:r>
              <a:rPr lang="ru-RU" dirty="0" smtClean="0"/>
              <a:t>             речевая деятельность. Сочиняем сказку.</a:t>
            </a:r>
          </a:p>
          <a:p>
            <a:r>
              <a:rPr lang="ru-RU" dirty="0" smtClean="0"/>
              <a:t>3.  Треть </a:t>
            </a:r>
            <a:r>
              <a:rPr lang="ru-RU" dirty="0"/>
              <a:t>часть - создание рукописной книжки.</a:t>
            </a:r>
          </a:p>
          <a:p>
            <a:r>
              <a:rPr lang="ru-RU" dirty="0" smtClean="0"/>
              <a:t> 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0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3200" y="0"/>
            <a:ext cx="90932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часть структуры «Творческой мастерской» - «настрой на сказку» позволяет заинтересовать детей, настроить на совместную деятельность, внести интригующее начало. Вторая часть,  совместное участие в творческой продуктивной деятельности - сочинении сказки, способствует развитию умения у детей старшего дошкольного возраста учитывать в совместной деятельности не только свою, но и чужую точку зрения, ориентироваться на своего собеседника. Сочиняя сказку с опорой на тот или иной вариант карты сказок, составленный В. Я.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Проппом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дети привлекаются к планированию продуктивной  речевой деятельности, реализации намеченного плана, совместному движению к результату. Третья часть «Творческой мастерской» - создание рукописной книги позволит детям накопить опыт самостоятельного участия в мини- проекте. Во время проведения этой части первого этапа дети становятся непосредственными участниками проектной деятельности от зарождения идеи до получения результата. Заключительной частью является совместный анализ создания рукотворной книги и полученного результата.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30513" y="673100"/>
            <a:ext cx="6858002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.  Вторая часть – творческая продуктивная речевая деятельность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30600" y="2336800"/>
            <a:ext cx="8394700" cy="42037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Во время проведения этой части мастерской дети сочиняют сказку. Сказка придумывается исходя из выбранного детьми и совместно согласованного названия или предмета. Дети, сидя в кругу, предлагают друг за другом несколько предложений, согласовывая их по смыслу с предыдущим отрывком, так, чтобы получилась сказка. Продукт творческой речевой деятельности создается в логике и последовательности карты сказок, составленной В. Я. </a:t>
            </a:r>
            <a:r>
              <a:rPr lang="ru-RU" dirty="0" err="1"/>
              <a:t>Проппом</a:t>
            </a:r>
            <a:r>
              <a:rPr lang="ru-RU" dirty="0"/>
              <a:t>. В каждой сказке есть зачин « жили – были» и концовка, а между ними есть, и предписание или запрет, нарушение героем предписания или запрета, вредительство, отъезд героя, встреча с дарителем, волшебные дары, трудные испытания, появление злодея. Борьба героя со злодеем, наказание злодея, прибытие домой.  Следование карте сказки привлечет детей к планированию деятельности, последовательному движению к результату, возможности попробовать соотнести полученный результат с названием сказки, с целью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356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Варианты создания сказок: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«Сочиним сказку о предмете».</a:t>
            </a:r>
          </a:p>
          <a:p>
            <a:pPr marL="0" indent="0">
              <a:buNone/>
            </a:pPr>
            <a:r>
              <a:rPr lang="ru-RU" dirty="0" smtClean="0"/>
              <a:t>Педагог и дети выбирают любой предмет ближайшего окружения и вместе сочиняют сказку о приключениях данного предмета. Прием оживления.</a:t>
            </a:r>
          </a:p>
          <a:p>
            <a:r>
              <a:rPr lang="ru-RU" b="1" dirty="0" smtClean="0"/>
              <a:t>«Бином фантазии»</a:t>
            </a:r>
            <a:endParaRPr lang="ru-RU" dirty="0" smtClean="0"/>
          </a:p>
          <a:p>
            <a:r>
              <a:rPr lang="ru-RU" b="1" dirty="0" smtClean="0"/>
              <a:t>«Сочиняем новую волшебную сказку»</a:t>
            </a:r>
          </a:p>
          <a:p>
            <a:pPr marL="0" indent="0">
              <a:buNone/>
            </a:pPr>
            <a:r>
              <a:rPr lang="ru-RU" dirty="0" smtClean="0"/>
              <a:t>Сочинение сказки по опорным словам.</a:t>
            </a:r>
          </a:p>
          <a:p>
            <a:r>
              <a:rPr lang="ru-RU" b="1" dirty="0" smtClean="0"/>
              <a:t>«Разноцветная сказка»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2" name="AutoShape 2" descr="https://docs.google.com/viewer?attid=0.2&amp;pid=gmail&amp;thid=1372300a76ff59f9&amp;url=https%3A%2F%2Fmail.google.com%2Fmail%2F%3Fui%3D2%26ik%3Db651dbad0e%26view%3Datt%26th%3D1372300a76ff59f9%26attid%3D0.2%26disp%3Dsafe%26realattid%3Df_h1wbnzry1%26zw&amp;docid=02bdc7bd5d614465e092a8cd3a9112ea%7Cc6ac71fa6165603afa5969208629078a&amp;a=bi&amp;pagenumber=4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docs.google.com/viewer?attid=0.2&amp;pid=gmail&amp;thid=1372300a76ff59f9&amp;url=https%3A%2F%2Fmail.google.com%2Fmail%2F%3Fui%3D2%26ik%3Db651dbad0e%26view%3Datt%26th%3D1372300a76ff59f9%26attid%3D0.2%26disp%3Dsafe%26realattid%3Df_h1wbnzry1%26zw&amp;docid=02bdc7bd5d614465e092a8cd3a9112ea%7Cc6ac71fa6165603afa5969208629078a&amp;a=bi&amp;pagenumber=4&amp;w=8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Цветная презентация, посвященная природе, представленная в альбомной ориентации (широкоэкранный формат)</Template>
  <TotalTime>0</TotalTime>
  <Words>1077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Segoe Print</vt:lpstr>
      <vt:lpstr>Times New Roman</vt:lpstr>
      <vt:lpstr>Nature Illustration 16x9</vt:lpstr>
      <vt:lpstr>Государственное бюджетное дошкольное образовательное учреждение детский сад №64 Калининского района Санкт –Петербурга.</vt:lpstr>
      <vt:lpstr>«Творческая мастерская»</vt:lpstr>
      <vt:lpstr>Цель: способствовать овладению детьми дошкольного возраста творческой продуктивной речевой деятельностью.</vt:lpstr>
      <vt:lpstr>Презентация PowerPoint</vt:lpstr>
      <vt:lpstr>Презентация PowerPoint</vt:lpstr>
      <vt:lpstr>Структура творческой мастерской </vt:lpstr>
      <vt:lpstr>Презентация PowerPoint</vt:lpstr>
      <vt:lpstr>.  Вторая часть – творческая продуктивная речевая деятельность</vt:lpstr>
      <vt:lpstr>Варианты создания сказок:</vt:lpstr>
      <vt:lpstr>Презентация PowerPoint</vt:lpstr>
      <vt:lpstr>Презентация PowerPoint</vt:lpstr>
      <vt:lpstr>Третья часть – создание рукописной книжки</vt:lpstr>
      <vt:lpstr>«Усовершенствование предмета»</vt:lpstr>
      <vt:lpstr>«Клубничная тряпка»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2013-09-23T18:19:51Z</dcterms:created>
  <dcterms:modified xsi:type="dcterms:W3CDTF">2015-09-22T21:54:18Z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