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61" r:id="rId3"/>
    <p:sldId id="259" r:id="rId4"/>
    <p:sldId id="260" r:id="rId5"/>
    <p:sldId id="257" r:id="rId6"/>
    <p:sldId id="262" r:id="rId7"/>
    <p:sldId id="263" r:id="rId8"/>
    <p:sldId id="265" r:id="rId9"/>
    <p:sldId id="264"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4" d="100"/>
          <a:sy n="94" d="100"/>
        </p:scale>
        <p:origin x="-46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1"/>
      </p:bgRef>
    </p:bg>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F544EF68-1637-4197-8268-4D041316F144}" type="slidenum">
              <a:rPr lang="ru-RU" smtClean="0"/>
              <a:pPr/>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44EF68-1637-4197-8268-4D041316F14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44EF68-1637-4197-8268-4D041316F14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44EF68-1637-4197-8268-4D041316F144}" type="slidenum">
              <a:rPr lang="ru-RU" smtClean="0"/>
              <a:pPr/>
              <a:t>‹#›</a:t>
            </a:fld>
            <a:endParaRPr lang="ru-RU"/>
          </a:p>
        </p:txBody>
      </p:sp>
      <p:sp>
        <p:nvSpPr>
          <p:cNvPr id="8" name="Содержимое 7"/>
          <p:cNvSpPr>
            <a:spLocks noGrp="1"/>
          </p:cNvSpPr>
          <p:nvPr>
            <p:ph sz="quarter" idx="1"/>
          </p:nvPr>
        </p:nvSpPr>
        <p:spPr>
          <a:xfrm>
            <a:off x="914400" y="1447800"/>
            <a:ext cx="77724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F544EF68-1637-4197-8268-4D041316F14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44EF68-1637-4197-8268-4D041316F144}" type="slidenum">
              <a:rPr lang="ru-RU" smtClean="0"/>
              <a:pPr/>
              <a:t>‹#›</a:t>
            </a:fld>
            <a:endParaRPr lang="ru-RU"/>
          </a:p>
        </p:txBody>
      </p:sp>
      <p:sp>
        <p:nvSpPr>
          <p:cNvPr id="9" name="Содержимое 8"/>
          <p:cNvSpPr>
            <a:spLocks noGrp="1"/>
          </p:cNvSpPr>
          <p:nvPr>
            <p:ph sz="quarter" idx="1"/>
          </p:nvPr>
        </p:nvSpPr>
        <p:spPr>
          <a:xfrm>
            <a:off x="91440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93395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544EF68-1637-4197-8268-4D041316F144}" type="slidenum">
              <a:rPr lang="ru-RU" smtClean="0"/>
              <a:pPr/>
              <a:t>‹#›</a:t>
            </a:fld>
            <a:endParaRPr lang="ru-RU"/>
          </a:p>
        </p:txBody>
      </p:sp>
      <p:sp>
        <p:nvSpPr>
          <p:cNvPr id="11" name="Содержимое 10"/>
          <p:cNvSpPr>
            <a:spLocks noGrp="1"/>
          </p:cNvSpPr>
          <p:nvPr>
            <p:ph sz="half" idx="2"/>
          </p:nvPr>
        </p:nvSpPr>
        <p:spPr>
          <a:xfrm>
            <a:off x="9144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4"/>
          </p:nvPr>
        </p:nvSpPr>
        <p:spPr>
          <a:xfrm>
            <a:off x="49530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544EF68-1637-4197-8268-4D041316F14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544EF68-1637-4197-8268-4D041316F14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44EF68-1637-4197-8268-4D041316F144}" type="slidenum">
              <a:rPr lang="ru-RU" smtClean="0"/>
              <a:pPr/>
              <a:t>‹#›</a:t>
            </a:fld>
            <a:endParaRPr lang="ru-RU"/>
          </a:p>
        </p:txBody>
      </p:sp>
      <p:sp>
        <p:nvSpPr>
          <p:cNvPr id="11" name="Содержимое 10"/>
          <p:cNvSpPr>
            <a:spLocks noGrp="1"/>
          </p:cNvSpPr>
          <p:nvPr>
            <p:ph sz="quarter" idx="1"/>
          </p:nvPr>
        </p:nvSpPr>
        <p:spPr>
          <a:xfrm>
            <a:off x="2971800" y="1600200"/>
            <a:ext cx="5715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AEFD3AA0-BFC8-4C07-A651-A6DD803C7A0A}" type="datetimeFigureOut">
              <a:rPr lang="ru-RU" smtClean="0"/>
              <a:pPr/>
              <a:t>04.11.2015</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F544EF68-1637-4197-8268-4D041316F144}" type="slidenum">
              <a:rPr lang="ru-RU" smtClean="0"/>
              <a:pPr/>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EFD3AA0-BFC8-4C07-A651-A6DD803C7A0A}" type="datetimeFigureOut">
              <a:rPr lang="ru-RU" smtClean="0"/>
              <a:pPr/>
              <a:t>04.11.2015</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544EF68-1637-4197-8268-4D041316F14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audio" Target="file:///C:\Users\&#1040;&#1088;&#1090;&#1105;&#1084;\Desktop\&#1080;&#1079;&#1086;%20&#1073;&#1072;&#1083;&#1072;&#1083;&#1072;&#1081;&#1082;&#1072;\igra_na_balalajke_-_Kalinka-malinka_(iPlayer.fm).mp3" TargetMode="Externa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1040;&#1088;&#1090;&#1105;&#1084;\Documents\Igra_na_balalajke_-_Russkaya_Narodnaya_(iPlayer.fm)%20(1).mp3" TargetMode="Externa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classic-music.ru/liutnia.html" TargetMode="External"/><Relationship Id="rId2" Type="http://schemas.openxmlformats.org/officeDocument/2006/relationships/hyperlink" Target="http://www.classic-music.ru/gitara.html" TargetMode="External"/><Relationship Id="rId1" Type="http://schemas.openxmlformats.org/officeDocument/2006/relationships/slideLayout" Target="../slideLayouts/slideLayout2.xml"/><Relationship Id="rId4" Type="http://schemas.openxmlformats.org/officeDocument/2006/relationships/hyperlink" Target="http://www.classic-music.ru/mandolina.html"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71600" y="5072074"/>
            <a:ext cx="6772300" cy="1143008"/>
          </a:xfrm>
        </p:spPr>
        <p:txBody>
          <a:bodyPr>
            <a:normAutofit/>
          </a:bodyPr>
          <a:lstStyle/>
          <a:p>
            <a:r>
              <a:rPr lang="ru-RU" sz="2400" b="1" dirty="0" smtClean="0">
                <a:latin typeface="Arial" pitchFamily="34" charset="0"/>
                <a:cs typeface="Arial" pitchFamily="34" charset="0"/>
              </a:rPr>
              <a:t>ИЗО.3 класс</a:t>
            </a:r>
            <a:br>
              <a:rPr lang="ru-RU" sz="2400" b="1" dirty="0" smtClean="0">
                <a:latin typeface="Arial" pitchFamily="34" charset="0"/>
                <a:cs typeface="Arial" pitchFamily="34" charset="0"/>
              </a:rPr>
            </a:br>
            <a:r>
              <a:rPr lang="ru-RU" sz="2400" b="1" dirty="0" smtClean="0">
                <a:latin typeface="Arial" pitchFamily="34" charset="0"/>
                <a:cs typeface="Arial" pitchFamily="34" charset="0"/>
              </a:rPr>
              <a:t>Подготовила: Герасимова М.А.</a:t>
            </a:r>
            <a:endParaRPr lang="ru-RU" sz="2400" b="1" dirty="0">
              <a:latin typeface="Arial" pitchFamily="34" charset="0"/>
              <a:cs typeface="Arial" pitchFamily="34" charset="0"/>
            </a:endParaRPr>
          </a:p>
        </p:txBody>
      </p:sp>
      <p:sp>
        <p:nvSpPr>
          <p:cNvPr id="2" name="Заголовок 1"/>
          <p:cNvSpPr>
            <a:spLocks noGrp="1"/>
          </p:cNvSpPr>
          <p:nvPr>
            <p:ph type="ctrTitle"/>
          </p:nvPr>
        </p:nvSpPr>
        <p:spPr>
          <a:xfrm>
            <a:off x="685800" y="785794"/>
            <a:ext cx="7772400" cy="3286149"/>
          </a:xfrm>
        </p:spPr>
        <p:txBody>
          <a:bodyPr>
            <a:normAutofit/>
          </a:bodyPr>
          <a:lstStyle/>
          <a:p>
            <a:r>
              <a:rPr lang="ru-RU" sz="3200" b="1" dirty="0" smtClean="0">
                <a:latin typeface="Arial" pitchFamily="34" charset="0"/>
                <a:cs typeface="Arial" pitchFamily="34" charset="0"/>
              </a:rPr>
              <a:t>Рисуем музыкальные инструменты.</a:t>
            </a:r>
            <a:br>
              <a:rPr lang="ru-RU" sz="3200" b="1" dirty="0" smtClean="0">
                <a:latin typeface="Arial" pitchFamily="34" charset="0"/>
                <a:cs typeface="Arial" pitchFamily="34" charset="0"/>
              </a:rPr>
            </a:br>
            <a:r>
              <a:rPr lang="ru-RU" sz="3200" b="1" dirty="0" smtClean="0">
                <a:latin typeface="Arial" pitchFamily="34" charset="0"/>
                <a:cs typeface="Arial" pitchFamily="34" charset="0"/>
              </a:rPr>
              <a:t>Балалайка</a:t>
            </a:r>
            <a:endParaRPr lang="ru-RU" sz="3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3" descr="C:\Users\Артём\Desktop\43acfb574071.png"/>
          <p:cNvPicPr>
            <a:picLocks noGrp="1" noChangeAspect="1" noChangeArrowheads="1"/>
          </p:cNvPicPr>
          <p:nvPr>
            <p:ph sz="quarter" idx="1"/>
          </p:nvPr>
        </p:nvPicPr>
        <p:blipFill>
          <a:blip r:embed="rId3"/>
          <a:srcRect/>
          <a:stretch>
            <a:fillRect/>
          </a:stretch>
        </p:blipFill>
        <p:spPr bwMode="auto">
          <a:xfrm>
            <a:off x="1500166" y="857232"/>
            <a:ext cx="6000792" cy="5305444"/>
          </a:xfrm>
          <a:prstGeom prst="rect">
            <a:avLst/>
          </a:prstGeom>
          <a:noFill/>
        </p:spPr>
      </p:pic>
      <p:pic>
        <p:nvPicPr>
          <p:cNvPr id="5" name="igra_na_balalajke_-_Kalinka-malinka_(iPlayer.fm).mp3">
            <a:hlinkClick r:id="" action="ppaction://media"/>
          </p:cNvPr>
          <p:cNvPicPr>
            <a:picLocks noRot="1" noChangeAspect="1"/>
          </p:cNvPicPr>
          <p:nvPr>
            <a:audioFile r:link="rId1"/>
          </p:nvPr>
        </p:nvPicPr>
        <p:blipFill>
          <a:blip r:embed="rId4"/>
          <a:stretch>
            <a:fillRect/>
          </a:stretch>
        </p:blipFill>
        <p:spPr>
          <a:xfrm>
            <a:off x="2143108" y="1500174"/>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4988"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4" name="Picture 4"/>
          <p:cNvPicPr>
            <a:picLocks noChangeAspect="1" noChangeArrowheads="1"/>
          </p:cNvPicPr>
          <p:nvPr/>
        </p:nvPicPr>
        <p:blipFill>
          <a:blip r:embed="rId4"/>
          <a:srcRect/>
          <a:stretch>
            <a:fillRect/>
          </a:stretch>
        </p:blipFill>
        <p:spPr bwMode="auto">
          <a:xfrm>
            <a:off x="500034" y="571480"/>
            <a:ext cx="3429025" cy="3643338"/>
          </a:xfrm>
          <a:prstGeom prst="rect">
            <a:avLst/>
          </a:prstGeom>
          <a:noFill/>
          <a:ln w="9525">
            <a:noFill/>
            <a:miter lim="800000"/>
            <a:headEnd/>
            <a:tailEnd/>
          </a:ln>
        </p:spPr>
      </p:pic>
      <p:sp>
        <p:nvSpPr>
          <p:cNvPr id="46085" name="WordArt 5"/>
          <p:cNvSpPr>
            <a:spLocks noChangeArrowheads="1" noChangeShapeType="1" noTextEdit="1"/>
          </p:cNvSpPr>
          <p:nvPr/>
        </p:nvSpPr>
        <p:spPr bwMode="auto">
          <a:xfrm>
            <a:off x="1000100" y="285728"/>
            <a:ext cx="6929486" cy="571504"/>
          </a:xfrm>
          <a:prstGeom prst="rect">
            <a:avLst/>
          </a:prstGeom>
        </p:spPr>
        <p:txBody>
          <a:bodyPr wrap="none" fromWordArt="1">
            <a:prstTxWarp prst="textCanUp">
              <a:avLst>
                <a:gd name="adj" fmla="val 85713"/>
              </a:avLst>
            </a:prstTxWarp>
          </a:bodyPr>
          <a:lstStyle/>
          <a:p>
            <a:pPr algn="ctr"/>
            <a:endParaRPr lang="ru-RU" sz="3600" kern="10" dirty="0">
              <a:ln w="19050">
                <a:solidFill>
                  <a:srgbClr val="99CCFF"/>
                </a:solidFill>
                <a:round/>
                <a:headEnd/>
                <a:tailEnd/>
              </a:ln>
              <a:solidFill>
                <a:srgbClr val="000080"/>
              </a:solidFill>
              <a:effectLst>
                <a:outerShdw dist="35921" dir="2700000" algn="ctr" rotWithShape="0">
                  <a:srgbClr val="990000"/>
                </a:outerShdw>
              </a:effectLst>
              <a:latin typeface="Impact"/>
            </a:endParaRPr>
          </a:p>
        </p:txBody>
      </p:sp>
      <p:sp>
        <p:nvSpPr>
          <p:cNvPr id="46089" name="Rectangle 9"/>
          <p:cNvSpPr>
            <a:spLocks noChangeArrowheads="1"/>
          </p:cNvSpPr>
          <p:nvPr/>
        </p:nvSpPr>
        <p:spPr bwMode="auto">
          <a:xfrm>
            <a:off x="3929059" y="2133600"/>
            <a:ext cx="4929222" cy="2366970"/>
          </a:xfrm>
          <a:prstGeom prst="rect">
            <a:avLst/>
          </a:prstGeom>
          <a:noFill/>
          <a:ln w="9525">
            <a:noFill/>
            <a:miter lim="800000"/>
            <a:headEnd/>
            <a:tailEnd/>
          </a:ln>
          <a:effectLst/>
        </p:spPr>
        <p:txBody>
          <a:bodyPr wrap="square" anchor="ctr">
            <a:spAutoFit/>
          </a:bodyPr>
          <a:lstStyle/>
          <a:p>
            <a:r>
              <a:rPr lang="ru-RU" sz="2400" b="1" dirty="0">
                <a:solidFill>
                  <a:srgbClr val="003300"/>
                </a:solidFill>
                <a:latin typeface="Arial" pitchFamily="34" charset="0"/>
                <a:cs typeface="Arial" pitchFamily="34" charset="0"/>
              </a:rPr>
              <a:t>Возьмите в руки балалайку!</a:t>
            </a:r>
            <a:br>
              <a:rPr lang="ru-RU" sz="2400" b="1" dirty="0">
                <a:solidFill>
                  <a:srgbClr val="003300"/>
                </a:solidFill>
                <a:latin typeface="Arial" pitchFamily="34" charset="0"/>
                <a:cs typeface="Arial" pitchFamily="34" charset="0"/>
              </a:rPr>
            </a:br>
            <a:r>
              <a:rPr lang="ru-RU" sz="2400" b="1" dirty="0">
                <a:solidFill>
                  <a:srgbClr val="003300"/>
                </a:solidFill>
                <a:latin typeface="Arial" pitchFamily="34" charset="0"/>
                <a:cs typeface="Arial" pitchFamily="34" charset="0"/>
              </a:rPr>
              <a:t>И спойте просто и легко.</a:t>
            </a:r>
            <a:br>
              <a:rPr lang="ru-RU" sz="2400" b="1" dirty="0">
                <a:solidFill>
                  <a:srgbClr val="003300"/>
                </a:solidFill>
                <a:latin typeface="Arial" pitchFamily="34" charset="0"/>
                <a:cs typeface="Arial" pitchFamily="34" charset="0"/>
              </a:rPr>
            </a:br>
            <a:r>
              <a:rPr lang="ru-RU" sz="2400" b="1" dirty="0">
                <a:solidFill>
                  <a:srgbClr val="003300"/>
                </a:solidFill>
                <a:latin typeface="Arial" pitchFamily="34" charset="0"/>
                <a:cs typeface="Arial" pitchFamily="34" charset="0"/>
              </a:rPr>
              <a:t>Друзей по жизни не </a:t>
            </a:r>
            <a:r>
              <a:rPr lang="ru-RU" sz="2400" b="1" dirty="0" smtClean="0">
                <a:solidFill>
                  <a:srgbClr val="003300"/>
                </a:solidFill>
                <a:latin typeface="Arial" pitchFamily="34" charset="0"/>
                <a:cs typeface="Arial" pitchFamily="34" charset="0"/>
              </a:rPr>
              <a:t>теряйте</a:t>
            </a:r>
            <a:r>
              <a:rPr lang="ru-RU" sz="2400" b="1" dirty="0">
                <a:solidFill>
                  <a:srgbClr val="003300"/>
                </a:solidFill>
                <a:latin typeface="Arial" pitchFamily="34" charset="0"/>
                <a:cs typeface="Arial" pitchFamily="34" charset="0"/>
              </a:rPr>
              <a:t>,</a:t>
            </a:r>
            <a:br>
              <a:rPr lang="ru-RU" sz="2400" b="1" dirty="0">
                <a:solidFill>
                  <a:srgbClr val="003300"/>
                </a:solidFill>
                <a:latin typeface="Arial" pitchFamily="34" charset="0"/>
                <a:cs typeface="Arial" pitchFamily="34" charset="0"/>
              </a:rPr>
            </a:br>
            <a:r>
              <a:rPr lang="ru-RU" sz="2400" b="1" dirty="0">
                <a:solidFill>
                  <a:srgbClr val="003300"/>
                </a:solidFill>
                <a:latin typeface="Arial" pitchFamily="34" charset="0"/>
                <a:cs typeface="Arial" pitchFamily="34" charset="0"/>
              </a:rPr>
              <a:t>Судьба ведёт вас далеко</a:t>
            </a:r>
            <a:r>
              <a:rPr lang="ru-RU" sz="2400" dirty="0">
                <a:solidFill>
                  <a:srgbClr val="003300"/>
                </a:solidFill>
              </a:rPr>
              <a:t>...</a:t>
            </a:r>
            <a:br>
              <a:rPr lang="ru-RU" sz="2400" dirty="0">
                <a:solidFill>
                  <a:srgbClr val="003300"/>
                </a:solidFill>
              </a:rPr>
            </a:br>
            <a:r>
              <a:rPr lang="ru-RU" sz="2400" dirty="0"/>
              <a:t/>
            </a:r>
            <a:br>
              <a:rPr lang="ru-RU" sz="2400" dirty="0"/>
            </a:br>
            <a:endParaRPr lang="ru-RU" sz="2400" dirty="0"/>
          </a:p>
        </p:txBody>
      </p:sp>
      <p:pic>
        <p:nvPicPr>
          <p:cNvPr id="6" name="Igra_na_balalajke_-_Russkaya_Narodnaya_(iPlayer.fm) (1).mp3">
            <a:hlinkClick r:id="" action="ppaction://media"/>
          </p:cNvPr>
          <p:cNvPicPr>
            <a:picLocks noRot="1" noChangeAspect="1"/>
          </p:cNvPicPr>
          <p:nvPr>
            <a:audioFile r:link="rId2"/>
          </p:nvPr>
        </p:nvPicPr>
        <p:blipFill>
          <a:blip r:embed="rId5"/>
          <a:stretch>
            <a:fillRect/>
          </a:stretch>
        </p:blipFill>
        <p:spPr>
          <a:xfrm flipH="1">
            <a:off x="3608778" y="3714752"/>
            <a:ext cx="810821" cy="642942"/>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3206"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74638"/>
            <a:ext cx="8043890" cy="1143000"/>
          </a:xfrm>
        </p:spPr>
        <p:txBody>
          <a:bodyPr/>
          <a:lstStyle/>
          <a:p>
            <a:r>
              <a:rPr lang="ru-RU" b="1" dirty="0" smtClean="0">
                <a:solidFill>
                  <a:schemeClr val="accent2"/>
                </a:solidFill>
              </a:rPr>
              <a:t>Загадки про балалайку.</a:t>
            </a:r>
            <a:endParaRPr lang="ru-RU" b="1" dirty="0">
              <a:solidFill>
                <a:schemeClr val="accent2"/>
              </a:solidFill>
            </a:endParaRPr>
          </a:p>
        </p:txBody>
      </p:sp>
      <p:sp>
        <p:nvSpPr>
          <p:cNvPr id="3" name="Содержимое 2"/>
          <p:cNvSpPr>
            <a:spLocks noGrp="1"/>
          </p:cNvSpPr>
          <p:nvPr>
            <p:ph sz="quarter" idx="1"/>
          </p:nvPr>
        </p:nvSpPr>
        <p:spPr>
          <a:xfrm>
            <a:off x="500034" y="1447800"/>
            <a:ext cx="8286808" cy="4572000"/>
          </a:xfrm>
        </p:spPr>
        <p:txBody>
          <a:bodyPr>
            <a:normAutofit/>
          </a:bodyPr>
          <a:lstStyle/>
          <a:p>
            <a:r>
              <a:rPr lang="ru-RU" sz="2800" b="1" dirty="0" smtClean="0">
                <a:solidFill>
                  <a:srgbClr val="003300"/>
                </a:solidFill>
                <a:latin typeface="Arial" pitchFamily="34" charset="0"/>
                <a:cs typeface="Arial" pitchFamily="34" charset="0"/>
              </a:rPr>
              <a:t>1.В лесу тук-тук, в избе ляп-ляп,</a:t>
            </a:r>
            <a:br>
              <a:rPr lang="ru-RU" sz="2800" b="1" dirty="0" smtClean="0">
                <a:solidFill>
                  <a:srgbClr val="003300"/>
                </a:solidFill>
                <a:latin typeface="Arial" pitchFamily="34" charset="0"/>
                <a:cs typeface="Arial" pitchFamily="34" charset="0"/>
              </a:rPr>
            </a:br>
            <a:r>
              <a:rPr lang="ru-RU" sz="2800" b="1" dirty="0" smtClean="0">
                <a:solidFill>
                  <a:srgbClr val="003300"/>
                </a:solidFill>
                <a:latin typeface="Arial" pitchFamily="34" charset="0"/>
                <a:cs typeface="Arial" pitchFamily="34" charset="0"/>
              </a:rPr>
              <a:t>В руках дзинь-дзинь, на полу топ-топ.</a:t>
            </a:r>
            <a:br>
              <a:rPr lang="ru-RU" sz="2800" b="1" dirty="0" smtClean="0">
                <a:solidFill>
                  <a:srgbClr val="003300"/>
                </a:solidFill>
                <a:latin typeface="Arial" pitchFamily="34" charset="0"/>
                <a:cs typeface="Arial" pitchFamily="34" charset="0"/>
              </a:rPr>
            </a:br>
            <a:r>
              <a:rPr lang="ru-RU" sz="2800" b="1" dirty="0" smtClean="0">
                <a:solidFill>
                  <a:srgbClr val="003300"/>
                </a:solidFill>
                <a:latin typeface="Arial" pitchFamily="34" charset="0"/>
                <a:cs typeface="Arial" pitchFamily="34" charset="0"/>
              </a:rPr>
              <a:t/>
            </a:r>
            <a:br>
              <a:rPr lang="ru-RU" sz="2800" b="1" dirty="0" smtClean="0">
                <a:solidFill>
                  <a:srgbClr val="003300"/>
                </a:solidFill>
                <a:latin typeface="Arial" pitchFamily="34" charset="0"/>
                <a:cs typeface="Arial" pitchFamily="34" charset="0"/>
              </a:rPr>
            </a:br>
            <a:r>
              <a:rPr lang="ru-RU" sz="2800" b="1" dirty="0" smtClean="0">
                <a:solidFill>
                  <a:srgbClr val="003300"/>
                </a:solidFill>
                <a:latin typeface="Arial" pitchFamily="34" charset="0"/>
                <a:cs typeface="Arial" pitchFamily="34" charset="0"/>
              </a:rPr>
              <a:t> 2.Из дерева вырубается, а в руках плачет.</a:t>
            </a:r>
            <a:br>
              <a:rPr lang="ru-RU" sz="2800" b="1" dirty="0" smtClean="0">
                <a:solidFill>
                  <a:srgbClr val="003300"/>
                </a:solidFill>
                <a:latin typeface="Arial" pitchFamily="34" charset="0"/>
                <a:cs typeface="Arial" pitchFamily="34" charset="0"/>
              </a:rPr>
            </a:br>
            <a:r>
              <a:rPr lang="ru-RU" sz="2800" b="1" dirty="0" smtClean="0">
                <a:solidFill>
                  <a:srgbClr val="003300"/>
                </a:solidFill>
                <a:latin typeface="Arial" pitchFamily="34" charset="0"/>
                <a:cs typeface="Arial" pitchFamily="34" charset="0"/>
              </a:rPr>
              <a:t/>
            </a:r>
            <a:br>
              <a:rPr lang="ru-RU" sz="2800" b="1" dirty="0" smtClean="0">
                <a:solidFill>
                  <a:srgbClr val="003300"/>
                </a:solidFill>
                <a:latin typeface="Arial" pitchFamily="34" charset="0"/>
                <a:cs typeface="Arial" pitchFamily="34" charset="0"/>
              </a:rPr>
            </a:br>
            <a:r>
              <a:rPr lang="ru-RU" sz="2800" b="1" dirty="0" smtClean="0">
                <a:solidFill>
                  <a:srgbClr val="003300"/>
                </a:solidFill>
                <a:latin typeface="Arial" pitchFamily="34" charset="0"/>
                <a:cs typeface="Arial" pitchFamily="34" charset="0"/>
              </a:rPr>
              <a:t> 3.В лесу выросла, из лесу вынесли, </a:t>
            </a:r>
            <a:br>
              <a:rPr lang="ru-RU" sz="2800" b="1" dirty="0" smtClean="0">
                <a:solidFill>
                  <a:srgbClr val="003300"/>
                </a:solidFill>
                <a:latin typeface="Arial" pitchFamily="34" charset="0"/>
                <a:cs typeface="Arial" pitchFamily="34" charset="0"/>
              </a:rPr>
            </a:br>
            <a:r>
              <a:rPr lang="ru-RU" sz="2800" b="1" dirty="0" smtClean="0">
                <a:solidFill>
                  <a:srgbClr val="003300"/>
                </a:solidFill>
                <a:latin typeface="Arial" pitchFamily="34" charset="0"/>
                <a:cs typeface="Arial" pitchFamily="34" charset="0"/>
              </a:rPr>
              <a:t>на руках плачет, а по полу скачут</a:t>
            </a:r>
            <a:r>
              <a:rPr lang="ru-RU" sz="2800" b="1" dirty="0" smtClean="0">
                <a:latin typeface="Arial" pitchFamily="34" charset="0"/>
                <a:cs typeface="Arial" pitchFamily="34" charset="0"/>
              </a:rPr>
              <a:t>. </a:t>
            </a:r>
          </a:p>
          <a:p>
            <a:endParaRPr lang="ru-RU" sz="2800" b="1" dirty="0" smtClean="0">
              <a:latin typeface="Arial" pitchFamily="34" charset="0"/>
              <a:cs typeface="Arial" pitchFamily="34" charset="0"/>
            </a:endParaRPr>
          </a:p>
          <a:p>
            <a:r>
              <a:rPr lang="ru-RU" sz="2800" b="1" dirty="0" smtClean="0">
                <a:latin typeface="Arial" pitchFamily="34" charset="0"/>
                <a:cs typeface="Arial" pitchFamily="34" charset="0"/>
              </a:rPr>
              <a:t>Почему так говорят?</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4" descr="БАЛАЛАЙКА"/>
          <p:cNvPicPr>
            <a:picLocks noGrp="1" noChangeAspect="1" noChangeArrowheads="1"/>
          </p:cNvPicPr>
          <p:nvPr>
            <p:ph sz="quarter" idx="1"/>
          </p:nvPr>
        </p:nvPicPr>
        <p:blipFill>
          <a:blip r:embed="rId2"/>
          <a:srcRect/>
          <a:stretch>
            <a:fillRect/>
          </a:stretch>
        </p:blipFill>
        <p:spPr>
          <a:xfrm>
            <a:off x="5500694" y="357166"/>
            <a:ext cx="3143272" cy="4429156"/>
          </a:xfrm>
          <a:noFill/>
          <a:ln/>
        </p:spPr>
      </p:pic>
      <p:sp>
        <p:nvSpPr>
          <p:cNvPr id="5" name="Прямоугольник 4"/>
          <p:cNvSpPr/>
          <p:nvPr/>
        </p:nvSpPr>
        <p:spPr>
          <a:xfrm>
            <a:off x="642910" y="714356"/>
            <a:ext cx="5286412" cy="5829481"/>
          </a:xfrm>
          <a:prstGeom prst="rect">
            <a:avLst/>
          </a:prstGeom>
        </p:spPr>
        <p:txBody>
          <a:bodyPr wrap="square">
            <a:spAutoFit/>
          </a:bodyPr>
          <a:lstStyle/>
          <a:p>
            <a:pPr>
              <a:lnSpc>
                <a:spcPct val="150000"/>
              </a:lnSpc>
            </a:pPr>
            <a:r>
              <a:rPr lang="ru-RU" dirty="0" smtClean="0">
                <a:solidFill>
                  <a:srgbClr val="000099"/>
                </a:solidFill>
              </a:rPr>
              <a:t> </a:t>
            </a:r>
            <a:r>
              <a:rPr lang="ru-RU" sz="2800" b="1" dirty="0" smtClean="0">
                <a:solidFill>
                  <a:schemeClr val="accent2"/>
                </a:solidFill>
                <a:latin typeface="Arial" pitchFamily="34" charset="0"/>
                <a:cs typeface="Arial" pitchFamily="34" charset="0"/>
              </a:rPr>
              <a:t>Не одну сотню лет известна на Руси балалайка. В XVIII и XIX веках была она, пожалуй, самым распространенным народным инструментом. Под нее плясали во время праздников, пели песни. Про нее складывали сказки. </a:t>
            </a:r>
            <a:endParaRPr lang="ru-RU" sz="2800" b="1" dirty="0">
              <a:solidFill>
                <a:schemeClr val="accent2"/>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4638"/>
            <a:ext cx="7772400" cy="511156"/>
          </a:xfrm>
        </p:spPr>
        <p:txBody>
          <a:bodyPr>
            <a:normAutofit fontScale="90000"/>
          </a:bodyPr>
          <a:lstStyle/>
          <a:p>
            <a:r>
              <a:rPr lang="ru-RU" sz="3200" b="1" dirty="0" smtClean="0">
                <a:solidFill>
                  <a:schemeClr val="accent2"/>
                </a:solidFill>
                <a:latin typeface="Arial" pitchFamily="34" charset="0"/>
                <a:cs typeface="Arial" pitchFamily="34" charset="0"/>
              </a:rPr>
              <a:t>Что же это за инструмент?</a:t>
            </a:r>
            <a:endParaRPr lang="ru-RU" sz="3200" b="1" dirty="0">
              <a:solidFill>
                <a:schemeClr val="accent2"/>
              </a:solidFill>
              <a:latin typeface="Arial" pitchFamily="34" charset="0"/>
              <a:cs typeface="Arial" pitchFamily="34" charset="0"/>
            </a:endParaRPr>
          </a:p>
        </p:txBody>
      </p:sp>
      <p:sp>
        <p:nvSpPr>
          <p:cNvPr id="3" name="Содержимое 2"/>
          <p:cNvSpPr>
            <a:spLocks noGrp="1"/>
          </p:cNvSpPr>
          <p:nvPr>
            <p:ph sz="quarter" idx="1"/>
          </p:nvPr>
        </p:nvSpPr>
        <p:spPr>
          <a:xfrm>
            <a:off x="0" y="642918"/>
            <a:ext cx="8701062" cy="6215082"/>
          </a:xfrm>
        </p:spPr>
        <p:txBody>
          <a:bodyPr>
            <a:normAutofit lnSpcReduction="10000"/>
          </a:bodyPr>
          <a:lstStyle/>
          <a:p>
            <a:pPr>
              <a:lnSpc>
                <a:spcPct val="120000"/>
              </a:lnSpc>
            </a:pPr>
            <a:r>
              <a:rPr lang="ru-RU" sz="2800" b="1" dirty="0" smtClean="0">
                <a:latin typeface="Arial" pitchFamily="34" charset="0"/>
                <a:cs typeface="Arial" pitchFamily="34" charset="0"/>
              </a:rPr>
              <a:t>Балалайка - струнный щипковый инструмент, родственница </a:t>
            </a:r>
            <a:r>
              <a:rPr lang="ru-RU" sz="2800" b="1" dirty="0" smtClean="0">
                <a:latin typeface="Arial" pitchFamily="34" charset="0"/>
                <a:cs typeface="Arial" pitchFamily="34" charset="0"/>
                <a:hlinkClick r:id="rId2"/>
              </a:rPr>
              <a:t>гитары</a:t>
            </a:r>
            <a:r>
              <a:rPr lang="ru-RU" sz="2800" b="1" dirty="0" smtClean="0">
                <a:latin typeface="Arial" pitchFamily="34" charset="0"/>
                <a:cs typeface="Arial" pitchFamily="34" charset="0"/>
              </a:rPr>
              <a:t>, </a:t>
            </a:r>
            <a:r>
              <a:rPr lang="ru-RU" sz="2800" b="1" dirty="0" smtClean="0">
                <a:latin typeface="Arial" pitchFamily="34" charset="0"/>
                <a:cs typeface="Arial" pitchFamily="34" charset="0"/>
                <a:hlinkClick r:id="rId3"/>
              </a:rPr>
              <a:t>лютни</a:t>
            </a:r>
            <a:r>
              <a:rPr lang="ru-RU" sz="2800" b="1" dirty="0" smtClean="0">
                <a:latin typeface="Arial" pitchFamily="34" charset="0"/>
                <a:cs typeface="Arial" pitchFamily="34" charset="0"/>
              </a:rPr>
              <a:t>, </a:t>
            </a:r>
            <a:r>
              <a:rPr lang="ru-RU" sz="2800" b="1" dirty="0" smtClean="0">
                <a:latin typeface="Arial" pitchFamily="34" charset="0"/>
                <a:cs typeface="Arial" pitchFamily="34" charset="0"/>
                <a:hlinkClick r:id="rId4"/>
              </a:rPr>
              <a:t>мандолины</a:t>
            </a:r>
            <a:r>
              <a:rPr lang="ru-RU" sz="2800" b="1" dirty="0" smtClean="0">
                <a:latin typeface="Arial" pitchFamily="34" charset="0"/>
                <a:cs typeface="Arial" pitchFamily="34" charset="0"/>
              </a:rPr>
              <a:t>. У нее деревянный треугольный или полусферический корпус и длинный гриф, на которых натянуто три струны. На шейке грифа навязаны жилы на таком расстоянии друг от друга, что, нажимая между ними струны, можно извлечь звуки гаммы. Жилы эти называются ладами. Извлекается звук щипками или так называемыми бряцаниями - ударом указательного пальца по всем струнам сразу.</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4638"/>
            <a:ext cx="7772400" cy="796908"/>
          </a:xfrm>
        </p:spPr>
        <p:txBody>
          <a:bodyPr>
            <a:normAutofit/>
          </a:bodyPr>
          <a:lstStyle/>
          <a:p>
            <a:r>
              <a:rPr lang="ru-RU" sz="3600" b="1" dirty="0" smtClean="0">
                <a:solidFill>
                  <a:schemeClr val="accent2"/>
                </a:solidFill>
                <a:latin typeface="Arial" pitchFamily="34" charset="0"/>
                <a:cs typeface="Arial" pitchFamily="34" charset="0"/>
              </a:rPr>
              <a:t>Словарь В.И.Даля</a:t>
            </a:r>
            <a:endParaRPr lang="ru-RU" sz="3600" b="1" dirty="0">
              <a:solidFill>
                <a:schemeClr val="accent2"/>
              </a:solidFill>
              <a:latin typeface="Arial" pitchFamily="34" charset="0"/>
              <a:cs typeface="Arial" pitchFamily="34" charset="0"/>
            </a:endParaRPr>
          </a:p>
        </p:txBody>
      </p:sp>
      <p:sp>
        <p:nvSpPr>
          <p:cNvPr id="3" name="Содержимое 2"/>
          <p:cNvSpPr>
            <a:spLocks noGrp="1"/>
          </p:cNvSpPr>
          <p:nvPr>
            <p:ph sz="quarter" idx="1"/>
          </p:nvPr>
        </p:nvSpPr>
        <p:spPr>
          <a:xfrm>
            <a:off x="285720" y="1000108"/>
            <a:ext cx="8401080" cy="5019692"/>
          </a:xfrm>
        </p:spPr>
        <p:txBody>
          <a:bodyPr>
            <a:normAutofit fontScale="92500"/>
          </a:bodyPr>
          <a:lstStyle/>
          <a:p>
            <a:pPr>
              <a:lnSpc>
                <a:spcPct val="90000"/>
              </a:lnSpc>
              <a:buFontTx/>
              <a:buNone/>
            </a:pPr>
            <a:r>
              <a:rPr lang="ru-RU" sz="2400" dirty="0" smtClean="0"/>
              <a:t> </a:t>
            </a:r>
            <a:endParaRPr lang="ru-RU" sz="2400" dirty="0" smtClean="0">
              <a:solidFill>
                <a:srgbClr val="800000"/>
              </a:solidFill>
            </a:endParaRPr>
          </a:p>
          <a:p>
            <a:pPr>
              <a:lnSpc>
                <a:spcPct val="150000"/>
              </a:lnSpc>
              <a:buFontTx/>
              <a:buNone/>
            </a:pPr>
            <a:r>
              <a:rPr lang="ru-RU" sz="2400" dirty="0" smtClean="0">
                <a:solidFill>
                  <a:srgbClr val="800000"/>
                </a:solidFill>
              </a:rPr>
              <a:t>      </a:t>
            </a:r>
            <a:r>
              <a:rPr lang="ru-RU" sz="4000" b="1" dirty="0" smtClean="0">
                <a:solidFill>
                  <a:srgbClr val="FF3399"/>
                </a:solidFill>
                <a:latin typeface="Arial" pitchFamily="34" charset="0"/>
                <a:cs typeface="Arial" pitchFamily="34" charset="0"/>
              </a:rPr>
              <a:t>Балалайка, </a:t>
            </a:r>
            <a:r>
              <a:rPr lang="ru-RU" sz="4000" b="1" dirty="0" err="1" smtClean="0">
                <a:solidFill>
                  <a:srgbClr val="FF3399"/>
                </a:solidFill>
                <a:latin typeface="Arial" pitchFamily="34" charset="0"/>
                <a:cs typeface="Arial" pitchFamily="34" charset="0"/>
              </a:rPr>
              <a:t>балабойка</a:t>
            </a:r>
            <a:r>
              <a:rPr lang="ru-RU" sz="4000" b="1" dirty="0" smtClean="0">
                <a:solidFill>
                  <a:srgbClr val="FF3399"/>
                </a:solidFill>
                <a:latin typeface="Arial" pitchFamily="34" charset="0"/>
                <a:cs typeface="Arial" pitchFamily="34" charset="0"/>
              </a:rPr>
              <a:t>, </a:t>
            </a:r>
            <a:r>
              <a:rPr lang="ru-RU" sz="4000" b="1" dirty="0" err="1" smtClean="0">
                <a:solidFill>
                  <a:srgbClr val="FF3399"/>
                </a:solidFill>
                <a:latin typeface="Arial" pitchFamily="34" charset="0"/>
                <a:cs typeface="Arial" pitchFamily="34" charset="0"/>
              </a:rPr>
              <a:t>брунька</a:t>
            </a:r>
            <a:r>
              <a:rPr lang="ru-RU" sz="4000" b="1" dirty="0" smtClean="0">
                <a:solidFill>
                  <a:srgbClr val="FF3399"/>
                </a:solidFill>
                <a:latin typeface="Arial" pitchFamily="34" charset="0"/>
                <a:cs typeface="Arial" pitchFamily="34" charset="0"/>
              </a:rPr>
              <a:t> (южное)</a:t>
            </a:r>
            <a:r>
              <a:rPr lang="ru-RU" sz="4000" b="1" dirty="0" smtClean="0">
                <a:solidFill>
                  <a:srgbClr val="800000"/>
                </a:solidFill>
                <a:latin typeface="Arial" pitchFamily="34" charset="0"/>
                <a:cs typeface="Arial" pitchFamily="34" charset="0"/>
              </a:rPr>
              <a:t> (по Далю) — народный музыкальный инструмент, принадлежащий к группе инструментов струнных. </a:t>
            </a:r>
            <a:endParaRPr lang="ru-RU" sz="4000" b="1" dirty="0">
              <a:latin typeface="Arial" pitchFamily="34" charset="0"/>
              <a:cs typeface="Arial" pitchFamily="34" charset="0"/>
            </a:endParaRPr>
          </a:p>
        </p:txBody>
      </p:sp>
      <p:pic>
        <p:nvPicPr>
          <p:cNvPr id="6" name="Picture 3" descr="C:\Users\Артём\Desktop\43acfb574071.png"/>
          <p:cNvPicPr>
            <a:picLocks noChangeAspect="1" noChangeArrowheads="1"/>
          </p:cNvPicPr>
          <p:nvPr/>
        </p:nvPicPr>
        <p:blipFill>
          <a:blip r:embed="rId2" cstate="print"/>
          <a:srcRect/>
          <a:stretch>
            <a:fillRect/>
          </a:stretch>
        </p:blipFill>
        <p:spPr bwMode="auto">
          <a:xfrm>
            <a:off x="7072330" y="3857628"/>
            <a:ext cx="1404917" cy="198809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74638"/>
            <a:ext cx="7972452" cy="868346"/>
          </a:xfrm>
        </p:spPr>
        <p:txBody>
          <a:bodyPr/>
          <a:lstStyle/>
          <a:p>
            <a:r>
              <a:rPr lang="ru-RU" b="1" dirty="0" smtClean="0">
                <a:solidFill>
                  <a:schemeClr val="accent2"/>
                </a:solidFill>
                <a:latin typeface="Arial" pitchFamily="34" charset="0"/>
                <a:cs typeface="Arial" pitchFamily="34" charset="0"/>
              </a:rPr>
              <a:t>Учимся рисовать балалайку</a:t>
            </a:r>
            <a:endParaRPr lang="ru-RU" b="1" dirty="0">
              <a:solidFill>
                <a:schemeClr val="accent2"/>
              </a:solidFill>
              <a:latin typeface="Arial" pitchFamily="34" charset="0"/>
              <a:cs typeface="Arial" pitchFamily="34" charset="0"/>
            </a:endParaRPr>
          </a:p>
        </p:txBody>
      </p:sp>
      <p:sp>
        <p:nvSpPr>
          <p:cNvPr id="3" name="Содержимое 2"/>
          <p:cNvSpPr>
            <a:spLocks noGrp="1"/>
          </p:cNvSpPr>
          <p:nvPr>
            <p:ph sz="quarter" idx="1"/>
          </p:nvPr>
        </p:nvSpPr>
        <p:spPr>
          <a:xfrm>
            <a:off x="571472" y="1447800"/>
            <a:ext cx="8115328" cy="4572000"/>
          </a:xfrm>
        </p:spPr>
        <p:txBody>
          <a:bodyPr/>
          <a:lstStyle/>
          <a:p>
            <a:endParaRPr lang="ru-RU" dirty="0"/>
          </a:p>
        </p:txBody>
      </p:sp>
      <p:pic>
        <p:nvPicPr>
          <p:cNvPr id="3074" name="Picture 2" descr="C:\Users\Артём\Desktop\imgpreview.jpg"/>
          <p:cNvPicPr>
            <a:picLocks noChangeAspect="1" noChangeArrowheads="1"/>
          </p:cNvPicPr>
          <p:nvPr/>
        </p:nvPicPr>
        <p:blipFill>
          <a:blip r:embed="rId2"/>
          <a:srcRect/>
          <a:stretch>
            <a:fillRect/>
          </a:stretch>
        </p:blipFill>
        <p:spPr bwMode="auto">
          <a:xfrm>
            <a:off x="1000100" y="1000108"/>
            <a:ext cx="4643470" cy="5286412"/>
          </a:xfrm>
          <a:prstGeom prst="rect">
            <a:avLst/>
          </a:prstGeom>
          <a:noFill/>
        </p:spPr>
      </p:pic>
      <p:pic>
        <p:nvPicPr>
          <p:cNvPr id="3075" name="Picture 3" descr="C:\Users\Артём\Desktop\43acfb574071.png"/>
          <p:cNvPicPr>
            <a:picLocks noChangeAspect="1" noChangeArrowheads="1"/>
          </p:cNvPicPr>
          <p:nvPr/>
        </p:nvPicPr>
        <p:blipFill>
          <a:blip r:embed="rId3"/>
          <a:srcRect/>
          <a:stretch>
            <a:fillRect/>
          </a:stretch>
        </p:blipFill>
        <p:spPr bwMode="auto">
          <a:xfrm>
            <a:off x="6858016" y="214290"/>
            <a:ext cx="2047859" cy="289791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lstStyle/>
          <a:p>
            <a:endParaRPr lang="ru-RU"/>
          </a:p>
        </p:txBody>
      </p:sp>
      <p:pic>
        <p:nvPicPr>
          <p:cNvPr id="4098" name="Picture 2" descr="C:\Users\Артём\Desktop\1.jpg"/>
          <p:cNvPicPr>
            <a:picLocks noChangeAspect="1" noChangeArrowheads="1"/>
          </p:cNvPicPr>
          <p:nvPr/>
        </p:nvPicPr>
        <p:blipFill>
          <a:blip r:embed="rId2"/>
          <a:srcRect/>
          <a:stretch>
            <a:fillRect/>
          </a:stretch>
        </p:blipFill>
        <p:spPr bwMode="auto">
          <a:xfrm>
            <a:off x="714348" y="285728"/>
            <a:ext cx="8429652" cy="607223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sz="quarter" idx="1"/>
          </p:nvPr>
        </p:nvSpPr>
        <p:spPr/>
        <p:txBody>
          <a:bodyPr/>
          <a:lstStyle/>
          <a:p>
            <a:endParaRPr lang="ru-RU" dirty="0"/>
          </a:p>
        </p:txBody>
      </p:sp>
      <p:pic>
        <p:nvPicPr>
          <p:cNvPr id="2050" name="Picture 2" descr="C:\Users\Артём\Desktop\45.jpg"/>
          <p:cNvPicPr>
            <a:picLocks noChangeAspect="1" noChangeArrowheads="1"/>
          </p:cNvPicPr>
          <p:nvPr/>
        </p:nvPicPr>
        <p:blipFill>
          <a:blip r:embed="rId2"/>
          <a:srcRect/>
          <a:stretch>
            <a:fillRect/>
          </a:stretch>
        </p:blipFill>
        <p:spPr bwMode="auto">
          <a:xfrm>
            <a:off x="2214546" y="642918"/>
            <a:ext cx="4857784" cy="6000792"/>
          </a:xfrm>
          <a:prstGeom prst="rect">
            <a:avLst/>
          </a:prstGeom>
          <a:noFill/>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9.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83</TotalTime>
  <Words>174</Words>
  <Application>Microsoft Office PowerPoint</Application>
  <PresentationFormat>Экран (4:3)</PresentationFormat>
  <Paragraphs>14</Paragraphs>
  <Slides>10</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Справедливость</vt:lpstr>
      <vt:lpstr>Рисуем музыкальные инструменты. Балалайка</vt:lpstr>
      <vt:lpstr>Слайд 2</vt:lpstr>
      <vt:lpstr>Загадки про балалайку.</vt:lpstr>
      <vt:lpstr>Слайд 4</vt:lpstr>
      <vt:lpstr>Что же это за инструмент?</vt:lpstr>
      <vt:lpstr>Словарь В.И.Даля</vt:lpstr>
      <vt:lpstr>Учимся рисовать балалайку</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Рисуем музыкальные инструменты. Балалайка</dc:title>
  <dc:creator>Артём</dc:creator>
  <cp:lastModifiedBy>Артём</cp:lastModifiedBy>
  <cp:revision>9</cp:revision>
  <dcterms:created xsi:type="dcterms:W3CDTF">2015-11-04T13:26:29Z</dcterms:created>
  <dcterms:modified xsi:type="dcterms:W3CDTF">2015-11-04T14:51:47Z</dcterms:modified>
</cp:coreProperties>
</file>