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257" r:id="rId3"/>
    <p:sldId id="258" r:id="rId4"/>
    <p:sldId id="259" r:id="rId5"/>
    <p:sldId id="260" r:id="rId6"/>
    <p:sldId id="256" r:id="rId7"/>
    <p:sldId id="263" r:id="rId8"/>
    <p:sldId id="264" r:id="rId9"/>
    <p:sldId id="281" r:id="rId10"/>
    <p:sldId id="278" r:id="rId11"/>
    <p:sldId id="277" r:id="rId12"/>
    <p:sldId id="265" r:id="rId13"/>
    <p:sldId id="267" r:id="rId14"/>
    <p:sldId id="266" r:id="rId15"/>
    <p:sldId id="269" r:id="rId16"/>
    <p:sldId id="268" r:id="rId17"/>
    <p:sldId id="271" r:id="rId18"/>
    <p:sldId id="284" r:id="rId19"/>
    <p:sldId id="270" r:id="rId20"/>
    <p:sldId id="283" r:id="rId21"/>
    <p:sldId id="272" r:id="rId22"/>
    <p:sldId id="273" r:id="rId23"/>
    <p:sldId id="274" r:id="rId24"/>
    <p:sldId id="275" r:id="rId25"/>
    <p:sldId id="276" r:id="rId26"/>
    <p:sldId id="279" r:id="rId27"/>
    <p:sldId id="280" r:id="rId28"/>
    <p:sldId id="282" r:id="rId29"/>
    <p:sldId id="286" r:id="rId30"/>
    <p:sldId id="288" r:id="rId31"/>
    <p:sldId id="290" r:id="rId32"/>
    <p:sldId id="291"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F0D79-76E1-45BE-8D38-4581349897EA}" type="datetimeFigureOut">
              <a:rPr lang="ru-RU" smtClean="0"/>
              <a:pPr/>
              <a:t>11.10.2015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BCC6C-014F-41F2-A09C-CD786273434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pPr>
              <a:buFont typeface="Times New Roman" pitchFamily="18" charset="0"/>
              <a:buNone/>
            </a:pPr>
            <a:fld id="{E5D23CCC-FA0E-40AE-B3FE-0517BAFBF914}" type="slidenum">
              <a:rPr lang="ru-RU">
                <a:latin typeface="Times New Roman" pitchFamily="18" charset="0"/>
              </a:rPr>
              <a:pPr>
                <a:buFont typeface="Times New Roman" pitchFamily="18" charset="0"/>
                <a:buNone/>
              </a:pPr>
              <a:t>2</a:t>
            </a:fld>
            <a:endParaRPr lang="ru-RU">
              <a:latin typeface="Times New Roman" pitchFamily="18" charset="0"/>
            </a:endParaRPr>
          </a:p>
        </p:txBody>
      </p:sp>
      <p:sp>
        <p:nvSpPr>
          <p:cNvPr id="296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9700" name="Rectangle 2"/>
          <p:cNvSpPr txBox="1">
            <a:spLocks noGrp="1" noChangeArrowheads="1"/>
          </p:cNvSpPr>
          <p:nvPr>
            <p:ph type="body" idx="1"/>
          </p:nvPr>
        </p:nvSpPr>
        <p:spPr>
          <a:xfrm>
            <a:off x="755650" y="5078413"/>
            <a:ext cx="6048375" cy="4811712"/>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p:spPr>
        <p:txBody>
          <a:bodyPr/>
          <a:lstStyle/>
          <a:p>
            <a:pPr>
              <a:buFont typeface="Times New Roman" pitchFamily="18" charset="0"/>
              <a:buNone/>
            </a:pPr>
            <a:fld id="{8E1226D9-06BF-4C4E-8D8C-56508688A98B}" type="slidenum">
              <a:rPr lang="ru-RU" smtClean="0">
                <a:latin typeface="Times New Roman" pitchFamily="18" charset="0"/>
              </a:rPr>
              <a:pPr>
                <a:buFont typeface="Times New Roman" pitchFamily="18" charset="0"/>
                <a:buNone/>
              </a:pPr>
              <a:t>26</a:t>
            </a:fld>
            <a:endParaRPr lang="ru-RU" smtClean="0">
              <a:latin typeface="Times New Roman" pitchFamily="18" charset="0"/>
            </a:endParaRPr>
          </a:p>
        </p:txBody>
      </p:sp>
      <p:sp>
        <p:nvSpPr>
          <p:cNvPr id="450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5060" name="Rectangle 2"/>
          <p:cNvSpPr>
            <a:spLocks noGrp="1" noChangeArrowheads="1"/>
          </p:cNvSpPr>
          <p:nvPr>
            <p:ph type="body" idx="1"/>
          </p:nvPr>
        </p:nvSpPr>
        <p:spPr>
          <a:xfrm>
            <a:off x="755650" y="5078413"/>
            <a:ext cx="6048375" cy="4811712"/>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pPr>
              <a:buFont typeface="Times New Roman" pitchFamily="18" charset="0"/>
              <a:buNone/>
            </a:pPr>
            <a:fld id="{E5D23CCC-FA0E-40AE-B3FE-0517BAFBF914}" type="slidenum">
              <a:rPr lang="ru-RU">
                <a:latin typeface="Times New Roman" pitchFamily="18" charset="0"/>
              </a:rPr>
              <a:pPr>
                <a:buFont typeface="Times New Roman" pitchFamily="18" charset="0"/>
                <a:buNone/>
              </a:pPr>
              <a:t>28</a:t>
            </a:fld>
            <a:endParaRPr lang="ru-RU">
              <a:latin typeface="Times New Roman" pitchFamily="18" charset="0"/>
            </a:endParaRPr>
          </a:p>
        </p:txBody>
      </p:sp>
      <p:sp>
        <p:nvSpPr>
          <p:cNvPr id="296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9700" name="Rectangle 2"/>
          <p:cNvSpPr txBox="1">
            <a:spLocks noGrp="1" noChangeArrowheads="1"/>
          </p:cNvSpPr>
          <p:nvPr>
            <p:ph type="body" idx="1"/>
          </p:nvPr>
        </p:nvSpPr>
        <p:spPr>
          <a:xfrm>
            <a:off x="755650" y="5078413"/>
            <a:ext cx="6048375" cy="4811712"/>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pPr>
              <a:buFont typeface="Times New Roman" pitchFamily="18" charset="0"/>
              <a:buNone/>
            </a:pPr>
            <a:fld id="{E5D23CCC-FA0E-40AE-B3FE-0517BAFBF914}" type="slidenum">
              <a:rPr lang="ru-RU">
                <a:latin typeface="Times New Roman" pitchFamily="18" charset="0"/>
              </a:rPr>
              <a:pPr>
                <a:buFont typeface="Times New Roman" pitchFamily="18" charset="0"/>
                <a:buNone/>
              </a:pPr>
              <a:t>29</a:t>
            </a:fld>
            <a:endParaRPr lang="ru-RU">
              <a:latin typeface="Times New Roman" pitchFamily="18" charset="0"/>
            </a:endParaRPr>
          </a:p>
        </p:txBody>
      </p:sp>
      <p:sp>
        <p:nvSpPr>
          <p:cNvPr id="296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9700" name="Rectangle 2"/>
          <p:cNvSpPr txBox="1">
            <a:spLocks noGrp="1" noChangeArrowheads="1"/>
          </p:cNvSpPr>
          <p:nvPr>
            <p:ph type="body" idx="1"/>
          </p:nvPr>
        </p:nvSpPr>
        <p:spPr>
          <a:xfrm>
            <a:off x="755650" y="5078413"/>
            <a:ext cx="6048375" cy="4811712"/>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pPr>
              <a:buFont typeface="Times New Roman" pitchFamily="18" charset="0"/>
              <a:buNone/>
            </a:pPr>
            <a:fld id="{47F90144-1F34-41F2-B5BA-0D05D5BE23A7}" type="slidenum">
              <a:rPr lang="ru-RU">
                <a:latin typeface="Times New Roman" pitchFamily="18" charset="0"/>
              </a:rPr>
              <a:pPr>
                <a:buFont typeface="Times New Roman" pitchFamily="18" charset="0"/>
                <a:buNone/>
              </a:pPr>
              <a:t>3</a:t>
            </a:fld>
            <a:endParaRPr lang="ru-RU">
              <a:latin typeface="Times New Roman" pitchFamily="18" charset="0"/>
            </a:endParaRPr>
          </a:p>
        </p:txBody>
      </p:sp>
      <p:sp>
        <p:nvSpPr>
          <p:cNvPr id="3277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2772" name="Rectangle 2"/>
          <p:cNvSpPr txBox="1">
            <a:spLocks noGrp="1" noChangeArrowheads="1"/>
          </p:cNvSpPr>
          <p:nvPr>
            <p:ph type="body" idx="1"/>
          </p:nvPr>
        </p:nvSpPr>
        <p:spPr>
          <a:xfrm>
            <a:off x="755650" y="5078413"/>
            <a:ext cx="6048375" cy="4811712"/>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p>
            <a:pPr>
              <a:buFont typeface="Times New Roman" pitchFamily="18" charset="0"/>
              <a:buNone/>
            </a:pPr>
            <a:fld id="{C0B0323F-3BF5-415B-B372-CD23CFBB62C2}" type="slidenum">
              <a:rPr lang="ru-RU">
                <a:latin typeface="Times New Roman" pitchFamily="18" charset="0"/>
              </a:rPr>
              <a:pPr>
                <a:buFont typeface="Times New Roman" pitchFamily="18" charset="0"/>
                <a:buNone/>
              </a:pPr>
              <a:t>6</a:t>
            </a:fld>
            <a:endParaRPr lang="ru-RU">
              <a:latin typeface="Times New Roman" pitchFamily="18" charset="0"/>
            </a:endParaRPr>
          </a:p>
        </p:txBody>
      </p:sp>
      <p:sp>
        <p:nvSpPr>
          <p:cNvPr id="3481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4820" name="Rectangle 2"/>
          <p:cNvSpPr txBox="1">
            <a:spLocks noGrp="1" noChangeArrowheads="1"/>
          </p:cNvSpPr>
          <p:nvPr>
            <p:ph type="body" idx="1"/>
          </p:nvPr>
        </p:nvSpPr>
        <p:spPr>
          <a:xfrm>
            <a:off x="755650" y="5078413"/>
            <a:ext cx="6048375" cy="4811712"/>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a:buFont typeface="Times New Roman" pitchFamily="18" charset="0"/>
              <a:buNone/>
            </a:pPr>
            <a:fld id="{74E2BBA9-3063-471D-BB7D-1B6CE1294886}" type="slidenum">
              <a:rPr lang="ru-RU">
                <a:latin typeface="Times New Roman" pitchFamily="18" charset="0"/>
              </a:rPr>
              <a:pPr>
                <a:buFont typeface="Times New Roman" pitchFamily="18" charset="0"/>
                <a:buNone/>
              </a:pPr>
              <a:t>7</a:t>
            </a:fld>
            <a:endParaRPr lang="ru-RU">
              <a:latin typeface="Times New Roman" pitchFamily="18" charset="0"/>
            </a:endParaRPr>
          </a:p>
        </p:txBody>
      </p:sp>
      <p:sp>
        <p:nvSpPr>
          <p:cNvPr id="358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5844" name="Rectangle 2"/>
          <p:cNvSpPr txBox="1">
            <a:spLocks noGrp="1" noChangeArrowheads="1"/>
          </p:cNvSpPr>
          <p:nvPr>
            <p:ph type="body" idx="1"/>
          </p:nvPr>
        </p:nvSpPr>
        <p:spPr>
          <a:xfrm>
            <a:off x="755650" y="5078413"/>
            <a:ext cx="6048375" cy="4811712"/>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10AE9-8EFD-4DC4-8E0B-BFFC94CEFA0F}" type="slidenum">
              <a:rPr lang="ru-RU"/>
              <a:pPr/>
              <a:t>15</a:t>
            </a:fld>
            <a:endParaRPr lang="ru-RU"/>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ru-RU"/>
              <a:t>Сосчитть треугольники</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p:spPr>
        <p:txBody>
          <a:bodyPr/>
          <a:lstStyle/>
          <a:p>
            <a:pPr>
              <a:buFont typeface="Times New Roman" pitchFamily="18" charset="0"/>
              <a:buNone/>
            </a:pPr>
            <a:fld id="{68E13DBD-9F7D-45DA-BFB5-B8DD62BE1FE4}" type="slidenum">
              <a:rPr lang="ru-RU" smtClean="0">
                <a:latin typeface="Times New Roman" pitchFamily="18" charset="0"/>
              </a:rPr>
              <a:pPr>
                <a:buFont typeface="Times New Roman" pitchFamily="18" charset="0"/>
                <a:buNone/>
              </a:pPr>
              <a:t>18</a:t>
            </a:fld>
            <a:endParaRPr lang="ru-RU" smtClean="0">
              <a:latin typeface="Times New Roman" pitchFamily="18" charset="0"/>
            </a:endParaRPr>
          </a:p>
        </p:txBody>
      </p:sp>
      <p:sp>
        <p:nvSpPr>
          <p:cNvPr id="430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3012" name="Rectangle 2"/>
          <p:cNvSpPr>
            <a:spLocks noGrp="1" noChangeArrowheads="1"/>
          </p:cNvSpPr>
          <p:nvPr>
            <p:ph type="body" idx="1"/>
          </p:nvPr>
        </p:nvSpPr>
        <p:spPr>
          <a:xfrm>
            <a:off x="755650" y="5078413"/>
            <a:ext cx="6048375" cy="4811712"/>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p:spPr>
        <p:txBody>
          <a:bodyPr/>
          <a:lstStyle/>
          <a:p>
            <a:pPr>
              <a:buFont typeface="Times New Roman" pitchFamily="18" charset="0"/>
              <a:buNone/>
            </a:pPr>
            <a:fld id="{602D77C9-CB84-427B-A5DA-315AEBE83405}" type="slidenum">
              <a:rPr lang="ru-RU" smtClean="0">
                <a:latin typeface="Times New Roman" pitchFamily="18" charset="0"/>
              </a:rPr>
              <a:pPr>
                <a:buFont typeface="Times New Roman" pitchFamily="18" charset="0"/>
                <a:buNone/>
              </a:pPr>
              <a:t>20</a:t>
            </a:fld>
            <a:endParaRPr lang="ru-RU" smtClean="0">
              <a:latin typeface="Times New Roman" pitchFamily="18" charset="0"/>
            </a:endParaRPr>
          </a:p>
        </p:txBody>
      </p:sp>
      <p:sp>
        <p:nvSpPr>
          <p:cNvPr id="50179"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0180" name="Rectangle 2"/>
          <p:cNvSpPr>
            <a:spLocks noGrp="1" noChangeArrowheads="1"/>
          </p:cNvSpPr>
          <p:nvPr>
            <p:ph type="body" idx="1"/>
          </p:nvPr>
        </p:nvSpPr>
        <p:spPr>
          <a:xfrm>
            <a:off x="685800" y="4343400"/>
            <a:ext cx="5486400" cy="4114800"/>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p:spPr>
        <p:txBody>
          <a:bodyPr/>
          <a:lstStyle/>
          <a:p>
            <a:pPr>
              <a:buFont typeface="Times New Roman" pitchFamily="18" charset="0"/>
              <a:buNone/>
            </a:pPr>
            <a:fld id="{A1CC7212-BA61-4B50-BF6B-E0B6FD3A2C4A}" type="slidenum">
              <a:rPr lang="ru-RU" smtClean="0">
                <a:latin typeface="Times New Roman" pitchFamily="18" charset="0"/>
              </a:rPr>
              <a:pPr>
                <a:buFont typeface="Times New Roman" pitchFamily="18" charset="0"/>
                <a:buNone/>
              </a:pPr>
              <a:t>21</a:t>
            </a:fld>
            <a:endParaRPr lang="ru-RU" smtClean="0">
              <a:latin typeface="Times New Roman" pitchFamily="18" charset="0"/>
            </a:endParaRPr>
          </a:p>
        </p:txBody>
      </p:sp>
      <p:sp>
        <p:nvSpPr>
          <p:cNvPr id="51203" name="Rectangle 1"/>
          <p:cNvSpPr>
            <a:spLocks noGrp="1" noRot="1" noChangeAspect="1" noChangeArrowheads="1" noTextEdit="1"/>
          </p:cNvSpPr>
          <p:nvPr>
            <p:ph type="sldImg"/>
          </p:nvPr>
        </p:nvSpPr>
        <p:spPr>
          <a:xfrm>
            <a:off x="0" y="0"/>
            <a:ext cx="1588" cy="1588"/>
          </a:xfrm>
          <a:solidFill>
            <a:srgbClr val="FFFFFF"/>
          </a:solidFill>
          <a:ln>
            <a:solidFill>
              <a:srgbClr val="000000"/>
            </a:solidFill>
            <a:miter lim="800000"/>
          </a:ln>
        </p:spPr>
      </p:sp>
      <p:sp>
        <p:nvSpPr>
          <p:cNvPr id="51204" name="Rectangle 2"/>
          <p:cNvSpPr>
            <a:spLocks noGrp="1" noChangeArrowheads="1"/>
          </p:cNvSpPr>
          <p:nvPr>
            <p:ph type="body" idx="1"/>
          </p:nvPr>
        </p:nvSpPr>
        <p:spPr>
          <a:xfrm>
            <a:off x="0" y="0"/>
            <a:ext cx="1588" cy="1588"/>
          </a:xfrm>
          <a:noFill/>
          <a:ln/>
        </p:spPr>
        <p:txBody>
          <a:bodyPr wrap="none" anchor="ctr"/>
          <a:lstStyle/>
          <a:p>
            <a:pPr eaLnBrk="1">
              <a:spcBef>
                <a:spcPct val="0"/>
              </a:spcBef>
            </a:pPr>
            <a:endParaRPr lang="ru-RU" sz="2000" smtClean="0">
              <a:latin typeface="Arial" charset="0"/>
              <a:cs typeface="Arial Unicode MS" charset="0"/>
            </a:endParaRPr>
          </a:p>
        </p:txBody>
      </p:sp>
      <p:sp>
        <p:nvSpPr>
          <p:cNvPr id="51205" name="Text Box 3"/>
          <p:cNvSpPr txBox="1">
            <a:spLocks noChangeArrowheads="1"/>
          </p:cNvSpPr>
          <p:nvPr/>
        </p:nvSpPr>
        <p:spPr bwMode="auto">
          <a:xfrm>
            <a:off x="0" y="0"/>
            <a:ext cx="1588" cy="1588"/>
          </a:xfrm>
          <a:prstGeom prst="rect">
            <a:avLst/>
          </a:prstGeom>
          <a:noFill/>
          <a:ln w="9525">
            <a:noFill/>
            <a:miter lim="800000"/>
            <a:headEnd/>
            <a:tailEnd/>
          </a:ln>
        </p:spPr>
        <p:txBody>
          <a:bodyPr lIns="90000" tIns="45000" rIns="90000" bIns="45000"/>
          <a:lstStyle/>
          <a:p>
            <a:pPr>
              <a:lnSpc>
                <a:spcPct val="100000"/>
              </a:lnSpc>
            </a:pPr>
            <a:fld id="{BFDB44D0-0BA4-4766-B50E-AC716637C4D3}" type="slidenum">
              <a:rPr lang="ru-RU" sz="1400">
                <a:solidFill>
                  <a:srgbClr val="000000"/>
                </a:solidFill>
              </a:rPr>
              <a:pPr>
                <a:lnSpc>
                  <a:spcPct val="100000"/>
                </a:lnSpc>
              </a:pPr>
              <a:t>21</a:t>
            </a:fld>
            <a:endParaRPr lang="ru-RU" sz="14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p:spPr>
        <p:txBody>
          <a:bodyPr/>
          <a:lstStyle/>
          <a:p>
            <a:pPr>
              <a:buFont typeface="Times New Roman" pitchFamily="18" charset="0"/>
              <a:buNone/>
            </a:pPr>
            <a:fld id="{93A5D0AE-D63F-4F8D-915D-E64E58BD1BA1}" type="slidenum">
              <a:rPr lang="ru-RU" smtClean="0">
                <a:latin typeface="Times New Roman" pitchFamily="18" charset="0"/>
              </a:rPr>
              <a:pPr>
                <a:buFont typeface="Times New Roman" pitchFamily="18" charset="0"/>
                <a:buNone/>
              </a:pPr>
              <a:t>25</a:t>
            </a:fld>
            <a:endParaRPr lang="ru-RU" smtClean="0">
              <a:latin typeface="Times New Roman" pitchFamily="18" charset="0"/>
            </a:endParaRPr>
          </a:p>
        </p:txBody>
      </p:sp>
      <p:sp>
        <p:nvSpPr>
          <p:cNvPr id="44035"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44036" name="Rectangle 2"/>
          <p:cNvSpPr>
            <a:spLocks noGrp="1" noChangeArrowheads="1"/>
          </p:cNvSpPr>
          <p:nvPr>
            <p:ph type="body" idx="1"/>
          </p:nvPr>
        </p:nvSpPr>
        <p:spPr>
          <a:xfrm>
            <a:off x="685800" y="4343400"/>
            <a:ext cx="5486400" cy="4114800"/>
          </a:xfrm>
          <a:noFill/>
          <a:ln/>
        </p:spPr>
        <p:txBody>
          <a:bodyPr wrap="none" anchor="ct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96AA85-9F57-4A0C-83C2-09CACB0DA88C}"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23DACC9-5D26-4C72-A98A-2DC94B42B95C}" type="datetimeFigureOut">
              <a:rPr lang="ru-RU" smtClean="0"/>
              <a:pPr/>
              <a:t>11.10.2015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96AA85-9F57-4A0C-83C2-09CACB0DA88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96AA85-9F57-4A0C-83C2-09CACB0DA88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23DACC9-5D26-4C72-A98A-2DC94B42B95C}" type="datetimeFigureOut">
              <a:rPr lang="ru-RU" smtClean="0"/>
              <a:pPr/>
              <a:t>11.10.2015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796AA85-9F57-4A0C-83C2-09CACB0DA88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23DACC9-5D26-4C72-A98A-2DC94B42B95C}" type="datetimeFigureOut">
              <a:rPr lang="ru-RU" smtClean="0"/>
              <a:pPr/>
              <a:t>11.10.2015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796AA85-9F57-4A0C-83C2-09CACB0DA88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23DACC9-5D26-4C72-A98A-2DC94B42B95C}" type="datetimeFigureOut">
              <a:rPr lang="ru-RU" smtClean="0"/>
              <a:pPr/>
              <a:t>11.10.2015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796AA85-9F57-4A0C-83C2-09CACB0DA88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1.gif"/><Relationship Id="rId4" Type="http://schemas.openxmlformats.org/officeDocument/2006/relationships/image" Target="../media/image22.jpe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gi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gif"/><Relationship Id="rId4" Type="http://schemas.openxmlformats.org/officeDocument/2006/relationships/image" Target="../media/image15.jpe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TENOPAD"/>
          <p:cNvPicPr>
            <a:picLocks noChangeAspect="1" noChangeArrowheads="1"/>
          </p:cNvPicPr>
          <p:nvPr/>
        </p:nvPicPr>
        <p:blipFill>
          <a:blip r:embed="rId2" cstate="print"/>
          <a:srcRect/>
          <a:stretch>
            <a:fillRect/>
          </a:stretch>
        </p:blipFill>
        <p:spPr bwMode="auto">
          <a:xfrm>
            <a:off x="1908175" y="260350"/>
            <a:ext cx="4865688" cy="6048375"/>
          </a:xfrm>
          <a:prstGeom prst="rect">
            <a:avLst/>
          </a:prstGeom>
          <a:noFill/>
        </p:spPr>
      </p:pic>
      <p:pic>
        <p:nvPicPr>
          <p:cNvPr id="14339" name="Picture 3" descr="NOTEBOK2"/>
          <p:cNvPicPr>
            <a:picLocks noChangeAspect="1" noChangeArrowheads="1"/>
          </p:cNvPicPr>
          <p:nvPr/>
        </p:nvPicPr>
        <p:blipFill>
          <a:blip r:embed="rId3" cstate="print"/>
          <a:srcRect/>
          <a:stretch>
            <a:fillRect/>
          </a:stretch>
        </p:blipFill>
        <p:spPr bwMode="auto">
          <a:xfrm>
            <a:off x="0" y="0"/>
            <a:ext cx="6218238" cy="6524625"/>
          </a:xfrm>
          <a:prstGeom prst="rect">
            <a:avLst/>
          </a:prstGeom>
          <a:noFill/>
        </p:spPr>
      </p:pic>
      <p:pic>
        <p:nvPicPr>
          <p:cNvPr id="14340" name="Picture 4" descr="STENOPAD"/>
          <p:cNvPicPr>
            <a:picLocks noChangeAspect="1" noChangeArrowheads="1"/>
          </p:cNvPicPr>
          <p:nvPr/>
        </p:nvPicPr>
        <p:blipFill>
          <a:blip r:embed="rId4" cstate="print"/>
          <a:srcRect/>
          <a:stretch>
            <a:fillRect/>
          </a:stretch>
        </p:blipFill>
        <p:spPr bwMode="auto">
          <a:xfrm>
            <a:off x="1763688" y="548680"/>
            <a:ext cx="4865687" cy="6048375"/>
          </a:xfrm>
          <a:prstGeom prst="rect">
            <a:avLst/>
          </a:prstGeom>
          <a:solidFill>
            <a:schemeClr val="accent4">
              <a:lumMod val="50000"/>
            </a:schemeClr>
          </a:solidFill>
        </p:spPr>
      </p:pic>
      <p:pic>
        <p:nvPicPr>
          <p:cNvPr id="14341" name="Picture 5" descr="GEOMETRY"/>
          <p:cNvPicPr>
            <a:picLocks noChangeAspect="1" noChangeArrowheads="1"/>
          </p:cNvPicPr>
          <p:nvPr/>
        </p:nvPicPr>
        <p:blipFill>
          <a:blip r:embed="rId5" cstate="print"/>
          <a:srcRect/>
          <a:stretch>
            <a:fillRect/>
          </a:stretch>
        </p:blipFill>
        <p:spPr bwMode="auto">
          <a:xfrm>
            <a:off x="6948488" y="260350"/>
            <a:ext cx="2014537" cy="5905500"/>
          </a:xfrm>
          <a:prstGeom prst="rect">
            <a:avLst/>
          </a:prstGeom>
          <a:noFill/>
        </p:spPr>
      </p:pic>
      <p:sp>
        <p:nvSpPr>
          <p:cNvPr id="14342" name="Text Box 6"/>
          <p:cNvSpPr txBox="1">
            <a:spLocks noChangeArrowheads="1"/>
          </p:cNvSpPr>
          <p:nvPr/>
        </p:nvSpPr>
        <p:spPr bwMode="auto">
          <a:xfrm>
            <a:off x="2411413" y="1792288"/>
            <a:ext cx="3744912" cy="2677656"/>
          </a:xfrm>
          <a:prstGeom prst="rect">
            <a:avLst/>
          </a:prstGeom>
          <a:noFill/>
          <a:ln w="9525">
            <a:noFill/>
            <a:miter lim="800000"/>
            <a:headEnd/>
            <a:tailEnd/>
          </a:ln>
          <a:effectLst/>
        </p:spPr>
        <p:txBody>
          <a:bodyPr>
            <a:spAutoFit/>
          </a:bodyPr>
          <a:lstStyle/>
          <a:p>
            <a:pPr algn="ctr"/>
            <a:r>
              <a:rPr lang="ru-RU" sz="9600" b="1" spc="300" dirty="0" smtClean="0">
                <a:solidFill>
                  <a:srgbClr val="0000FF"/>
                </a:solidFill>
                <a:effectLst>
                  <a:outerShdw blurRad="38100" dist="38100" dir="2700000" algn="tl">
                    <a:srgbClr val="000000">
                      <a:alpha val="43137"/>
                    </a:srgbClr>
                  </a:outerShdw>
                </a:effectLst>
              </a:rPr>
              <a:t>КВН</a:t>
            </a:r>
          </a:p>
          <a:p>
            <a:pPr algn="ctr"/>
            <a:r>
              <a:rPr lang="ru-RU" sz="2400" b="1" i="1" spc="300" dirty="0" smtClean="0">
                <a:solidFill>
                  <a:srgbClr val="0000FF"/>
                </a:solidFill>
                <a:effectLst>
                  <a:outerShdw blurRad="38100" dist="38100" dir="2700000" algn="tl">
                    <a:srgbClr val="000000">
                      <a:alpha val="43137"/>
                    </a:srgbClr>
                  </a:outerShdw>
                </a:effectLst>
              </a:rPr>
              <a:t>ПО </a:t>
            </a:r>
          </a:p>
          <a:p>
            <a:pPr algn="ctr"/>
            <a:r>
              <a:rPr lang="ru-RU" sz="2400" b="1" i="1" spc="300" dirty="0" smtClean="0">
                <a:solidFill>
                  <a:srgbClr val="0000FF"/>
                </a:solidFill>
                <a:effectLst>
                  <a:outerShdw blurRad="38100" dist="38100" dir="2700000" algn="tl">
                    <a:srgbClr val="000000">
                      <a:alpha val="43137"/>
                    </a:srgbClr>
                  </a:outerShdw>
                </a:effectLst>
              </a:rPr>
              <a:t>МАТЕМАТИКЕ</a:t>
            </a:r>
            <a:endParaRPr lang="ru-RU" sz="2400" b="1" i="1" spc="300" dirty="0">
              <a:solidFill>
                <a:srgbClr val="0000FF"/>
              </a:solidFill>
              <a:effectLst>
                <a:outerShdw blurRad="38100" dist="38100" dir="2700000" algn="tl">
                  <a:srgbClr val="000000">
                    <a:alpha val="43137"/>
                  </a:srgbClr>
                </a:outerShdw>
              </a:effectLst>
            </a:endParaRPr>
          </a:p>
          <a:p>
            <a:endParaRPr lang="ru-RU" sz="2400" b="1" i="1" dirty="0">
              <a:solidFill>
                <a:srgbClr val="0000FF"/>
              </a:solidFill>
            </a:endParaRPr>
          </a:p>
        </p:txBody>
      </p:sp>
      <p:sp>
        <p:nvSpPr>
          <p:cNvPr id="7" name="TextBox 6"/>
          <p:cNvSpPr txBox="1"/>
          <p:nvPr/>
        </p:nvSpPr>
        <p:spPr>
          <a:xfrm>
            <a:off x="2987824" y="5229200"/>
            <a:ext cx="3336170" cy="1200329"/>
          </a:xfrm>
          <a:prstGeom prst="rect">
            <a:avLst/>
          </a:prstGeom>
          <a:noFill/>
          <a:ln>
            <a:solidFill>
              <a:schemeClr val="accent1">
                <a:lumMod val="50000"/>
              </a:schemeClr>
            </a:solid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ru-RU" dirty="0" smtClean="0"/>
              <a:t>Подготовила и провела</a:t>
            </a:r>
          </a:p>
          <a:p>
            <a:r>
              <a:rPr lang="ru-RU" dirty="0" smtClean="0"/>
              <a:t>Вострикова И.О.</a:t>
            </a:r>
          </a:p>
          <a:p>
            <a:r>
              <a:rPr lang="ru-RU" dirty="0" smtClean="0"/>
              <a:t>Учитель начальных классов</a:t>
            </a:r>
          </a:p>
          <a:p>
            <a:r>
              <a:rPr lang="ru-RU" dirty="0" smtClean="0"/>
              <a:t>МОУ «СОШ д.Юрловка»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lub_78382 copy"/>
          <p:cNvPicPr>
            <a:picLocks noChangeAspect="1" noChangeArrowheads="1"/>
          </p:cNvPicPr>
          <p:nvPr/>
        </p:nvPicPr>
        <p:blipFill>
          <a:blip r:embed="rId3" cstate="print">
            <a:clrChange>
              <a:clrFrom>
                <a:srgbClr val="FFFFFF"/>
              </a:clrFrom>
              <a:clrTo>
                <a:srgbClr val="FFFFFF">
                  <a:alpha val="0"/>
                </a:srgbClr>
              </a:clrTo>
            </a:clrChange>
            <a:lum bright="-6000" contrast="48000"/>
          </a:blip>
          <a:srcRect l="10312" r="27313" b="50000"/>
          <a:stretch>
            <a:fillRect/>
          </a:stretch>
        </p:blipFill>
        <p:spPr bwMode="auto">
          <a:xfrm>
            <a:off x="6732588" y="3937000"/>
            <a:ext cx="2846387" cy="2921000"/>
          </a:xfrm>
          <a:prstGeom prst="rect">
            <a:avLst/>
          </a:prstGeom>
          <a:noFill/>
          <a:ln w="9525">
            <a:noFill/>
            <a:miter lim="800000"/>
            <a:headEnd/>
            <a:tailEnd/>
          </a:ln>
        </p:spPr>
      </p:pic>
      <p:sp>
        <p:nvSpPr>
          <p:cNvPr id="18435" name="Rectangle 3"/>
          <p:cNvSpPr>
            <a:spLocks noGrp="1" noChangeArrowheads="1"/>
          </p:cNvSpPr>
          <p:nvPr>
            <p:ph type="ctrTitle"/>
          </p:nvPr>
        </p:nvSpPr>
        <p:spPr>
          <a:xfrm>
            <a:off x="179388" y="333374"/>
            <a:ext cx="8821737" cy="2735585"/>
          </a:xfrm>
          <a:solidFill>
            <a:schemeClr val="tx1"/>
          </a:solidFill>
        </p:spPr>
        <p:txBody>
          <a:bodyPr>
            <a:normAutofit fontScale="90000"/>
          </a:bodyPr>
          <a:lstStyle/>
          <a:p>
            <a:pPr algn="l"/>
            <a:r>
              <a:rPr lang="ru-RU" sz="3400" b="1" dirty="0" smtClean="0">
                <a:solidFill>
                  <a:schemeClr val="bg1"/>
                </a:solidFill>
              </a:rPr>
              <a:t>Для окраски хоккейного корта купили 34 кг краски. После того, как часть корта покрасили, осталось 19 кг краски.         Сколько</a:t>
            </a:r>
            <a:r>
              <a:rPr lang="ru-RU" sz="3400" dirty="0" smtClean="0">
                <a:solidFill>
                  <a:schemeClr val="tx1"/>
                </a:solidFill>
              </a:rPr>
              <a:t> </a:t>
            </a:r>
            <a:r>
              <a:rPr lang="ru-RU" sz="3400" b="1" dirty="0" smtClean="0">
                <a:solidFill>
                  <a:schemeClr val="bg1"/>
                </a:solidFill>
              </a:rPr>
              <a:t>килограммов краски уже использовали?</a:t>
            </a:r>
          </a:p>
        </p:txBody>
      </p:sp>
      <p:pic>
        <p:nvPicPr>
          <p:cNvPr id="18436" name="Picture 4" descr="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67400" y="4941888"/>
            <a:ext cx="1533525" cy="1916112"/>
          </a:xfrm>
          <a:prstGeom prst="rect">
            <a:avLst/>
          </a:prstGeom>
          <a:noFill/>
          <a:ln w="9525">
            <a:noFill/>
            <a:miter lim="800000"/>
            <a:headEnd/>
            <a:tailEnd/>
          </a:ln>
        </p:spPr>
      </p:pic>
      <p:pic>
        <p:nvPicPr>
          <p:cNvPr id="31749" name="Picture 5" descr="949589557"/>
          <p:cNvPicPr>
            <a:picLocks noChangeAspect="1" noChangeArrowheads="1"/>
          </p:cNvPicPr>
          <p:nvPr/>
        </p:nvPicPr>
        <p:blipFill>
          <a:blip r:embed="rId5" cstate="print">
            <a:clrChange>
              <a:clrFrom>
                <a:srgbClr val="FFFFFF"/>
              </a:clrFrom>
              <a:clrTo>
                <a:srgbClr val="FFFFFF">
                  <a:alpha val="0"/>
                </a:srgbClr>
              </a:clrTo>
            </a:clrChange>
          </a:blip>
          <a:srcRect l="13657" t="32289" r="15538" b="26781"/>
          <a:stretch>
            <a:fillRect/>
          </a:stretch>
        </p:blipFill>
        <p:spPr bwMode="auto">
          <a:xfrm>
            <a:off x="395288" y="3141663"/>
            <a:ext cx="3168650" cy="1368425"/>
          </a:xfrm>
          <a:prstGeom prst="rect">
            <a:avLst/>
          </a:prstGeom>
          <a:noFill/>
          <a:ln w="9525">
            <a:noFill/>
            <a:miter lim="800000"/>
            <a:headEnd/>
            <a:tailEnd/>
          </a:ln>
        </p:spPr>
      </p:pic>
      <p:pic>
        <p:nvPicPr>
          <p:cNvPr id="31750" name="Picture 6" descr="20525"/>
          <p:cNvPicPr>
            <a:picLocks noChangeAspect="1" noChangeArrowheads="1"/>
          </p:cNvPicPr>
          <p:nvPr/>
        </p:nvPicPr>
        <p:blipFill>
          <a:blip r:embed="rId6" cstate="print">
            <a:clrChange>
              <a:clrFrom>
                <a:srgbClr val="FFFFFF"/>
              </a:clrFrom>
              <a:clrTo>
                <a:srgbClr val="FFFFFF">
                  <a:alpha val="0"/>
                </a:srgbClr>
              </a:clrTo>
            </a:clrChange>
          </a:blip>
          <a:srcRect l="12222" r="12222"/>
          <a:stretch>
            <a:fillRect/>
          </a:stretch>
        </p:blipFill>
        <p:spPr bwMode="auto">
          <a:xfrm>
            <a:off x="2555875" y="3357563"/>
            <a:ext cx="908050" cy="935037"/>
          </a:xfrm>
          <a:prstGeom prst="rect">
            <a:avLst/>
          </a:prstGeom>
          <a:noFill/>
          <a:ln w="9525">
            <a:noFill/>
            <a:miter lim="800000"/>
            <a:headEnd/>
            <a:tailEnd/>
          </a:ln>
        </p:spPr>
      </p:pic>
      <p:pic>
        <p:nvPicPr>
          <p:cNvPr id="18439" name="Picture 7" descr="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43438" y="5445125"/>
            <a:ext cx="1704975" cy="1776413"/>
          </a:xfrm>
          <a:prstGeom prst="rect">
            <a:avLst/>
          </a:prstGeom>
          <a:noFill/>
          <a:ln w="9525">
            <a:noFill/>
            <a:miter lim="800000"/>
            <a:headEnd/>
            <a:tailEnd/>
          </a:ln>
        </p:spPr>
      </p:pic>
      <p:pic>
        <p:nvPicPr>
          <p:cNvPr id="18440" name="Picture 8" descr="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563938" y="5300663"/>
            <a:ext cx="1514475" cy="1833562"/>
          </a:xfrm>
          <a:prstGeom prst="rect">
            <a:avLst/>
          </a:prstGeom>
          <a:noFill/>
          <a:ln w="9525">
            <a:noFill/>
            <a:miter lim="800000"/>
            <a:headEnd/>
            <a:tailEnd/>
          </a:ln>
        </p:spPr>
      </p:pic>
      <p:pic>
        <p:nvPicPr>
          <p:cNvPr id="31753" name="Picture 9" descr="top_logo">
            <a:hlinkClick r:id="" action="ppaction://hlinkshowjump?jump=nextslide"/>
          </p:cNvPr>
          <p:cNvPicPr>
            <a:picLocks noChangeAspect="1" noChangeArrowheads="1"/>
          </p:cNvPicPr>
          <p:nvPr/>
        </p:nvPicPr>
        <p:blipFill>
          <a:blip r:embed="rId9" cstate="print">
            <a:lum bright="-6000" contrast="24000"/>
          </a:blip>
          <a:srcRect/>
          <a:stretch>
            <a:fillRect/>
          </a:stretch>
        </p:blipFill>
        <p:spPr bwMode="auto">
          <a:xfrm>
            <a:off x="0" y="6173788"/>
            <a:ext cx="684213" cy="684212"/>
          </a:xfrm>
          <a:prstGeom prst="rect">
            <a:avLst/>
          </a:prstGeom>
          <a:noFill/>
          <a:ln w="9525">
            <a:noFill/>
            <a:miter lim="800000"/>
            <a:headEnd/>
            <a:tailEnd/>
          </a:ln>
        </p:spPr>
      </p:pic>
      <p:sp>
        <p:nvSpPr>
          <p:cNvPr id="18442" name="WordArt 10" descr="017"/>
          <p:cNvSpPr>
            <a:spLocks noChangeArrowheads="1" noChangeShapeType="1" noTextEdit="1"/>
          </p:cNvSpPr>
          <p:nvPr/>
        </p:nvSpPr>
        <p:spPr bwMode="auto">
          <a:xfrm>
            <a:off x="2051050" y="836613"/>
            <a:ext cx="4826000" cy="1257300"/>
          </a:xfrm>
          <a:prstGeom prst="rect">
            <a:avLst/>
          </a:prstGeom>
        </p:spPr>
        <p:txBody>
          <a:bodyPr wrap="none" fromWordArt="1">
            <a:prstTxWarp prst="textPlain">
              <a:avLst>
                <a:gd name="adj" fmla="val 50000"/>
              </a:avLst>
            </a:prstTxWarp>
          </a:bodyPr>
          <a:lstStyle/>
          <a:p>
            <a:pPr algn="ctr"/>
            <a:r>
              <a:rPr lang="ru-RU" sz="8000" b="1" kern="10" dirty="0">
                <a:ln w="9525">
                  <a:noFill/>
                  <a:round/>
                  <a:headEnd/>
                  <a:tailEnd/>
                </a:ln>
                <a:blipFill dpi="0" rotWithShape="0">
                  <a:blip r:embed="rId10"/>
                  <a:srcRect/>
                  <a:stretch>
                    <a:fillRect/>
                  </a:stretch>
                </a:blipFill>
                <a:effectLst>
                  <a:outerShdw dist="35921" dir="2700000" algn="ctr" rotWithShape="0">
                    <a:srgbClr val="C0C0C0">
                      <a:alpha val="79999"/>
                    </a:srgbClr>
                  </a:outerShdw>
                </a:effectLst>
                <a:latin typeface="Impact"/>
              </a:rPr>
              <a:t>Гол!!!</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8439"/>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9.24855E-6 L -0.41736 -0.40902 " pathEditMode="relative" ptsTypes="AA">
                                      <p:cBhvr>
                                        <p:cTn id="6" dur="2000" fill="hold"/>
                                        <p:tgtEl>
                                          <p:spTgt spid="18439"/>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2000" fill="hold"/>
                                        <p:tgtEl>
                                          <p:spTgt spid="18439"/>
                                        </p:tgtEl>
                                      </p:cBhvr>
                                      <p:by x="25000" y="25000"/>
                                    </p:animScale>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0.41736 -0.40902 L -0.44896 -0.30405 " pathEditMode="relative" ptsTypes="AA">
                                      <p:cBhvr>
                                        <p:cTn id="11" dur="2000" fill="hold"/>
                                        <p:tgtEl>
                                          <p:spTgt spid="18439"/>
                                        </p:tgtEl>
                                        <p:attrNameLst>
                                          <p:attrName>ppt_x</p:attrName>
                                          <p:attrName>ppt_y</p:attrName>
                                        </p:attrNameLst>
                                      </p:cBhvr>
                                    </p:animMotion>
                                  </p:childTnLst>
                                </p:cTn>
                              </p:par>
                            </p:childTnLst>
                          </p:cTn>
                        </p:par>
                        <p:par>
                          <p:cTn id="12" fill="hold">
                            <p:stCondLst>
                              <p:cond delay="4000"/>
                            </p:stCondLst>
                            <p:childTnLst>
                              <p:par>
                                <p:cTn id="13" presetID="10" presetClass="exit" presetSubtype="0" fill="hold" grpId="0" nodeType="afterEffect">
                                  <p:stCondLst>
                                    <p:cond delay="0"/>
                                  </p:stCondLst>
                                  <p:childTnLst>
                                    <p:animEffect transition="out" filter="fade">
                                      <p:cBhvr>
                                        <p:cTn id="14" dur="2000"/>
                                        <p:tgtEl>
                                          <p:spTgt spid="18435"/>
                                        </p:tgtEl>
                                      </p:cBhvr>
                                    </p:animEffect>
                                    <p:set>
                                      <p:cBhvr>
                                        <p:cTn id="15" dur="1" fill="hold">
                                          <p:stCondLst>
                                            <p:cond delay="1999"/>
                                          </p:stCondLst>
                                        </p:cTn>
                                        <p:tgtEl>
                                          <p:spTgt spid="1843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8442"/>
                                        </p:tgtEl>
                                        <p:attrNameLst>
                                          <p:attrName>style.visibility</p:attrName>
                                        </p:attrNameLst>
                                      </p:cBhvr>
                                      <p:to>
                                        <p:strVal val="visible"/>
                                      </p:to>
                                    </p:set>
                                    <p:animEffect transition="in" filter="fade">
                                      <p:cBhvr>
                                        <p:cTn id="18" dur="2000"/>
                                        <p:tgtEl>
                                          <p:spTgt spid="18442"/>
                                        </p:tgtEl>
                                      </p:cBhvr>
                                    </p:animEffec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439"/>
                  </p:tgtEl>
                </p:cond>
              </p:nextCondLst>
            </p:seq>
            <p:seq concurrent="1" nextAc="seek">
              <p:cTn id="19" restart="whenNotActive" fill="hold" evtFilter="cancelBubble" nodeType="interactiveSeq">
                <p:stCondLst>
                  <p:cond evt="onClick" delay="0">
                    <p:tgtEl>
                      <p:spTgt spid="18436"/>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withEffect">
                                  <p:stCondLst>
                                    <p:cond delay="0"/>
                                  </p:stCondLst>
                                  <p:childTnLst>
                                    <p:animMotion origin="layout" path="M -8.33333E-7 4.45087E-6 C -0.11059 -0.24185 -0.22031 -0.4837 -0.33524 -0.52856 C -0.45035 -0.57341 -0.63125 -0.31237 -0.6901 -0.26914 " pathEditMode="relative" rAng="0" ptsTypes="aaA">
                                      <p:cBhvr>
                                        <p:cTn id="23" dur="2000" fill="hold"/>
                                        <p:tgtEl>
                                          <p:spTgt spid="18436"/>
                                        </p:tgtEl>
                                        <p:attrNameLst>
                                          <p:attrName>ppt_x</p:attrName>
                                          <p:attrName>ppt_y</p:attrName>
                                        </p:attrNameLst>
                                      </p:cBhvr>
                                      <p:rCtr x="-345" y="-287"/>
                                    </p:animMotion>
                                  </p:childTnLst>
                                </p:cTn>
                              </p:par>
                              <p:par>
                                <p:cTn id="24" presetID="6" presetClass="emph" presetSubtype="0" fill="hold" nodeType="withEffect">
                                  <p:stCondLst>
                                    <p:cond delay="0"/>
                                  </p:stCondLst>
                                  <p:childTnLst>
                                    <p:animScale>
                                      <p:cBhvr>
                                        <p:cTn id="25" dur="2000" fill="hold"/>
                                        <p:tgtEl>
                                          <p:spTgt spid="18436"/>
                                        </p:tgtEl>
                                      </p:cBhvr>
                                      <p:by x="25000" y="25000"/>
                                    </p:animScale>
                                  </p:childTnLst>
                                </p:cTn>
                              </p:par>
                            </p:childTnLst>
                          </p:cTn>
                        </p:par>
                      </p:childTnLst>
                    </p:cTn>
                  </p:par>
                </p:childTnLst>
              </p:cTn>
              <p:nextCondLst>
                <p:cond evt="onClick" delay="0">
                  <p:tgtEl>
                    <p:spTgt spid="18436"/>
                  </p:tgtEl>
                </p:cond>
              </p:nextCondLst>
            </p:seq>
            <p:seq concurrent="1" nextAc="seek">
              <p:cTn id="26" restart="whenNotActive" fill="hold" evtFilter="cancelBubble" nodeType="interactiveSeq">
                <p:stCondLst>
                  <p:cond evt="onClick" delay="0">
                    <p:tgtEl>
                      <p:spTgt spid="18440"/>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withEffect">
                                  <p:stCondLst>
                                    <p:cond delay="0"/>
                                  </p:stCondLst>
                                  <p:childTnLst>
                                    <p:animMotion origin="layout" path="M 3.05556E-6 -7.10983E-6 L -0.5198 -0.31446 " pathEditMode="relative" ptsTypes="AA">
                                      <p:cBhvr>
                                        <p:cTn id="30" dur="2000" fill="hold"/>
                                        <p:tgtEl>
                                          <p:spTgt spid="18440"/>
                                        </p:tgtEl>
                                        <p:attrNameLst>
                                          <p:attrName>ppt_x</p:attrName>
                                          <p:attrName>ppt_y</p:attrName>
                                        </p:attrNameLst>
                                      </p:cBhvr>
                                    </p:animMotion>
                                  </p:childTnLst>
                                </p:cTn>
                              </p:par>
                              <p:par>
                                <p:cTn id="31" presetID="6" presetClass="emph" presetSubtype="0" fill="hold" nodeType="withEffect">
                                  <p:stCondLst>
                                    <p:cond delay="0"/>
                                  </p:stCondLst>
                                  <p:childTnLst>
                                    <p:animScale>
                                      <p:cBhvr>
                                        <p:cTn id="32" dur="2000" fill="hold"/>
                                        <p:tgtEl>
                                          <p:spTgt spid="18440"/>
                                        </p:tgtEl>
                                      </p:cBhvr>
                                      <p:by x="50000" y="50000"/>
                                    </p:animScale>
                                  </p:childTnLst>
                                </p:cTn>
                              </p:par>
                            </p:childTnLst>
                          </p:cTn>
                        </p:par>
                      </p:childTnLst>
                    </p:cTn>
                  </p:par>
                </p:childTnLst>
              </p:cTn>
              <p:nextCondLst>
                <p:cond evt="onClick" delay="0">
                  <p:tgtEl>
                    <p:spTgt spid="18440"/>
                  </p:tgtEl>
                </p:cond>
              </p:nextCondLst>
            </p:seq>
          </p:childTnLst>
        </p:cTn>
      </p:par>
    </p:tnLst>
    <p:bldLst>
      <p:bldP spid="18435" grpId="0" animBg="1"/>
      <p:bldP spid="184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305800" cy="1080120"/>
          </a:xfrm>
        </p:spPr>
        <p:txBody>
          <a:bodyPr/>
          <a:lstStyle/>
          <a:p>
            <a:pPr algn="ctr"/>
            <a:r>
              <a:rPr lang="ru-RU" dirty="0" smtClean="0"/>
              <a:t>Задачи на внимание</a:t>
            </a:r>
            <a:endParaRPr lang="ru-RU" dirty="0"/>
          </a:p>
        </p:txBody>
      </p:sp>
      <p:pic>
        <p:nvPicPr>
          <p:cNvPr id="4" name="Рисунок 3" descr="задачки"/>
          <p:cNvPicPr/>
          <p:nvPr/>
        </p:nvPicPr>
        <p:blipFill>
          <a:blip r:embed="rId2" cstate="print"/>
          <a:srcRect/>
          <a:stretch>
            <a:fillRect/>
          </a:stretch>
        </p:blipFill>
        <p:spPr bwMode="auto">
          <a:xfrm>
            <a:off x="1763688" y="2348880"/>
            <a:ext cx="5616624"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700808"/>
            <a:ext cx="184731" cy="369332"/>
          </a:xfrm>
          <a:prstGeom prst="rect">
            <a:avLst/>
          </a:prstGeom>
          <a:noFill/>
        </p:spPr>
        <p:txBody>
          <a:bodyPr wrap="none" rtlCol="0">
            <a:spAutoFit/>
          </a:bodyPr>
          <a:lstStyle/>
          <a:p>
            <a:endParaRPr lang="ru-RU" dirty="0"/>
          </a:p>
        </p:txBody>
      </p:sp>
      <p:sp>
        <p:nvSpPr>
          <p:cNvPr id="3" name="TextBox 2"/>
          <p:cNvSpPr txBox="1"/>
          <p:nvPr/>
        </p:nvSpPr>
        <p:spPr>
          <a:xfrm>
            <a:off x="467544" y="404664"/>
            <a:ext cx="8352928" cy="5632311"/>
          </a:xfrm>
          <a:prstGeom prst="rect">
            <a:avLst/>
          </a:prstGeom>
          <a:noFill/>
        </p:spPr>
        <p:txBody>
          <a:bodyPr wrap="square" rtlCol="0">
            <a:spAutoFit/>
          </a:bodyPr>
          <a:lstStyle/>
          <a:p>
            <a:pPr marL="342900" indent="-342900">
              <a:buAutoNum type="arabicPeriod"/>
            </a:pPr>
            <a:r>
              <a:rPr lang="ru-RU" sz="3600" dirty="0" smtClean="0"/>
              <a:t>Подумай и скажи — кто быстрее переплывет </a:t>
            </a:r>
          </a:p>
          <a:p>
            <a:pPr marL="342900" indent="-342900"/>
            <a:r>
              <a:rPr lang="ru-RU" sz="3600" dirty="0" smtClean="0"/>
              <a:t>речку — утята или цыплята?</a:t>
            </a:r>
          </a:p>
          <a:p>
            <a:pPr marL="342900" indent="-342900"/>
            <a:endParaRPr lang="ru-RU" sz="3600" dirty="0"/>
          </a:p>
          <a:p>
            <a:pPr marL="342900" indent="-342900"/>
            <a:r>
              <a:rPr lang="ru-RU" sz="3600" dirty="0"/>
              <a:t>2. Росли 5 берез. На каждой березе по 5 больших веток. На каждой ветке по 5 маленьких веток. На каждой маленькой ветке — по 5 яблок. Сколько всего яблок?</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620688"/>
            <a:ext cx="7776864" cy="5262979"/>
          </a:xfrm>
          <a:prstGeom prst="rect">
            <a:avLst/>
          </a:prstGeom>
          <a:noFill/>
        </p:spPr>
        <p:txBody>
          <a:bodyPr wrap="square" rtlCol="0">
            <a:spAutoFit/>
          </a:bodyPr>
          <a:lstStyle/>
          <a:p>
            <a:r>
              <a:rPr lang="ru-RU" dirty="0" smtClean="0"/>
              <a:t> </a:t>
            </a:r>
            <a:r>
              <a:rPr lang="ru-RU" sz="2800" dirty="0" smtClean="0"/>
              <a:t>3. В каждом из 4 углов комнаты сидит кошка. Напротив каждой из этих кошек сидят три кошки. </a:t>
            </a:r>
          </a:p>
          <a:p>
            <a:r>
              <a:rPr lang="ru-RU" sz="2800" dirty="0" smtClean="0"/>
              <a:t>Сколько всего в этой комнате кошек?</a:t>
            </a:r>
          </a:p>
          <a:p>
            <a:endParaRPr lang="ru-RU" sz="2800" dirty="0"/>
          </a:p>
          <a:p>
            <a:endParaRPr lang="ru-RU" sz="2800" dirty="0" smtClean="0"/>
          </a:p>
          <a:p>
            <a:endParaRPr lang="ru-RU" sz="2800" dirty="0"/>
          </a:p>
          <a:p>
            <a:r>
              <a:rPr lang="ru-RU" sz="2800" dirty="0" smtClean="0"/>
              <a:t>  4. </a:t>
            </a:r>
            <a:r>
              <a:rPr lang="ru-RU" sz="2800" dirty="0"/>
              <a:t>В клетке находятся 3 кролика. Три девочки попросили дать им по одному кролику. Каждой девочке </a:t>
            </a:r>
            <a:r>
              <a:rPr lang="ru-RU" sz="2800" dirty="0" smtClean="0"/>
              <a:t>дали </a:t>
            </a:r>
            <a:r>
              <a:rPr lang="ru-RU" sz="2800" dirty="0"/>
              <a:t>кролика. И все же в клетке </a:t>
            </a:r>
            <a:r>
              <a:rPr lang="ru-RU" sz="2800" dirty="0" smtClean="0"/>
              <a:t>остался </a:t>
            </a:r>
            <a:r>
              <a:rPr lang="ru-RU" sz="2800" dirty="0"/>
              <a:t>один кролик. Как так получилось?</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548680"/>
            <a:ext cx="8136904" cy="2520280"/>
          </a:xfrm>
        </p:spPr>
        <p:txBody>
          <a:bodyPr>
            <a:normAutofit fontScale="90000"/>
          </a:bodyPr>
          <a:lstStyle/>
          <a:p>
            <a:pPr algn="ctr"/>
            <a:r>
              <a:rPr lang="ru-RU" dirty="0" smtClean="0"/>
              <a:t>Город</a:t>
            </a:r>
            <a:br>
              <a:rPr lang="ru-RU" dirty="0" smtClean="0"/>
            </a:br>
            <a:r>
              <a:rPr lang="ru-RU" dirty="0" smtClean="0"/>
              <a:t/>
            </a:r>
            <a:br>
              <a:rPr lang="ru-RU" dirty="0" smtClean="0"/>
            </a:br>
            <a:r>
              <a:rPr lang="ru-RU" dirty="0" smtClean="0"/>
              <a:t>ГЕОМЕТРИНСК</a:t>
            </a:r>
            <a:endParaRPr lang="ru-RU" dirty="0"/>
          </a:p>
        </p:txBody>
      </p:sp>
      <p:pic>
        <p:nvPicPr>
          <p:cNvPr id="4" name="Picture 5" descr="GEOMETRY"/>
          <p:cNvPicPr>
            <a:picLocks noChangeAspect="1" noChangeArrowheads="1"/>
          </p:cNvPicPr>
          <p:nvPr/>
        </p:nvPicPr>
        <p:blipFill>
          <a:blip r:embed="rId2" cstate="print"/>
          <a:srcRect/>
          <a:stretch>
            <a:fillRect/>
          </a:stretch>
        </p:blipFill>
        <p:spPr bwMode="auto">
          <a:xfrm>
            <a:off x="2915816" y="2969022"/>
            <a:ext cx="3960440" cy="34123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51520" y="152400"/>
            <a:ext cx="8424936" cy="1836440"/>
          </a:xfrm>
        </p:spPr>
        <p:txBody>
          <a:bodyPr>
            <a:noAutofit/>
          </a:bodyPr>
          <a:lstStyle/>
          <a:p>
            <a:r>
              <a:rPr lang="ru-RU" sz="3200" b="1" dirty="0" smtClean="0"/>
              <a:t>конкурс капитанов «Острый глаз» </a:t>
            </a:r>
            <a:br>
              <a:rPr lang="ru-RU" sz="3200" b="1" dirty="0" smtClean="0"/>
            </a:br>
            <a:r>
              <a:rPr lang="ru-RU" sz="3200" b="1" dirty="0" smtClean="0"/>
              <a:t>     </a:t>
            </a:r>
            <a:r>
              <a:rPr lang="ru-RU" sz="3200" dirty="0" smtClean="0"/>
              <a:t>Команды должны определить, сколько треугольников в данной фигуре. </a:t>
            </a:r>
            <a:endParaRPr lang="ru-RU" sz="3200" dirty="0"/>
          </a:p>
        </p:txBody>
      </p:sp>
      <p:sp>
        <p:nvSpPr>
          <p:cNvPr id="99335" name="Line 7"/>
          <p:cNvSpPr>
            <a:spLocks noChangeShapeType="1"/>
          </p:cNvSpPr>
          <p:nvPr/>
        </p:nvSpPr>
        <p:spPr bwMode="auto">
          <a:xfrm flipH="1">
            <a:off x="1331913" y="2060575"/>
            <a:ext cx="2735262" cy="3240088"/>
          </a:xfrm>
          <a:prstGeom prst="line">
            <a:avLst/>
          </a:prstGeom>
          <a:noFill/>
          <a:ln w="38100">
            <a:solidFill>
              <a:schemeClr val="tx1"/>
            </a:solidFill>
            <a:round/>
            <a:headEnd/>
            <a:tailEnd/>
          </a:ln>
          <a:effectLst/>
        </p:spPr>
        <p:txBody>
          <a:bodyPr/>
          <a:lstStyle/>
          <a:p>
            <a:endParaRPr lang="ru-RU"/>
          </a:p>
        </p:txBody>
      </p:sp>
      <p:sp>
        <p:nvSpPr>
          <p:cNvPr id="99336" name="Line 8"/>
          <p:cNvSpPr>
            <a:spLocks noChangeShapeType="1"/>
          </p:cNvSpPr>
          <p:nvPr/>
        </p:nvSpPr>
        <p:spPr bwMode="auto">
          <a:xfrm>
            <a:off x="4067175" y="2060575"/>
            <a:ext cx="4321175" cy="3240088"/>
          </a:xfrm>
          <a:prstGeom prst="line">
            <a:avLst/>
          </a:prstGeom>
          <a:noFill/>
          <a:ln w="38100">
            <a:solidFill>
              <a:schemeClr val="tx1"/>
            </a:solidFill>
            <a:round/>
            <a:headEnd/>
            <a:tailEnd/>
          </a:ln>
          <a:effectLst/>
        </p:spPr>
        <p:txBody>
          <a:bodyPr/>
          <a:lstStyle/>
          <a:p>
            <a:endParaRPr lang="ru-RU"/>
          </a:p>
        </p:txBody>
      </p:sp>
      <p:sp>
        <p:nvSpPr>
          <p:cNvPr id="99337" name="Line 9"/>
          <p:cNvSpPr>
            <a:spLocks noChangeShapeType="1"/>
          </p:cNvSpPr>
          <p:nvPr/>
        </p:nvSpPr>
        <p:spPr bwMode="auto">
          <a:xfrm>
            <a:off x="1331913" y="5300663"/>
            <a:ext cx="7056437" cy="0"/>
          </a:xfrm>
          <a:prstGeom prst="line">
            <a:avLst/>
          </a:prstGeom>
          <a:noFill/>
          <a:ln w="38100">
            <a:solidFill>
              <a:schemeClr val="tx1"/>
            </a:solidFill>
            <a:round/>
            <a:headEnd/>
            <a:tailEnd/>
          </a:ln>
          <a:effectLst/>
        </p:spPr>
        <p:txBody>
          <a:bodyPr/>
          <a:lstStyle/>
          <a:p>
            <a:endParaRPr lang="ru-RU"/>
          </a:p>
        </p:txBody>
      </p:sp>
      <p:sp>
        <p:nvSpPr>
          <p:cNvPr id="99338" name="Line 10"/>
          <p:cNvSpPr>
            <a:spLocks noChangeShapeType="1"/>
          </p:cNvSpPr>
          <p:nvPr/>
        </p:nvSpPr>
        <p:spPr bwMode="auto">
          <a:xfrm>
            <a:off x="1692275" y="1989138"/>
            <a:ext cx="2016125" cy="431800"/>
          </a:xfrm>
          <a:prstGeom prst="line">
            <a:avLst/>
          </a:prstGeom>
          <a:noFill/>
          <a:ln w="38100">
            <a:solidFill>
              <a:schemeClr val="tx1"/>
            </a:solidFill>
            <a:round/>
            <a:headEnd/>
            <a:tailEnd/>
          </a:ln>
          <a:effectLst/>
        </p:spPr>
        <p:txBody>
          <a:bodyPr/>
          <a:lstStyle/>
          <a:p>
            <a:endParaRPr lang="ru-RU"/>
          </a:p>
        </p:txBody>
      </p:sp>
      <p:sp>
        <p:nvSpPr>
          <p:cNvPr id="99339" name="Line 11"/>
          <p:cNvSpPr>
            <a:spLocks noChangeShapeType="1"/>
          </p:cNvSpPr>
          <p:nvPr/>
        </p:nvSpPr>
        <p:spPr bwMode="auto">
          <a:xfrm>
            <a:off x="1692275" y="1989138"/>
            <a:ext cx="935038" cy="1727200"/>
          </a:xfrm>
          <a:prstGeom prst="line">
            <a:avLst/>
          </a:prstGeom>
          <a:noFill/>
          <a:ln w="38100">
            <a:solidFill>
              <a:schemeClr val="tx1"/>
            </a:solidFill>
            <a:round/>
            <a:headEnd/>
            <a:tailEnd/>
          </a:ln>
          <a:effectLst/>
        </p:spPr>
        <p:txBody>
          <a:bodyPr/>
          <a:lstStyle/>
          <a:p>
            <a:endParaRPr lang="ru-RU"/>
          </a:p>
        </p:txBody>
      </p:sp>
      <p:sp>
        <p:nvSpPr>
          <p:cNvPr id="99340" name="Line 12"/>
          <p:cNvSpPr>
            <a:spLocks noChangeShapeType="1"/>
          </p:cNvSpPr>
          <p:nvPr/>
        </p:nvSpPr>
        <p:spPr bwMode="auto">
          <a:xfrm>
            <a:off x="1692275" y="1989138"/>
            <a:ext cx="1584325" cy="1008062"/>
          </a:xfrm>
          <a:prstGeom prst="line">
            <a:avLst/>
          </a:prstGeom>
          <a:noFill/>
          <a:ln w="38100">
            <a:solidFill>
              <a:schemeClr val="tx1"/>
            </a:solidFill>
            <a:round/>
            <a:headEnd/>
            <a:tailEnd/>
          </a:ln>
          <a:effectLst/>
        </p:spPr>
        <p:txBody>
          <a:bodyPr/>
          <a:lstStyle/>
          <a:p>
            <a:endParaRPr lang="ru-RU"/>
          </a:p>
        </p:txBody>
      </p:sp>
      <p:sp>
        <p:nvSpPr>
          <p:cNvPr id="99341" name="Line 13"/>
          <p:cNvSpPr>
            <a:spLocks noChangeShapeType="1"/>
          </p:cNvSpPr>
          <p:nvPr/>
        </p:nvSpPr>
        <p:spPr bwMode="auto">
          <a:xfrm flipH="1">
            <a:off x="5940425" y="2060575"/>
            <a:ext cx="576263" cy="1439863"/>
          </a:xfrm>
          <a:prstGeom prst="line">
            <a:avLst/>
          </a:prstGeom>
          <a:noFill/>
          <a:ln w="38100">
            <a:solidFill>
              <a:schemeClr val="tx1"/>
            </a:solidFill>
            <a:round/>
            <a:headEnd/>
            <a:tailEnd/>
          </a:ln>
          <a:effectLst/>
        </p:spPr>
        <p:txBody>
          <a:bodyPr/>
          <a:lstStyle/>
          <a:p>
            <a:endParaRPr lang="ru-RU"/>
          </a:p>
        </p:txBody>
      </p:sp>
      <p:sp>
        <p:nvSpPr>
          <p:cNvPr id="99342" name="Line 14"/>
          <p:cNvSpPr>
            <a:spLocks noChangeShapeType="1"/>
          </p:cNvSpPr>
          <p:nvPr/>
        </p:nvSpPr>
        <p:spPr bwMode="auto">
          <a:xfrm flipH="1">
            <a:off x="4716463" y="2060575"/>
            <a:ext cx="1800225" cy="504825"/>
          </a:xfrm>
          <a:prstGeom prst="line">
            <a:avLst/>
          </a:prstGeom>
          <a:noFill/>
          <a:ln w="38100">
            <a:solidFill>
              <a:schemeClr val="tx1"/>
            </a:solidFill>
            <a:round/>
            <a:headEnd/>
            <a:tailEnd/>
          </a:ln>
          <a:effectLst/>
        </p:spPr>
        <p:txBody>
          <a:bodyPr/>
          <a:lstStyle/>
          <a:p>
            <a:endParaRPr lang="ru-RU"/>
          </a:p>
        </p:txBody>
      </p:sp>
      <p:sp>
        <p:nvSpPr>
          <p:cNvPr id="99343" name="Line 15"/>
          <p:cNvSpPr>
            <a:spLocks noChangeShapeType="1"/>
          </p:cNvSpPr>
          <p:nvPr/>
        </p:nvSpPr>
        <p:spPr bwMode="auto">
          <a:xfrm flipH="1">
            <a:off x="5292725" y="2060575"/>
            <a:ext cx="1223963" cy="936625"/>
          </a:xfrm>
          <a:prstGeom prst="line">
            <a:avLst/>
          </a:prstGeom>
          <a:noFill/>
          <a:ln w="38100">
            <a:solidFill>
              <a:schemeClr val="tx1"/>
            </a:solidFill>
            <a:round/>
            <a:headEnd/>
            <a:tailEnd/>
          </a:ln>
          <a:effectLst/>
        </p:spPr>
        <p:txBody>
          <a:bodyPr/>
          <a:lstStyle/>
          <a:p>
            <a:endParaRPr lang="ru-RU"/>
          </a:p>
        </p:txBody>
      </p:sp>
      <p:sp>
        <p:nvSpPr>
          <p:cNvPr id="99344" name="Line 16"/>
          <p:cNvSpPr>
            <a:spLocks noChangeShapeType="1"/>
          </p:cNvSpPr>
          <p:nvPr/>
        </p:nvSpPr>
        <p:spPr bwMode="auto">
          <a:xfrm>
            <a:off x="4211638" y="4076700"/>
            <a:ext cx="647700" cy="431800"/>
          </a:xfrm>
          <a:prstGeom prst="line">
            <a:avLst/>
          </a:prstGeom>
          <a:noFill/>
          <a:ln w="38100">
            <a:solidFill>
              <a:schemeClr val="tx1"/>
            </a:solidFill>
            <a:round/>
            <a:headEnd/>
            <a:tailEnd/>
          </a:ln>
          <a:effectLst/>
        </p:spPr>
        <p:txBody>
          <a:bodyPr/>
          <a:lstStyle/>
          <a:p>
            <a:endParaRPr lang="ru-RU"/>
          </a:p>
        </p:txBody>
      </p:sp>
      <p:sp>
        <p:nvSpPr>
          <p:cNvPr id="99345" name="Line 17"/>
          <p:cNvSpPr>
            <a:spLocks noChangeShapeType="1"/>
          </p:cNvSpPr>
          <p:nvPr/>
        </p:nvSpPr>
        <p:spPr bwMode="auto">
          <a:xfrm flipH="1">
            <a:off x="3851275" y="4076700"/>
            <a:ext cx="360363" cy="431800"/>
          </a:xfrm>
          <a:prstGeom prst="line">
            <a:avLst/>
          </a:prstGeom>
          <a:noFill/>
          <a:ln w="38100">
            <a:solidFill>
              <a:schemeClr val="tx1"/>
            </a:solidFill>
            <a:round/>
            <a:headEnd/>
            <a:tailEnd/>
          </a:ln>
          <a:effectLst/>
        </p:spPr>
        <p:txBody>
          <a:bodyPr/>
          <a:lstStyle/>
          <a:p>
            <a:endParaRPr lang="ru-RU"/>
          </a:p>
        </p:txBody>
      </p:sp>
      <p:sp>
        <p:nvSpPr>
          <p:cNvPr id="99346" name="Line 18"/>
          <p:cNvSpPr>
            <a:spLocks noChangeShapeType="1"/>
          </p:cNvSpPr>
          <p:nvPr/>
        </p:nvSpPr>
        <p:spPr bwMode="auto">
          <a:xfrm>
            <a:off x="3851275" y="4508500"/>
            <a:ext cx="1008063" cy="0"/>
          </a:xfrm>
          <a:prstGeom prst="line">
            <a:avLst/>
          </a:prstGeom>
          <a:noFill/>
          <a:ln w="38100">
            <a:solidFill>
              <a:schemeClr val="tx1"/>
            </a:solidFill>
            <a:round/>
            <a:headEnd/>
            <a:tailEnd/>
          </a:ln>
          <a:effectLst/>
        </p:spPr>
        <p:txBody>
          <a:bodyPr/>
          <a:lstStyle/>
          <a:p>
            <a:endParaRPr lang="ru-RU"/>
          </a:p>
        </p:txBody>
      </p:sp>
      <p:sp>
        <p:nvSpPr>
          <p:cNvPr id="99347" name="Line 19"/>
          <p:cNvSpPr>
            <a:spLocks noChangeShapeType="1"/>
          </p:cNvSpPr>
          <p:nvPr/>
        </p:nvSpPr>
        <p:spPr bwMode="auto">
          <a:xfrm>
            <a:off x="3492500" y="2997200"/>
            <a:ext cx="142875" cy="287338"/>
          </a:xfrm>
          <a:prstGeom prst="line">
            <a:avLst/>
          </a:prstGeom>
          <a:noFill/>
          <a:ln w="38100">
            <a:solidFill>
              <a:schemeClr val="tx1"/>
            </a:solidFill>
            <a:round/>
            <a:headEnd/>
            <a:tailEnd/>
          </a:ln>
          <a:effectLst/>
        </p:spPr>
        <p:txBody>
          <a:bodyPr/>
          <a:lstStyle/>
          <a:p>
            <a:endParaRPr lang="ru-RU"/>
          </a:p>
        </p:txBody>
      </p:sp>
      <p:sp>
        <p:nvSpPr>
          <p:cNvPr id="99348" name="Line 20"/>
          <p:cNvSpPr>
            <a:spLocks noChangeShapeType="1"/>
          </p:cNvSpPr>
          <p:nvPr/>
        </p:nvSpPr>
        <p:spPr bwMode="auto">
          <a:xfrm flipH="1">
            <a:off x="3635375" y="2997200"/>
            <a:ext cx="73025" cy="360363"/>
          </a:xfrm>
          <a:prstGeom prst="line">
            <a:avLst/>
          </a:prstGeom>
          <a:noFill/>
          <a:ln w="38100">
            <a:solidFill>
              <a:schemeClr val="tx1"/>
            </a:solidFill>
            <a:round/>
            <a:headEnd/>
            <a:tailEnd/>
          </a:ln>
          <a:effectLst/>
        </p:spPr>
        <p:txBody>
          <a:bodyPr/>
          <a:lstStyle/>
          <a:p>
            <a:endParaRPr lang="ru-RU"/>
          </a:p>
        </p:txBody>
      </p:sp>
      <p:sp>
        <p:nvSpPr>
          <p:cNvPr id="99349" name="Line 21"/>
          <p:cNvSpPr>
            <a:spLocks noChangeShapeType="1"/>
          </p:cNvSpPr>
          <p:nvPr/>
        </p:nvSpPr>
        <p:spPr bwMode="auto">
          <a:xfrm flipH="1">
            <a:off x="3779838" y="2997200"/>
            <a:ext cx="215900" cy="360363"/>
          </a:xfrm>
          <a:prstGeom prst="line">
            <a:avLst/>
          </a:prstGeom>
          <a:noFill/>
          <a:ln w="38100">
            <a:solidFill>
              <a:schemeClr val="tx1"/>
            </a:solidFill>
            <a:round/>
            <a:headEnd/>
            <a:tailEnd/>
          </a:ln>
          <a:effectLst/>
        </p:spPr>
        <p:txBody>
          <a:bodyPr/>
          <a:lstStyle/>
          <a:p>
            <a:endParaRPr lang="ru-RU"/>
          </a:p>
        </p:txBody>
      </p:sp>
      <p:sp>
        <p:nvSpPr>
          <p:cNvPr id="99350" name="Line 22"/>
          <p:cNvSpPr>
            <a:spLocks noChangeShapeType="1"/>
          </p:cNvSpPr>
          <p:nvPr/>
        </p:nvSpPr>
        <p:spPr bwMode="auto">
          <a:xfrm>
            <a:off x="4643438" y="2997200"/>
            <a:ext cx="215900" cy="360363"/>
          </a:xfrm>
          <a:prstGeom prst="line">
            <a:avLst/>
          </a:prstGeom>
          <a:noFill/>
          <a:ln w="38100">
            <a:solidFill>
              <a:schemeClr val="tx1"/>
            </a:solidFill>
            <a:round/>
            <a:headEnd/>
            <a:tailEnd/>
          </a:ln>
          <a:effectLst/>
        </p:spPr>
        <p:txBody>
          <a:bodyPr/>
          <a:lstStyle/>
          <a:p>
            <a:endParaRPr lang="ru-RU"/>
          </a:p>
        </p:txBody>
      </p:sp>
      <p:sp>
        <p:nvSpPr>
          <p:cNvPr id="99351" name="Line 23"/>
          <p:cNvSpPr>
            <a:spLocks noChangeShapeType="1"/>
          </p:cNvSpPr>
          <p:nvPr/>
        </p:nvSpPr>
        <p:spPr bwMode="auto">
          <a:xfrm>
            <a:off x="4859338" y="2924175"/>
            <a:ext cx="0" cy="433388"/>
          </a:xfrm>
          <a:prstGeom prst="line">
            <a:avLst/>
          </a:prstGeom>
          <a:noFill/>
          <a:ln w="38100">
            <a:solidFill>
              <a:schemeClr val="tx1"/>
            </a:solidFill>
            <a:round/>
            <a:headEnd/>
            <a:tailEnd/>
          </a:ln>
          <a:effectLst/>
        </p:spPr>
        <p:txBody>
          <a:bodyPr/>
          <a:lstStyle/>
          <a:p>
            <a:endParaRPr lang="ru-RU"/>
          </a:p>
        </p:txBody>
      </p:sp>
      <p:sp>
        <p:nvSpPr>
          <p:cNvPr id="99352" name="Line 24"/>
          <p:cNvSpPr>
            <a:spLocks noChangeShapeType="1"/>
          </p:cNvSpPr>
          <p:nvPr/>
        </p:nvSpPr>
        <p:spPr bwMode="auto">
          <a:xfrm flipH="1">
            <a:off x="5003800" y="2924175"/>
            <a:ext cx="73025" cy="433388"/>
          </a:xfrm>
          <a:prstGeom prst="line">
            <a:avLst/>
          </a:prstGeom>
          <a:noFill/>
          <a:ln w="38100">
            <a:solidFill>
              <a:schemeClr val="tx1"/>
            </a:solidFill>
            <a:round/>
            <a:headEnd/>
            <a:tailEnd/>
          </a:ln>
          <a:effectLst/>
        </p:spPr>
        <p:txBody>
          <a:bodyPr/>
          <a:lstStyle/>
          <a:p>
            <a:endParaRPr lang="ru-RU"/>
          </a:p>
        </p:txBody>
      </p:sp>
      <p:sp>
        <p:nvSpPr>
          <p:cNvPr id="99353" name="Oval 25"/>
          <p:cNvSpPr>
            <a:spLocks noChangeArrowheads="1"/>
          </p:cNvSpPr>
          <p:nvPr/>
        </p:nvSpPr>
        <p:spPr bwMode="auto">
          <a:xfrm>
            <a:off x="3492500" y="3213100"/>
            <a:ext cx="431800" cy="287338"/>
          </a:xfrm>
          <a:prstGeom prst="ellipse">
            <a:avLst/>
          </a:prstGeom>
          <a:solidFill>
            <a:schemeClr val="folHlink"/>
          </a:solidFill>
          <a:ln w="38100">
            <a:solidFill>
              <a:schemeClr val="tx1"/>
            </a:solidFill>
            <a:round/>
            <a:headEnd/>
            <a:tailEnd/>
          </a:ln>
          <a:effectLst/>
        </p:spPr>
        <p:txBody>
          <a:bodyPr wrap="none" anchor="ctr"/>
          <a:lstStyle/>
          <a:p>
            <a:endParaRPr lang="ru-RU"/>
          </a:p>
        </p:txBody>
      </p:sp>
      <p:sp>
        <p:nvSpPr>
          <p:cNvPr id="99354" name="Oval 26"/>
          <p:cNvSpPr>
            <a:spLocks noChangeArrowheads="1"/>
          </p:cNvSpPr>
          <p:nvPr/>
        </p:nvSpPr>
        <p:spPr bwMode="auto">
          <a:xfrm>
            <a:off x="4716463" y="3213100"/>
            <a:ext cx="431800" cy="287338"/>
          </a:xfrm>
          <a:prstGeom prst="ellipse">
            <a:avLst/>
          </a:prstGeom>
          <a:solidFill>
            <a:schemeClr val="folHlink"/>
          </a:solidFill>
          <a:ln w="38100">
            <a:solidFill>
              <a:schemeClr val="tx1"/>
            </a:solidFill>
            <a:round/>
            <a:headEnd/>
            <a:tailEnd/>
          </a:ln>
          <a:effectLst/>
        </p:spPr>
        <p:txBody>
          <a:bodyPr wrap="none" anchor="ctr"/>
          <a:lstStyle/>
          <a:p>
            <a:endParaRPr lang="ru-RU"/>
          </a:p>
        </p:txBody>
      </p:sp>
      <p:sp>
        <p:nvSpPr>
          <p:cNvPr id="99355" name="Line 27"/>
          <p:cNvSpPr>
            <a:spLocks noChangeShapeType="1"/>
          </p:cNvSpPr>
          <p:nvPr/>
        </p:nvSpPr>
        <p:spPr bwMode="auto">
          <a:xfrm>
            <a:off x="3779838" y="4797425"/>
            <a:ext cx="1079500" cy="0"/>
          </a:xfrm>
          <a:prstGeom prst="line">
            <a:avLst/>
          </a:prstGeom>
          <a:noFill/>
          <a:ln w="38100">
            <a:solidFill>
              <a:schemeClr val="tx1"/>
            </a:solidFill>
            <a:round/>
            <a:headEnd/>
            <a:tailEnd/>
          </a:ln>
          <a:effectLst/>
        </p:spPr>
        <p:txBody>
          <a:bodyPr/>
          <a:lstStyle/>
          <a:p>
            <a:endParaRPr lang="ru-RU"/>
          </a:p>
        </p:txBody>
      </p:sp>
      <p:sp>
        <p:nvSpPr>
          <p:cNvPr id="99356" name="Freeform 28"/>
          <p:cNvSpPr>
            <a:spLocks/>
          </p:cNvSpPr>
          <p:nvPr/>
        </p:nvSpPr>
        <p:spPr bwMode="auto">
          <a:xfrm>
            <a:off x="3779838" y="4797425"/>
            <a:ext cx="1079500" cy="360363"/>
          </a:xfrm>
          <a:custGeom>
            <a:avLst/>
            <a:gdLst/>
            <a:ahLst/>
            <a:cxnLst>
              <a:cxn ang="0">
                <a:pos x="0" y="0"/>
              </a:cxn>
              <a:cxn ang="0">
                <a:pos x="272" y="227"/>
              </a:cxn>
              <a:cxn ang="0">
                <a:pos x="680" y="0"/>
              </a:cxn>
            </a:cxnLst>
            <a:rect l="0" t="0" r="r" b="b"/>
            <a:pathLst>
              <a:path w="680" h="227">
                <a:moveTo>
                  <a:pt x="0" y="0"/>
                </a:moveTo>
                <a:cubicBezTo>
                  <a:pt x="79" y="113"/>
                  <a:pt x="159" y="227"/>
                  <a:pt x="272" y="227"/>
                </a:cubicBezTo>
                <a:cubicBezTo>
                  <a:pt x="385" y="227"/>
                  <a:pt x="612" y="38"/>
                  <a:pt x="680" y="0"/>
                </a:cubicBezTo>
              </a:path>
            </a:pathLst>
          </a:custGeom>
          <a:solidFill>
            <a:schemeClr val="tx2"/>
          </a:solidFill>
          <a:ln w="38100" cmpd="sng">
            <a:solidFill>
              <a:schemeClr val="tx1"/>
            </a:solidFill>
            <a:round/>
            <a:headEnd/>
            <a:tailEnd/>
          </a:ln>
          <a:effectLst/>
        </p:spPr>
        <p:txBody>
          <a:bodyPr/>
          <a:lstStyle/>
          <a:p>
            <a:endParaRPr lang="ru-RU"/>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1000" fill="hold"/>
                                        <p:tgtEl>
                                          <p:spTgt spid="99330"/>
                                        </p:tgtEl>
                                        <p:attrNameLst>
                                          <p:attrName>ppt_w</p:attrName>
                                        </p:attrNameLst>
                                      </p:cBhvr>
                                      <p:tavLst>
                                        <p:tav tm="0">
                                          <p:val>
                                            <p:strVal val="#ppt_w+.3"/>
                                          </p:val>
                                        </p:tav>
                                        <p:tav tm="100000">
                                          <p:val>
                                            <p:strVal val="#ppt_w"/>
                                          </p:val>
                                        </p:tav>
                                      </p:tavLst>
                                    </p:anim>
                                    <p:anim calcmode="lin" valueType="num">
                                      <p:cBhvr>
                                        <p:cTn id="8" dur="1000" fill="hold"/>
                                        <p:tgtEl>
                                          <p:spTgt spid="99330"/>
                                        </p:tgtEl>
                                        <p:attrNameLst>
                                          <p:attrName>ppt_h</p:attrName>
                                        </p:attrNameLst>
                                      </p:cBhvr>
                                      <p:tavLst>
                                        <p:tav tm="0">
                                          <p:val>
                                            <p:strVal val="#ppt_h"/>
                                          </p:val>
                                        </p:tav>
                                        <p:tav tm="100000">
                                          <p:val>
                                            <p:strVal val="#ppt_h"/>
                                          </p:val>
                                        </p:tav>
                                      </p:tavLst>
                                    </p:anim>
                                    <p:animEffect transition="in" filter="fade">
                                      <p:cBhvr>
                                        <p:cTn id="9" dur="1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685800" y="404813"/>
            <a:ext cx="7696200" cy="6120531"/>
          </a:xfrm>
        </p:spPr>
        <p:txBody>
          <a:bodyPr/>
          <a:lstStyle/>
          <a:p>
            <a:r>
              <a:rPr lang="ru-RU" sz="2800" b="1" dirty="0" smtClean="0"/>
              <a:t>Доску длиной 4 м распилили на части по 1 м. Чтобы отпилить 1 м, нужно 5 мин. За сколько времени можно распилить всю доску?</a:t>
            </a:r>
          </a:p>
          <a:p>
            <a:endParaRPr lang="ru-RU" sz="2800" b="1" dirty="0" smtClean="0"/>
          </a:p>
          <a:p>
            <a:endParaRPr lang="ru-RU" sz="2800" b="1" dirty="0" smtClean="0"/>
          </a:p>
          <a:p>
            <a:r>
              <a:rPr lang="ru-RU" sz="2800" b="1" dirty="0" smtClean="0"/>
              <a:t>Как разделить квадрат двумя отрезками так, чтобы получилось три треугольника, причем два из них равные</a:t>
            </a:r>
          </a:p>
        </p:txBody>
      </p:sp>
      <p:sp>
        <p:nvSpPr>
          <p:cNvPr id="21507" name="Rectangle 4"/>
          <p:cNvSpPr>
            <a:spLocks noChangeArrowheads="1"/>
          </p:cNvSpPr>
          <p:nvPr/>
        </p:nvSpPr>
        <p:spPr bwMode="auto">
          <a:xfrm>
            <a:off x="5580063" y="4868863"/>
            <a:ext cx="1800225" cy="1511300"/>
          </a:xfrm>
          <a:prstGeom prst="rect">
            <a:avLst/>
          </a:prstGeom>
          <a:solidFill>
            <a:srgbClr val="FFFF00"/>
          </a:solidFill>
          <a:ln w="9525">
            <a:solidFill>
              <a:schemeClr val="tx1"/>
            </a:solidFill>
            <a:miter lim="800000"/>
            <a:headEnd/>
            <a:tailEnd/>
          </a:ln>
        </p:spPr>
        <p:txBody>
          <a:bodyPr wrap="none" anchor="ctr"/>
          <a:lstStyle/>
          <a:p>
            <a:endParaRPr lang="ru-RU"/>
          </a:p>
        </p:txBody>
      </p:sp>
      <p:sp>
        <p:nvSpPr>
          <p:cNvPr id="21508" name="AutoShape 5"/>
          <p:cNvSpPr>
            <a:spLocks noChangeArrowheads="1"/>
          </p:cNvSpPr>
          <p:nvPr/>
        </p:nvSpPr>
        <p:spPr bwMode="auto">
          <a:xfrm>
            <a:off x="1331913" y="2420938"/>
            <a:ext cx="6119812" cy="720725"/>
          </a:xfrm>
          <a:prstGeom prst="cube">
            <a:avLst>
              <a:gd name="adj" fmla="val 25000"/>
            </a:avLst>
          </a:prstGeom>
          <a:solidFill>
            <a:srgbClr val="25798D"/>
          </a:solidFill>
          <a:ln w="9525">
            <a:solidFill>
              <a:schemeClr val="folHlink"/>
            </a:solidFill>
            <a:miter lim="800000"/>
            <a:headEnd/>
            <a:tailEnd/>
          </a:ln>
        </p:spPr>
        <p:txBody>
          <a:bodyPr wrap="none" anchor="ctr"/>
          <a:lstStyle/>
          <a:p>
            <a:endParaRPr lang="ru-RU"/>
          </a:p>
        </p:txBody>
      </p:sp>
      <p:sp>
        <p:nvSpPr>
          <p:cNvPr id="21509" name="Rectangle 6"/>
          <p:cNvSpPr>
            <a:spLocks noChangeArrowheads="1"/>
          </p:cNvSpPr>
          <p:nvPr/>
        </p:nvSpPr>
        <p:spPr bwMode="auto">
          <a:xfrm>
            <a:off x="3419475" y="4868863"/>
            <a:ext cx="1800225" cy="1511300"/>
          </a:xfrm>
          <a:prstGeom prst="rect">
            <a:avLst/>
          </a:prstGeom>
          <a:solidFill>
            <a:srgbClr val="FFFF00"/>
          </a:solidFill>
          <a:ln w="9525">
            <a:solidFill>
              <a:schemeClr val="tx1"/>
            </a:solidFill>
            <a:miter lim="800000"/>
            <a:headEnd/>
            <a:tailEnd/>
          </a:ln>
        </p:spPr>
        <p:txBody>
          <a:bodyPr wrap="none" anchor="ctr"/>
          <a:lstStyle/>
          <a:p>
            <a:endParaRPr lang="ru-RU"/>
          </a:p>
        </p:txBody>
      </p:sp>
      <p:sp>
        <p:nvSpPr>
          <p:cNvPr id="6" name="AutoShape 5"/>
          <p:cNvSpPr>
            <a:spLocks noChangeArrowheads="1"/>
          </p:cNvSpPr>
          <p:nvPr/>
        </p:nvSpPr>
        <p:spPr bwMode="auto">
          <a:xfrm>
            <a:off x="1331640" y="2348880"/>
            <a:ext cx="6119812" cy="720725"/>
          </a:xfrm>
          <a:prstGeom prst="cube">
            <a:avLst>
              <a:gd name="adj" fmla="val 25000"/>
            </a:avLst>
          </a:prstGeom>
          <a:solidFill>
            <a:srgbClr val="25798D"/>
          </a:solidFill>
          <a:ln w="9525">
            <a:solidFill>
              <a:schemeClr val="folHlink"/>
            </a:solidFill>
            <a:miter lim="800000"/>
            <a:headEnd/>
            <a:tailEnd/>
          </a:ln>
        </p:spPr>
        <p:txBody>
          <a:bodyPr wrap="none" anchor="ctr"/>
          <a:lstStyle/>
          <a:p>
            <a:endParaRPr lang="ru-RU"/>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500">
                                          <p:stCondLst>
                                            <p:cond delay="0"/>
                                          </p:stCondLst>
                                        </p:cTn>
                                        <p:tgtEl>
                                          <p:spTgt spid="105475">
                                            <p:txEl>
                                              <p:pRg st="0" end="0"/>
                                            </p:txEl>
                                          </p:spTgt>
                                        </p:tgtEl>
                                      </p:cBhvr>
                                    </p:animEffect>
                                    <p:anim calcmode="lin" valueType="num">
                                      <p:cBhvr>
                                        <p:cTn id="8" dur="500" fill="hold">
                                          <p:stCondLst>
                                            <p:cond delay="0"/>
                                          </p:stCondLst>
                                        </p:cTn>
                                        <p:tgtEl>
                                          <p:spTgt spid="105475">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05475">
                                            <p:txEl>
                                              <p:pRg st="3" end="3"/>
                                            </p:txEl>
                                          </p:spTgt>
                                        </p:tgtEl>
                                        <p:attrNameLst>
                                          <p:attrName>style.visibility</p:attrName>
                                        </p:attrNameLst>
                                      </p:cBhvr>
                                      <p:to>
                                        <p:strVal val="visible"/>
                                      </p:to>
                                    </p:set>
                                    <p:animEffect transition="in" filter="fade">
                                      <p:cBhvr>
                                        <p:cTn id="14" dur="500">
                                          <p:stCondLst>
                                            <p:cond delay="0"/>
                                          </p:stCondLst>
                                        </p:cTn>
                                        <p:tgtEl>
                                          <p:spTgt spid="105475">
                                            <p:txEl>
                                              <p:pRg st="3" end="3"/>
                                            </p:txEl>
                                          </p:spTgt>
                                        </p:tgtEl>
                                      </p:cBhvr>
                                    </p:animEffect>
                                    <p:anim calcmode="lin" valueType="num">
                                      <p:cBhvr>
                                        <p:cTn id="15" dur="500" fill="hold">
                                          <p:stCondLst>
                                            <p:cond delay="0"/>
                                          </p:stCondLst>
                                        </p:cTn>
                                        <p:tgtEl>
                                          <p:spTgt spid="105475">
                                            <p:txEl>
                                              <p:pRg st="3" end="3"/>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0688"/>
            <a:ext cx="9144000" cy="3096344"/>
          </a:xfrm>
        </p:spPr>
        <p:txBody>
          <a:bodyPr>
            <a:normAutofit/>
          </a:bodyPr>
          <a:lstStyle/>
          <a:p>
            <a:r>
              <a:rPr lang="ru-RU" b="1" dirty="0" smtClean="0"/>
              <a:t>« Внимательная команда» </a:t>
            </a:r>
            <a:br>
              <a:rPr lang="ru-RU" b="1" dirty="0" smtClean="0"/>
            </a:br>
            <a:r>
              <a:rPr lang="ru-RU" dirty="0" smtClean="0"/>
              <a:t/>
            </a:r>
            <a:br>
              <a:rPr lang="ru-RU" dirty="0" smtClean="0"/>
            </a:br>
            <a:r>
              <a:rPr lang="ru-RU" dirty="0" smtClean="0"/>
              <a:t>	</a:t>
            </a:r>
            <a:r>
              <a:rPr lang="ru-RU" sz="3600" dirty="0" smtClean="0"/>
              <a:t>Из геометрических фигур составить фигуру (клейкая бумага) животного </a:t>
            </a:r>
            <a:endParaRPr lang="ru-RU"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0"/>
            <a:ext cx="8229600" cy="1124744"/>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dirty="0" smtClean="0">
                <a:latin typeface="Calibri" pitchFamily="34" charset="0"/>
              </a:rPr>
              <a:t>Конкурс художников</a:t>
            </a:r>
          </a:p>
        </p:txBody>
      </p:sp>
      <p:pic>
        <p:nvPicPr>
          <p:cNvPr id="19458" name="Picture 2"/>
          <p:cNvPicPr>
            <a:picLocks noChangeAspect="1" noChangeArrowheads="1"/>
          </p:cNvPicPr>
          <p:nvPr/>
        </p:nvPicPr>
        <p:blipFill>
          <a:blip r:embed="rId3" cstate="print"/>
          <a:srcRect/>
          <a:stretch>
            <a:fillRect/>
          </a:stretch>
        </p:blipFill>
        <p:spPr bwMode="auto">
          <a:xfrm>
            <a:off x="539552" y="1196752"/>
            <a:ext cx="3133725" cy="3990975"/>
          </a:xfrm>
          <a:prstGeom prst="rect">
            <a:avLst/>
          </a:prstGeom>
          <a:noFill/>
          <a:ln w="9360">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4499992" y="1196752"/>
            <a:ext cx="4056063" cy="3429000"/>
          </a:xfrm>
          <a:prstGeom prst="rect">
            <a:avLst/>
          </a:prstGeom>
          <a:noFill/>
          <a:ln w="9360">
            <a:noFill/>
            <a:miter lim="800000"/>
            <a:headEnd/>
            <a:tailEnd/>
          </a:ln>
        </p:spPr>
      </p:pic>
      <p:sp>
        <p:nvSpPr>
          <p:cNvPr id="16385" name="Rectangle 1"/>
          <p:cNvSpPr>
            <a:spLocks noChangeArrowheads="1"/>
          </p:cNvSpPr>
          <p:nvPr/>
        </p:nvSpPr>
        <p:spPr bwMode="auto">
          <a:xfrm>
            <a:off x="251520" y="5132789"/>
            <a:ext cx="856895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От каждой команды по одному человеку.</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 Нарисовать одновременно двумя руками: одной круг, а другой – прямоугольник. </a:t>
            </a:r>
            <a:br>
              <a:rPr kumimoji="0" lang="ru-RU"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br>
            <a:r>
              <a:rPr kumimoji="0" lang="ru-RU"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2. По команде ведущего нарисовать с закрытыми глазами квадрат, в середине овал, справа треугольник.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19457"/>
                                        </p:tgtEl>
                                        <p:attrNameLst>
                                          <p:attrName>style.visibility</p:attrName>
                                        </p:attrNameLst>
                                      </p:cBhvr>
                                      <p:to>
                                        <p:strVal val="visible"/>
                                      </p:to>
                                    </p:set>
                                    <p:anim calcmode="lin" valueType="num">
                                      <p:cBhvr additive="repl">
                                        <p:cTn id="7" dur="1000" fill="hold"/>
                                        <p:tgtEl>
                                          <p:spTgt spid="19457"/>
                                        </p:tgtEl>
                                        <p:attrNameLst>
                                          <p:attrName>ppt_w</p:attrName>
                                        </p:attrNameLst>
                                      </p:cBhvr>
                                      <p:tavLst>
                                        <p:tav tm="100000">
                                          <p:val>
                                            <p:fltVal val="0"/>
                                          </p:val>
                                        </p:tav>
                                        <p:tav>
                                          <p:val>
                                            <p:strVal val="#ppt_w"/>
                                          </p:val>
                                        </p:tav>
                                      </p:tavLst>
                                    </p:anim>
                                    <p:anim calcmode="lin" valueType="num">
                                      <p:cBhvr additive="repl">
                                        <p:cTn id="8" dur="1000" fill="hold"/>
                                        <p:tgtEl>
                                          <p:spTgt spid="19457"/>
                                        </p:tgtEl>
                                        <p:attrNameLst>
                                          <p:attrName>ppt_h</p:attrName>
                                        </p:attrNameLst>
                                      </p:cBhvr>
                                      <p:tavLst>
                                        <p:tav tm="100000">
                                          <p:val>
                                            <p:fltVal val="0"/>
                                          </p:val>
                                        </p:tav>
                                        <p:tav>
                                          <p:val>
                                            <p:strVal val="#ppt_h"/>
                                          </p:val>
                                        </p:tav>
                                      </p:tavLst>
                                    </p:anim>
                                  </p:childTnLst>
                                </p:cTn>
                              </p:par>
                              <p:par>
                                <p:cTn id="9" presetID="16" presetClass="entr" presetSubtype="42" fill="hold" nodeType="withEffect">
                                  <p:stCondLst>
                                    <p:cond delay="0"/>
                                  </p:stCondLst>
                                  <p:childTnLst>
                                    <p:set>
                                      <p:cBhvr additive="repl">
                                        <p:cTn id="10" dur="1" fill="hold">
                                          <p:stCondLst>
                                            <p:cond delay="0"/>
                                          </p:stCondLst>
                                        </p:cTn>
                                        <p:tgtEl>
                                          <p:spTgt spid="19458"/>
                                        </p:tgtEl>
                                        <p:attrNameLst>
                                          <p:attrName>style.visibility</p:attrName>
                                        </p:attrNameLst>
                                      </p:cBhvr>
                                      <p:to>
                                        <p:strVal val="visible"/>
                                      </p:to>
                                    </p:set>
                                    <p:animEffect transition="in" filter="barn(outHorizontal)">
                                      <p:cBhvr additive="repl">
                                        <p:cTn id="11" dur="1000"/>
                                        <p:tgtEl>
                                          <p:spTgt spid="19458"/>
                                        </p:tgtEl>
                                      </p:cBhvr>
                                    </p:animEffect>
                                  </p:childTnLst>
                                </p:cTn>
                              </p:par>
                              <p:par>
                                <p:cTn id="12" presetID="16" presetClass="entr" presetSubtype="26" fill="hold" nodeType="withEffect">
                                  <p:stCondLst>
                                    <p:cond delay="0"/>
                                  </p:stCondLst>
                                  <p:childTnLst>
                                    <p:set>
                                      <p:cBhvr additive="repl">
                                        <p:cTn id="13" dur="1" fill="hold">
                                          <p:stCondLst>
                                            <p:cond delay="0"/>
                                          </p:stCondLst>
                                        </p:cTn>
                                        <p:tgtEl>
                                          <p:spTgt spid="19459"/>
                                        </p:tgtEl>
                                        <p:attrNameLst>
                                          <p:attrName>style.visibility</p:attrName>
                                        </p:attrNameLst>
                                      </p:cBhvr>
                                      <p:to>
                                        <p:strVal val="visible"/>
                                      </p:to>
                                    </p:set>
                                    <p:animEffect transition="in" filter="barn(inHorizontal)">
                                      <p:cBhvr additive="repl">
                                        <p:cTn id="14"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467544" y="524003"/>
            <a:ext cx="8208912" cy="590931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ru-RU"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игра “Так – это не так”.</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Летом очень холодно. Когда я иду кататься на лыжах или на коньках, надеваю теплую куртку и валенки.</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Еще летом бывает Новый год. Ребята наряжают елку. К ним в гости приходит Дед мороз и Снегурочка. Это так?</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Осенью на деревьях распускаются листочки. Прилетают из теплых стран птицы. </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Мы с ребятами вешаем скворечники. Это так?</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Весной на землю падают первые снежинки. Переодевается в белую шубку заяц, залезает в берлогу медведь, а птицы</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улетают в теплые края. Это так?</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Зимой все ходят в лес за грибами и ягодами. В садах зреют яблоки, груши, вишни.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Разноцветные бабочки перелетают</a:t>
            </a:r>
            <a:r>
              <a:rPr kumimoji="0" lang="ru-RU" b="0" i="1" u="none" strike="noStrike" cap="none" normalizeH="0" dirty="0" smtClean="0">
                <a:ln>
                  <a:noFill/>
                </a:ln>
                <a:solidFill>
                  <a:srgbClr val="333333"/>
                </a:solidFill>
                <a:effectLst/>
                <a:latin typeface="Arial" pitchFamily="34" charset="0"/>
                <a:ea typeface="Times New Roman" pitchFamily="18" charset="0"/>
                <a:cs typeface="Arial" pitchFamily="34" charset="0"/>
              </a:rPr>
              <a:t> </a:t>
            </a:r>
            <a:r>
              <a:rPr kumimoji="0" lang="ru-RU"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с цветка на цветок. Ребята загорают на солнышке и едят вкусные арбузы. Это так?</a:t>
            </a:r>
            <a:r>
              <a:rPr kumimoji="0" lang="ru-RU"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360">
            <a:noFill/>
            <a:miter lim="800000"/>
            <a:headEnd/>
            <a:tailEnd/>
          </a:ln>
        </p:spPr>
      </p:pic>
      <p:sp>
        <p:nvSpPr>
          <p:cNvPr id="7171" name="Rectangle 2"/>
          <p:cNvSpPr>
            <a:spLocks noChangeArrowheads="1"/>
          </p:cNvSpPr>
          <p:nvPr/>
        </p:nvSpPr>
        <p:spPr bwMode="auto">
          <a:xfrm>
            <a:off x="1763713" y="620713"/>
            <a:ext cx="5616575" cy="1752872"/>
          </a:xfrm>
          <a:prstGeom prst="rect">
            <a:avLst/>
          </a:prstGeom>
          <a:noFill/>
          <a:ln w="9525">
            <a:noFill/>
            <a:round/>
            <a:headEnd/>
            <a:tailEnd/>
          </a:ln>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Lst>
            </a:pPr>
            <a:endParaRPr lang="ru-RU" sz="5400" b="1" dirty="0">
              <a:solidFill>
                <a:srgbClr val="254061"/>
              </a:solidFill>
              <a:latin typeface="Calibri" pitchFamily="34" charset="0"/>
            </a:endParaRPr>
          </a:p>
          <a:p>
            <a:pPr algn="ctr" hangingPunct="1">
              <a:lnSpc>
                <a:spcPct val="100000"/>
              </a:lnSpc>
              <a:tabLst>
                <a:tab pos="723900" algn="l"/>
                <a:tab pos="1447800" algn="l"/>
                <a:tab pos="2171700" algn="l"/>
                <a:tab pos="2895600" algn="l"/>
                <a:tab pos="3619500" algn="l"/>
                <a:tab pos="4343400" algn="l"/>
                <a:tab pos="5067300" algn="l"/>
              </a:tabLst>
            </a:pPr>
            <a:endParaRPr lang="ru-RU" sz="5400" b="1" dirty="0">
              <a:solidFill>
                <a:srgbClr val="254061"/>
              </a:solidFill>
              <a:latin typeface="Calibri" pitchFamily="34" charset="0"/>
            </a:endParaRPr>
          </a:p>
        </p:txBody>
      </p:sp>
      <p:sp>
        <p:nvSpPr>
          <p:cNvPr id="5" name="TextBox 4"/>
          <p:cNvSpPr txBox="1"/>
          <p:nvPr/>
        </p:nvSpPr>
        <p:spPr>
          <a:xfrm>
            <a:off x="1907704" y="1196752"/>
            <a:ext cx="5544616" cy="4524315"/>
          </a:xfrm>
          <a:prstGeom prst="rect">
            <a:avLst/>
          </a:prstGeom>
          <a:noFill/>
        </p:spPr>
        <p:txBody>
          <a:bodyPr wrap="square" rtlCol="0">
            <a:spAutoFit/>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4800" b="1" dirty="0" smtClean="0">
                <a:solidFill>
                  <a:srgbClr val="000000"/>
                </a:solidFill>
                <a:latin typeface="Calibri" pitchFamily="34" charset="0"/>
              </a:rPr>
              <a:t>Математика- </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4800" b="1" dirty="0" smtClean="0">
                <a:solidFill>
                  <a:srgbClr val="000000"/>
                </a:solidFill>
                <a:latin typeface="Calibri" pitchFamily="34" charset="0"/>
              </a:rPr>
              <a:t>царица наук,</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4800" b="1" dirty="0" smtClean="0">
                <a:solidFill>
                  <a:srgbClr val="000000"/>
                </a:solidFill>
                <a:latin typeface="Calibri" pitchFamily="34" charset="0"/>
              </a:rPr>
              <a:t>арифметика-</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4800" b="1" dirty="0" smtClean="0">
                <a:solidFill>
                  <a:srgbClr val="000000"/>
                </a:solidFill>
                <a:latin typeface="Calibri" pitchFamily="34" charset="0"/>
              </a:rPr>
              <a:t>царица математики.</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4800" b="1" dirty="0" smtClean="0">
                <a:solidFill>
                  <a:srgbClr val="000000"/>
                </a:solidFill>
                <a:latin typeface="Calibri" pitchFamily="34" charset="0"/>
              </a:rPr>
              <a:t>К. Гаусс</a:t>
            </a:r>
            <a:endParaRPr lang="ru-RU" sz="4800" b="1" dirty="0">
              <a:solidFill>
                <a:srgbClr val="000000"/>
              </a:solidFill>
              <a:latin typeface="Calibri" pitchFamily="34" charset="0"/>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ChangeAspect="1" noChangeArrowheads="1"/>
          </p:cNvPicPr>
          <p:nvPr/>
        </p:nvPicPr>
        <p:blipFill>
          <a:blip r:embed="rId3" cstate="print"/>
          <a:srcRect/>
          <a:stretch>
            <a:fillRect/>
          </a:stretch>
        </p:blipFill>
        <p:spPr bwMode="auto">
          <a:xfrm>
            <a:off x="1357313" y="1500188"/>
            <a:ext cx="5724525" cy="4289425"/>
          </a:xfrm>
          <a:prstGeom prst="rect">
            <a:avLst/>
          </a:prstGeom>
          <a:noFill/>
          <a:ln w="9360">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611188" y="692150"/>
            <a:ext cx="3211512" cy="1008063"/>
          </a:xfrm>
          <a:prstGeom prst="rect">
            <a:avLst/>
          </a:prstGeom>
          <a:solidFill>
            <a:srgbClr val="FFFFFF"/>
          </a:solidFill>
          <a:ln w="38160" cap="rnd">
            <a:solidFill>
              <a:srgbClr val="1F497D"/>
            </a:solidFill>
            <a:prstDash val="sysDot"/>
            <a:miter lim="800000"/>
            <a:headEnd/>
            <a:tailEnd/>
          </a:ln>
        </p:spPr>
        <p:txBody>
          <a:bodyPr lIns="90000" tIns="45000" rIns="90000" bIns="45000"/>
          <a:lstStyle/>
          <a:p>
            <a:pPr hangingPunct="1">
              <a:lnSpc>
                <a:spcPct val="100000"/>
              </a:lnSpc>
              <a:spcAft>
                <a:spcPts val="1000"/>
              </a:spcAft>
              <a:tabLst>
                <a:tab pos="723900" algn="l"/>
                <a:tab pos="1447800" algn="l"/>
                <a:tab pos="2171700" algn="l"/>
                <a:tab pos="2895600" algn="l"/>
              </a:tabLst>
            </a:pPr>
            <a:r>
              <a:rPr lang="ru-RU" sz="4800">
                <a:solidFill>
                  <a:srgbClr val="0000FF"/>
                </a:solidFill>
                <a:latin typeface="Calibri" pitchFamily="34" charset="0"/>
              </a:rPr>
              <a:t>ПРЕ 100 Л</a:t>
            </a:r>
          </a:p>
        </p:txBody>
      </p:sp>
      <p:sp>
        <p:nvSpPr>
          <p:cNvPr id="27651" name="Rectangle 2"/>
          <p:cNvSpPr>
            <a:spLocks noChangeArrowheads="1"/>
          </p:cNvSpPr>
          <p:nvPr/>
        </p:nvSpPr>
        <p:spPr bwMode="auto">
          <a:xfrm>
            <a:off x="4984750" y="692150"/>
            <a:ext cx="2971800" cy="936625"/>
          </a:xfrm>
          <a:prstGeom prst="rect">
            <a:avLst/>
          </a:prstGeom>
          <a:solidFill>
            <a:srgbClr val="FFFFFF"/>
          </a:solidFill>
          <a:ln w="38160">
            <a:solidFill>
              <a:srgbClr val="FFFF00"/>
            </a:solidFill>
            <a:miter lim="800000"/>
            <a:headEnd/>
            <a:tailEnd/>
          </a:ln>
        </p:spPr>
        <p:txBody>
          <a:bodyPr lIns="90000" tIns="45000" rIns="90000" bIns="45000"/>
          <a:lstStyle/>
          <a:p>
            <a:pPr hangingPunct="1">
              <a:lnSpc>
                <a:spcPct val="100000"/>
              </a:lnSpc>
              <a:spcAft>
                <a:spcPts val="1000"/>
              </a:spcAft>
              <a:tabLst>
                <a:tab pos="723900" algn="l"/>
                <a:tab pos="1447800" algn="l"/>
                <a:tab pos="2171700" algn="l"/>
                <a:tab pos="2895600" algn="l"/>
              </a:tabLst>
            </a:pPr>
            <a:r>
              <a:rPr lang="ru-RU" sz="4800">
                <a:solidFill>
                  <a:srgbClr val="FF0000"/>
                </a:solidFill>
                <a:latin typeface="Calibri" pitchFamily="34" charset="0"/>
              </a:rPr>
              <a:t>АК  3  СА</a:t>
            </a:r>
          </a:p>
        </p:txBody>
      </p:sp>
      <p:sp>
        <p:nvSpPr>
          <p:cNvPr id="27652" name="Rectangle 3"/>
          <p:cNvSpPr>
            <a:spLocks noChangeArrowheads="1"/>
          </p:cNvSpPr>
          <p:nvPr/>
        </p:nvSpPr>
        <p:spPr bwMode="auto">
          <a:xfrm>
            <a:off x="609600" y="2781300"/>
            <a:ext cx="3314700" cy="935038"/>
          </a:xfrm>
          <a:prstGeom prst="rect">
            <a:avLst/>
          </a:prstGeom>
          <a:solidFill>
            <a:srgbClr val="FFFFFF"/>
          </a:solidFill>
          <a:ln w="9360" cap="rnd">
            <a:solidFill>
              <a:srgbClr val="FF0000"/>
            </a:solidFill>
            <a:prstDash val="lgDashDotDot"/>
            <a:miter lim="800000"/>
            <a:headEnd/>
            <a:tailEnd/>
          </a:ln>
        </p:spPr>
        <p:txBody>
          <a:bodyPr lIns="90000" tIns="45000" rIns="90000" bIns="45000"/>
          <a:lstStyle/>
          <a:p>
            <a:pPr hangingPunct="1">
              <a:lnSpc>
                <a:spcPct val="100000"/>
              </a:lnSpc>
              <a:spcAft>
                <a:spcPts val="1000"/>
              </a:spcAft>
              <a:tabLst>
                <a:tab pos="723900" algn="l"/>
                <a:tab pos="1447800" algn="l"/>
                <a:tab pos="2171700" algn="l"/>
                <a:tab pos="2895600" algn="l"/>
              </a:tabLst>
            </a:pPr>
            <a:r>
              <a:rPr lang="ru-RU" sz="4800">
                <a:solidFill>
                  <a:srgbClr val="008000"/>
                </a:solidFill>
                <a:latin typeface="Calibri" pitchFamily="34" charset="0"/>
              </a:rPr>
              <a:t>100  ЛИЦА</a:t>
            </a:r>
          </a:p>
        </p:txBody>
      </p:sp>
      <p:sp>
        <p:nvSpPr>
          <p:cNvPr id="27653" name="Rectangle 4"/>
          <p:cNvSpPr>
            <a:spLocks noChangeArrowheads="1"/>
          </p:cNvSpPr>
          <p:nvPr/>
        </p:nvSpPr>
        <p:spPr bwMode="auto">
          <a:xfrm>
            <a:off x="5003800" y="2781300"/>
            <a:ext cx="2971800" cy="935038"/>
          </a:xfrm>
          <a:prstGeom prst="rect">
            <a:avLst/>
          </a:prstGeom>
          <a:solidFill>
            <a:srgbClr val="FFFFFF"/>
          </a:solidFill>
          <a:ln w="19080">
            <a:solidFill>
              <a:srgbClr val="800080"/>
            </a:solidFill>
            <a:miter lim="800000"/>
            <a:headEnd/>
            <a:tailEnd/>
          </a:ln>
        </p:spPr>
        <p:txBody>
          <a:bodyPr lIns="90000" tIns="45000" rIns="90000" bIns="45000"/>
          <a:lstStyle/>
          <a:p>
            <a:pPr hangingPunct="1">
              <a:lnSpc>
                <a:spcPct val="100000"/>
              </a:lnSpc>
              <a:spcAft>
                <a:spcPts val="1000"/>
              </a:spcAft>
              <a:tabLst>
                <a:tab pos="723900" algn="l"/>
                <a:tab pos="1447800" algn="l"/>
                <a:tab pos="2171700" algn="l"/>
                <a:tab pos="2895600" algn="l"/>
              </a:tabLst>
            </a:pPr>
            <a:r>
              <a:rPr lang="ru-RU" sz="4800">
                <a:solidFill>
                  <a:srgbClr val="FF6600"/>
                </a:solidFill>
                <a:latin typeface="Calibri" pitchFamily="34" charset="0"/>
              </a:rPr>
              <a:t>ПА  3  ОТ</a:t>
            </a:r>
          </a:p>
        </p:txBody>
      </p:sp>
      <p:sp>
        <p:nvSpPr>
          <p:cNvPr id="27654" name="Rectangle 5"/>
          <p:cNvSpPr>
            <a:spLocks noChangeArrowheads="1"/>
          </p:cNvSpPr>
          <p:nvPr/>
        </p:nvSpPr>
        <p:spPr bwMode="auto">
          <a:xfrm>
            <a:off x="5094288" y="5076825"/>
            <a:ext cx="2933700" cy="944563"/>
          </a:xfrm>
          <a:prstGeom prst="rect">
            <a:avLst/>
          </a:prstGeom>
          <a:solidFill>
            <a:srgbClr val="FFFFFF"/>
          </a:solidFill>
          <a:ln w="28440">
            <a:solidFill>
              <a:srgbClr val="008000"/>
            </a:solidFill>
            <a:miter lim="800000"/>
            <a:headEnd/>
            <a:tailEnd/>
          </a:ln>
        </p:spPr>
        <p:txBody>
          <a:bodyPr lIns="90000" tIns="45000" rIns="90000" bIns="45000"/>
          <a:lstStyle/>
          <a:p>
            <a:pPr hangingPunct="1">
              <a:lnSpc>
                <a:spcPct val="100000"/>
              </a:lnSpc>
              <a:spcAft>
                <a:spcPts val="1000"/>
              </a:spcAft>
              <a:tabLst>
                <a:tab pos="723900" algn="l"/>
                <a:tab pos="1447800" algn="l"/>
                <a:tab pos="2171700" algn="l"/>
                <a:tab pos="2895600" algn="l"/>
              </a:tabLst>
            </a:pPr>
            <a:r>
              <a:rPr lang="ru-RU" sz="4800">
                <a:solidFill>
                  <a:srgbClr val="FF6600"/>
                </a:solidFill>
                <a:latin typeface="Calibri" pitchFamily="34" charset="0"/>
              </a:rPr>
              <a:t>100  ЛБ</a:t>
            </a:r>
          </a:p>
        </p:txBody>
      </p:sp>
      <p:sp>
        <p:nvSpPr>
          <p:cNvPr id="27655" name="Rectangle 6"/>
          <p:cNvSpPr>
            <a:spLocks noChangeArrowheads="1"/>
          </p:cNvSpPr>
          <p:nvPr/>
        </p:nvSpPr>
        <p:spPr bwMode="auto">
          <a:xfrm>
            <a:off x="684213" y="5084763"/>
            <a:ext cx="3294062" cy="936625"/>
          </a:xfrm>
          <a:prstGeom prst="rect">
            <a:avLst/>
          </a:prstGeom>
          <a:solidFill>
            <a:srgbClr val="FFFFFF"/>
          </a:solidFill>
          <a:ln w="28440" cap="rnd">
            <a:solidFill>
              <a:srgbClr val="FF6600"/>
            </a:solidFill>
            <a:prstDash val="lgDash"/>
            <a:miter lim="800000"/>
            <a:headEnd/>
            <a:tailEnd/>
          </a:ln>
        </p:spPr>
        <p:txBody>
          <a:bodyPr lIns="90000" tIns="45000" rIns="90000" bIns="45000"/>
          <a:lstStyle/>
          <a:p>
            <a:pPr hangingPunct="1">
              <a:lnSpc>
                <a:spcPct val="100000"/>
              </a:lnSpc>
              <a:spcAft>
                <a:spcPts val="1000"/>
              </a:spcAft>
              <a:tabLst>
                <a:tab pos="723900" algn="l"/>
                <a:tab pos="1447800" algn="l"/>
                <a:tab pos="2171700" algn="l"/>
                <a:tab pos="2895600" algn="l"/>
              </a:tabLst>
            </a:pPr>
            <a:r>
              <a:rPr lang="ru-RU" sz="4800">
                <a:solidFill>
                  <a:srgbClr val="800080"/>
                </a:solidFill>
                <a:latin typeface="Calibri" pitchFamily="34" charset="0"/>
              </a:rPr>
              <a:t>КИС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lipton"/>
          <p:cNvPicPr>
            <a:picLocks noChangeAspect="1" noChangeArrowheads="1"/>
          </p:cNvPicPr>
          <p:nvPr/>
        </p:nvPicPr>
        <p:blipFill>
          <a:blip r:embed="rId2" cstate="print"/>
          <a:srcRect/>
          <a:stretch>
            <a:fillRect/>
          </a:stretch>
        </p:blipFill>
        <p:spPr bwMode="auto">
          <a:xfrm>
            <a:off x="4356100" y="2133600"/>
            <a:ext cx="3105150" cy="3455988"/>
          </a:xfrm>
          <a:prstGeom prst="rect">
            <a:avLst/>
          </a:prstGeom>
          <a:noFill/>
          <a:ln w="9525">
            <a:noFill/>
            <a:miter lim="800000"/>
            <a:headEnd/>
            <a:tailEnd/>
          </a:ln>
        </p:spPr>
      </p:pic>
      <p:sp>
        <p:nvSpPr>
          <p:cNvPr id="18434" name="Rectangle 2"/>
          <p:cNvSpPr>
            <a:spLocks noGrp="1" noChangeArrowheads="1"/>
          </p:cNvSpPr>
          <p:nvPr>
            <p:ph type="title"/>
          </p:nvPr>
        </p:nvSpPr>
        <p:spPr/>
        <p:txBody>
          <a:bodyPr/>
          <a:lstStyle/>
          <a:p>
            <a:pPr>
              <a:defRPr/>
            </a:pPr>
            <a:r>
              <a:rPr lang="ru-RU" b="1">
                <a:solidFill>
                  <a:srgbClr val="99FF33"/>
                </a:solidFill>
                <a:effectLst>
                  <a:outerShdw blurRad="38100" dist="38100" dir="2700000" algn="tl">
                    <a:srgbClr val="000000"/>
                  </a:outerShdw>
                </a:effectLst>
              </a:rPr>
              <a:t>Ребусы</a:t>
            </a:r>
          </a:p>
        </p:txBody>
      </p:sp>
      <p:pic>
        <p:nvPicPr>
          <p:cNvPr id="28676" name="Picture 4" descr="1_gif"/>
          <p:cNvPicPr>
            <a:picLocks noChangeAspect="1" noChangeArrowheads="1"/>
          </p:cNvPicPr>
          <p:nvPr/>
        </p:nvPicPr>
        <p:blipFill>
          <a:blip r:embed="rId3" cstate="print"/>
          <a:srcRect/>
          <a:stretch>
            <a:fillRect/>
          </a:stretch>
        </p:blipFill>
        <p:spPr bwMode="auto">
          <a:xfrm>
            <a:off x="0" y="0"/>
            <a:ext cx="1219200" cy="1219200"/>
          </a:xfrm>
          <a:prstGeom prst="rect">
            <a:avLst/>
          </a:prstGeom>
          <a:noFill/>
          <a:ln w="9525">
            <a:noFill/>
            <a:miter lim="800000"/>
            <a:headEnd/>
            <a:tailEnd/>
          </a:ln>
        </p:spPr>
      </p:pic>
      <p:sp>
        <p:nvSpPr>
          <p:cNvPr id="28677" name="Text Box 6"/>
          <p:cNvSpPr txBox="1">
            <a:spLocks noChangeArrowheads="1"/>
          </p:cNvSpPr>
          <p:nvPr/>
        </p:nvSpPr>
        <p:spPr bwMode="auto">
          <a:xfrm>
            <a:off x="6838950" y="620713"/>
            <a:ext cx="2305050" cy="2255837"/>
          </a:xfrm>
          <a:prstGeom prst="rect">
            <a:avLst/>
          </a:prstGeom>
          <a:noFill/>
          <a:ln w="9525">
            <a:noFill/>
            <a:miter lim="800000"/>
            <a:headEnd/>
            <a:tailEnd/>
          </a:ln>
        </p:spPr>
        <p:txBody>
          <a:bodyPr>
            <a:spAutoFit/>
          </a:bodyPr>
          <a:lstStyle/>
          <a:p>
            <a:r>
              <a:rPr lang="ru-RU" sz="14200" b="1">
                <a:latin typeface="Times New Roman" pitchFamily="18" charset="0"/>
              </a:rPr>
              <a:t>,,</a:t>
            </a:r>
          </a:p>
        </p:txBody>
      </p:sp>
      <p:pic>
        <p:nvPicPr>
          <p:cNvPr id="28678" name="Picture 8" descr="onion08"/>
          <p:cNvPicPr>
            <a:picLocks noChangeAspect="1" noChangeArrowheads="1"/>
          </p:cNvPicPr>
          <p:nvPr/>
        </p:nvPicPr>
        <p:blipFill>
          <a:blip r:embed="rId4" cstate="print"/>
          <a:srcRect/>
          <a:stretch>
            <a:fillRect/>
          </a:stretch>
        </p:blipFill>
        <p:spPr bwMode="auto">
          <a:xfrm>
            <a:off x="1187450" y="2133600"/>
            <a:ext cx="3189288" cy="3455988"/>
          </a:xfrm>
          <a:prstGeom prst="rect">
            <a:avLst/>
          </a:prstGeom>
          <a:noFill/>
          <a:ln w="9525">
            <a:noFill/>
            <a:miter lim="800000"/>
            <a:headEnd/>
            <a:tailEnd/>
          </a:ln>
        </p:spPr>
      </p:pic>
      <p:sp>
        <p:nvSpPr>
          <p:cNvPr id="28679" name="Rectangle 9"/>
          <p:cNvSpPr>
            <a:spLocks noChangeArrowheads="1"/>
          </p:cNvSpPr>
          <p:nvPr/>
        </p:nvSpPr>
        <p:spPr bwMode="auto">
          <a:xfrm>
            <a:off x="3419475" y="3284538"/>
            <a:ext cx="1081088" cy="2470150"/>
          </a:xfrm>
          <a:prstGeom prst="rect">
            <a:avLst/>
          </a:prstGeom>
          <a:noFill/>
          <a:ln w="9525">
            <a:noFill/>
            <a:miter lim="800000"/>
            <a:headEnd/>
            <a:tailEnd/>
          </a:ln>
        </p:spPr>
        <p:txBody>
          <a:bodyPr>
            <a:spAutoFit/>
          </a:bodyPr>
          <a:lstStyle/>
          <a:p>
            <a:r>
              <a:rPr lang="ru-RU" sz="15600" b="1">
                <a:latin typeface="Times New Roman" pitchFamily="18" charset="0"/>
              </a:rPr>
              <a:t>,</a:t>
            </a:r>
          </a:p>
        </p:txBody>
      </p:sp>
      <p:sp>
        <p:nvSpPr>
          <p:cNvPr id="18443" name="WordArt 11"/>
          <p:cNvSpPr>
            <a:spLocks noChangeArrowheads="1" noChangeShapeType="1" noTextEdit="1"/>
          </p:cNvSpPr>
          <p:nvPr/>
        </p:nvSpPr>
        <p:spPr bwMode="auto">
          <a:xfrm>
            <a:off x="3276600" y="5661025"/>
            <a:ext cx="2159000" cy="1008063"/>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Луч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a:defRPr/>
            </a:pPr>
            <a:r>
              <a:rPr lang="ru-RU" sz="4000" b="1">
                <a:solidFill>
                  <a:srgbClr val="99FF33"/>
                </a:solidFill>
                <a:effectLst>
                  <a:outerShdw blurRad="38100" dist="38100" dir="2700000" algn="tl">
                    <a:srgbClr val="000000"/>
                  </a:outerShdw>
                </a:effectLst>
              </a:rPr>
              <a:t>Ребусы</a:t>
            </a:r>
            <a:br>
              <a:rPr lang="ru-RU" sz="4000" b="1">
                <a:solidFill>
                  <a:srgbClr val="99FF33"/>
                </a:solidFill>
                <a:effectLst>
                  <a:outerShdw blurRad="38100" dist="38100" dir="2700000" algn="tl">
                    <a:srgbClr val="000000"/>
                  </a:outerShdw>
                </a:effectLst>
              </a:rPr>
            </a:br>
            <a:endParaRPr lang="ru-RU" sz="4000" b="1">
              <a:solidFill>
                <a:srgbClr val="99FF33"/>
              </a:solidFill>
              <a:effectLst>
                <a:outerShdw blurRad="38100" dist="38100" dir="2700000" algn="tl">
                  <a:srgbClr val="000000"/>
                </a:outerShdw>
              </a:effectLst>
            </a:endParaRPr>
          </a:p>
        </p:txBody>
      </p:sp>
      <p:pic>
        <p:nvPicPr>
          <p:cNvPr id="29699" name="Picture 3" descr="Рисунок1"/>
          <p:cNvPicPr>
            <a:picLocks noChangeAspect="1" noChangeArrowheads="1"/>
          </p:cNvPicPr>
          <p:nvPr/>
        </p:nvPicPr>
        <p:blipFill>
          <a:blip r:embed="rId2" cstate="print"/>
          <a:srcRect/>
          <a:stretch>
            <a:fillRect/>
          </a:stretch>
        </p:blipFill>
        <p:spPr bwMode="auto">
          <a:xfrm>
            <a:off x="3059113" y="1125538"/>
            <a:ext cx="2089150" cy="1727200"/>
          </a:xfrm>
          <a:prstGeom prst="rect">
            <a:avLst/>
          </a:prstGeom>
          <a:noFill/>
          <a:ln w="9525">
            <a:noFill/>
            <a:miter lim="800000"/>
            <a:headEnd/>
            <a:tailEnd/>
          </a:ln>
        </p:spPr>
      </p:pic>
      <p:sp>
        <p:nvSpPr>
          <p:cNvPr id="29700" name="Text Box 4"/>
          <p:cNvSpPr txBox="1">
            <a:spLocks noChangeArrowheads="1"/>
          </p:cNvSpPr>
          <p:nvPr/>
        </p:nvSpPr>
        <p:spPr bwMode="auto">
          <a:xfrm>
            <a:off x="4335463" y="3562350"/>
            <a:ext cx="184150" cy="366713"/>
          </a:xfrm>
          <a:prstGeom prst="rect">
            <a:avLst/>
          </a:prstGeom>
          <a:noFill/>
          <a:ln w="9525">
            <a:noFill/>
            <a:miter lim="800000"/>
            <a:headEnd/>
            <a:tailEnd/>
          </a:ln>
        </p:spPr>
        <p:txBody>
          <a:bodyPr>
            <a:spAutoFit/>
          </a:bodyPr>
          <a:lstStyle/>
          <a:p>
            <a:pPr>
              <a:spcBef>
                <a:spcPct val="50000"/>
              </a:spcBef>
            </a:pPr>
            <a:endParaRPr lang="ru-RU"/>
          </a:p>
        </p:txBody>
      </p:sp>
      <p:sp>
        <p:nvSpPr>
          <p:cNvPr id="9221" name="Text Box 5"/>
          <p:cNvSpPr txBox="1">
            <a:spLocks noChangeArrowheads="1"/>
          </p:cNvSpPr>
          <p:nvPr/>
        </p:nvSpPr>
        <p:spPr bwMode="auto">
          <a:xfrm>
            <a:off x="395288" y="836613"/>
            <a:ext cx="3951287" cy="2057400"/>
          </a:xfrm>
          <a:prstGeom prst="rect">
            <a:avLst/>
          </a:prstGeom>
          <a:noFill/>
          <a:ln w="9525">
            <a:noFill/>
            <a:miter lim="800000"/>
            <a:headEnd/>
            <a:tailEnd/>
          </a:ln>
          <a:effectLst/>
        </p:spPr>
        <p:txBody>
          <a:bodyPr>
            <a:spAutoFit/>
          </a:bodyPr>
          <a:lstStyle/>
          <a:p>
            <a:pPr>
              <a:defRPr/>
            </a:pPr>
            <a:r>
              <a:rPr lang="ru-RU" sz="12900" b="1">
                <a:solidFill>
                  <a:schemeClr val="bg1"/>
                </a:solidFill>
                <a:effectLst>
                  <a:outerShdw blurRad="38100" dist="38100" dir="2700000" algn="tl">
                    <a:srgbClr val="000000"/>
                  </a:outerShdw>
                </a:effectLst>
              </a:rPr>
              <a:t>ЧИ</a:t>
            </a:r>
          </a:p>
        </p:txBody>
      </p:sp>
      <p:sp>
        <p:nvSpPr>
          <p:cNvPr id="9222" name="WordArt 6"/>
          <p:cNvSpPr>
            <a:spLocks noChangeArrowheads="1" noChangeShapeType="1" noTextEdit="1"/>
          </p:cNvSpPr>
          <p:nvPr/>
        </p:nvSpPr>
        <p:spPr bwMode="auto">
          <a:xfrm>
            <a:off x="5724525" y="1557338"/>
            <a:ext cx="2735263" cy="1008062"/>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Число</a:t>
            </a:r>
          </a:p>
        </p:txBody>
      </p:sp>
      <p:pic>
        <p:nvPicPr>
          <p:cNvPr id="9223" name="Picture 7" descr="divan_0205"/>
          <p:cNvPicPr>
            <a:picLocks noChangeAspect="1" noChangeArrowheads="1"/>
          </p:cNvPicPr>
          <p:nvPr/>
        </p:nvPicPr>
        <p:blipFill>
          <a:blip r:embed="rId3" cstate="print"/>
          <a:srcRect/>
          <a:stretch>
            <a:fillRect/>
          </a:stretch>
        </p:blipFill>
        <p:spPr bwMode="auto">
          <a:xfrm>
            <a:off x="395288" y="3500438"/>
            <a:ext cx="3567112" cy="2667000"/>
          </a:xfrm>
          <a:prstGeom prst="rect">
            <a:avLst/>
          </a:prstGeom>
          <a:noFill/>
          <a:ln w="9525">
            <a:noFill/>
            <a:miter lim="800000"/>
            <a:headEnd/>
            <a:tailEnd/>
          </a:ln>
        </p:spPr>
      </p:pic>
      <p:sp>
        <p:nvSpPr>
          <p:cNvPr id="9224" name="Text Box 8"/>
          <p:cNvSpPr txBox="1">
            <a:spLocks noChangeArrowheads="1"/>
          </p:cNvSpPr>
          <p:nvPr/>
        </p:nvSpPr>
        <p:spPr bwMode="auto">
          <a:xfrm>
            <a:off x="4356100" y="3500438"/>
            <a:ext cx="2303463" cy="2713037"/>
          </a:xfrm>
          <a:prstGeom prst="rect">
            <a:avLst/>
          </a:prstGeom>
          <a:noFill/>
          <a:ln w="9525">
            <a:noFill/>
            <a:miter lim="800000"/>
            <a:headEnd/>
            <a:tailEnd/>
          </a:ln>
        </p:spPr>
        <p:txBody>
          <a:bodyPr>
            <a:spAutoFit/>
          </a:bodyPr>
          <a:lstStyle/>
          <a:p>
            <a:r>
              <a:rPr lang="ru-RU" sz="17200" b="1"/>
              <a:t>И</a:t>
            </a:r>
          </a:p>
        </p:txBody>
      </p:sp>
      <p:sp>
        <p:nvSpPr>
          <p:cNvPr id="9225" name="Text Box 9"/>
          <p:cNvSpPr txBox="1">
            <a:spLocks noChangeArrowheads="1"/>
          </p:cNvSpPr>
          <p:nvPr/>
        </p:nvSpPr>
        <p:spPr bwMode="auto">
          <a:xfrm>
            <a:off x="5940425" y="476250"/>
            <a:ext cx="1917700" cy="3932238"/>
          </a:xfrm>
          <a:prstGeom prst="rect">
            <a:avLst/>
          </a:prstGeom>
          <a:noFill/>
          <a:ln w="9525">
            <a:noFill/>
            <a:miter lim="800000"/>
            <a:headEnd/>
            <a:tailEnd/>
          </a:ln>
        </p:spPr>
        <p:txBody>
          <a:bodyPr>
            <a:spAutoFit/>
          </a:bodyPr>
          <a:lstStyle/>
          <a:p>
            <a:r>
              <a:rPr lang="ru-RU" sz="25200" b="1">
                <a:latin typeface="Times New Roman" pitchFamily="18" charset="0"/>
              </a:rPr>
              <a:t>,</a:t>
            </a:r>
          </a:p>
        </p:txBody>
      </p:sp>
      <p:pic>
        <p:nvPicPr>
          <p:cNvPr id="9226" name="Picture 10" descr="Рисунок6"/>
          <p:cNvPicPr>
            <a:picLocks noChangeAspect="1" noChangeArrowheads="1"/>
          </p:cNvPicPr>
          <p:nvPr/>
        </p:nvPicPr>
        <p:blipFill>
          <a:blip r:embed="rId4" cstate="print"/>
          <a:srcRect/>
          <a:stretch>
            <a:fillRect/>
          </a:stretch>
        </p:blipFill>
        <p:spPr bwMode="auto">
          <a:xfrm rot="1543841">
            <a:off x="4281488" y="4668838"/>
            <a:ext cx="1871662" cy="182562"/>
          </a:xfrm>
          <a:prstGeom prst="rect">
            <a:avLst/>
          </a:prstGeom>
          <a:noFill/>
          <a:ln w="9525">
            <a:noFill/>
            <a:miter lim="800000"/>
            <a:headEnd/>
            <a:tailEnd/>
          </a:ln>
        </p:spPr>
      </p:pic>
      <p:pic>
        <p:nvPicPr>
          <p:cNvPr id="9227" name="Picture 11" descr="Рисунок6"/>
          <p:cNvPicPr>
            <a:picLocks noChangeAspect="1" noChangeArrowheads="1"/>
          </p:cNvPicPr>
          <p:nvPr/>
        </p:nvPicPr>
        <p:blipFill>
          <a:blip r:embed="rId4" cstate="print"/>
          <a:srcRect/>
          <a:stretch>
            <a:fillRect/>
          </a:stretch>
        </p:blipFill>
        <p:spPr bwMode="auto">
          <a:xfrm rot="-2332232">
            <a:off x="4284663" y="4724400"/>
            <a:ext cx="1944687" cy="190500"/>
          </a:xfrm>
          <a:prstGeom prst="rect">
            <a:avLst/>
          </a:prstGeom>
          <a:noFill/>
          <a:ln w="9525">
            <a:noFill/>
            <a:miter lim="800000"/>
            <a:headEnd/>
            <a:tailEnd/>
          </a:ln>
        </p:spPr>
      </p:pic>
      <p:sp>
        <p:nvSpPr>
          <p:cNvPr id="9228" name="WordArt 12"/>
          <p:cNvSpPr>
            <a:spLocks noChangeArrowheads="1" noChangeShapeType="1" noTextEdit="1"/>
          </p:cNvSpPr>
          <p:nvPr/>
        </p:nvSpPr>
        <p:spPr bwMode="auto">
          <a:xfrm>
            <a:off x="6948488" y="4221163"/>
            <a:ext cx="1873250" cy="1295400"/>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Два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0" fill="hold" grpId="0" nodeType="clickEffect">
                                  <p:stCondLst>
                                    <p:cond delay="0"/>
                                  </p:stCondLst>
                                  <p:childTnLst>
                                    <p:set>
                                      <p:cBhvr>
                                        <p:cTn id="22"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116013" y="4221163"/>
            <a:ext cx="647700" cy="1708150"/>
          </a:xfrm>
          <a:prstGeom prst="rect">
            <a:avLst/>
          </a:prstGeom>
          <a:noFill/>
          <a:ln w="9525">
            <a:noFill/>
            <a:miter lim="800000"/>
            <a:headEnd/>
            <a:tailEnd/>
          </a:ln>
          <a:effectLst/>
        </p:spPr>
        <p:txBody>
          <a:bodyPr>
            <a:spAutoFit/>
          </a:bodyPr>
          <a:lstStyle/>
          <a:p>
            <a:pPr>
              <a:defRPr/>
            </a:pPr>
            <a:endParaRPr lang="ru-RU" sz="10600" b="1">
              <a:solidFill>
                <a:schemeClr val="hlink"/>
              </a:solidFill>
              <a:effectLst>
                <a:outerShdw blurRad="38100" dist="38100" dir="2700000" algn="tl">
                  <a:srgbClr val="000000"/>
                </a:outerShdw>
              </a:effectLst>
            </a:endParaRPr>
          </a:p>
        </p:txBody>
      </p:sp>
      <p:sp>
        <p:nvSpPr>
          <p:cNvPr id="11268" name="Rectangle 4"/>
          <p:cNvSpPr>
            <a:spLocks noChangeArrowheads="1"/>
          </p:cNvSpPr>
          <p:nvPr/>
        </p:nvSpPr>
        <p:spPr bwMode="auto">
          <a:xfrm rot="10800000" flipV="1">
            <a:off x="3851275" y="1484313"/>
            <a:ext cx="2160588" cy="2057400"/>
          </a:xfrm>
          <a:prstGeom prst="rect">
            <a:avLst/>
          </a:prstGeom>
          <a:noFill/>
          <a:ln w="9525">
            <a:noFill/>
            <a:miter lim="800000"/>
            <a:headEnd/>
            <a:tailEnd/>
          </a:ln>
          <a:effectLst/>
        </p:spPr>
        <p:txBody>
          <a:bodyPr>
            <a:spAutoFit/>
          </a:bodyPr>
          <a:lstStyle/>
          <a:p>
            <a:pPr>
              <a:defRPr/>
            </a:pPr>
            <a:r>
              <a:rPr lang="ru-RU" sz="12900" b="1">
                <a:solidFill>
                  <a:schemeClr val="hlink"/>
                </a:solidFill>
                <a:effectLst>
                  <a:outerShdw blurRad="38100" dist="38100" dir="2700000" algn="tl">
                    <a:srgbClr val="000000"/>
                  </a:outerShdw>
                </a:effectLst>
              </a:rPr>
              <a:t>Ж</a:t>
            </a:r>
          </a:p>
        </p:txBody>
      </p:sp>
      <p:sp>
        <p:nvSpPr>
          <p:cNvPr id="11269" name="Text Box 5"/>
          <p:cNvSpPr txBox="1">
            <a:spLocks noChangeArrowheads="1"/>
          </p:cNvSpPr>
          <p:nvPr/>
        </p:nvSpPr>
        <p:spPr bwMode="auto">
          <a:xfrm>
            <a:off x="611188" y="1484313"/>
            <a:ext cx="1512887" cy="2057400"/>
          </a:xfrm>
          <a:prstGeom prst="rect">
            <a:avLst/>
          </a:prstGeom>
          <a:noFill/>
          <a:ln w="9525">
            <a:noFill/>
            <a:miter lim="800000"/>
            <a:headEnd/>
            <a:tailEnd/>
          </a:ln>
          <a:effectLst/>
        </p:spPr>
        <p:txBody>
          <a:bodyPr>
            <a:spAutoFit/>
          </a:bodyPr>
          <a:lstStyle/>
          <a:p>
            <a:pPr>
              <a:defRPr/>
            </a:pPr>
            <a:r>
              <a:rPr lang="ru-RU" sz="12900" b="1">
                <a:solidFill>
                  <a:schemeClr val="hlink"/>
                </a:solidFill>
                <a:effectLst>
                  <a:outerShdw blurRad="38100" dist="38100" dir="2700000" algn="tl">
                    <a:srgbClr val="000000"/>
                  </a:outerShdw>
                </a:effectLst>
              </a:rPr>
              <a:t>О</a:t>
            </a:r>
          </a:p>
        </p:txBody>
      </p:sp>
      <p:pic>
        <p:nvPicPr>
          <p:cNvPr id="30725" name="Picture 6" descr="an6"/>
          <p:cNvPicPr>
            <a:picLocks noChangeAspect="1" noChangeArrowheads="1" noCrop="1"/>
          </p:cNvPicPr>
          <p:nvPr/>
        </p:nvPicPr>
        <p:blipFill>
          <a:blip r:embed="rId2" cstate="print"/>
          <a:srcRect/>
          <a:stretch>
            <a:fillRect/>
          </a:stretch>
        </p:blipFill>
        <p:spPr bwMode="auto">
          <a:xfrm>
            <a:off x="1979613" y="1484313"/>
            <a:ext cx="2160587" cy="2160587"/>
          </a:xfrm>
          <a:prstGeom prst="rect">
            <a:avLst/>
          </a:prstGeom>
          <a:noFill/>
          <a:ln w="9525">
            <a:noFill/>
            <a:miter lim="800000"/>
            <a:headEnd/>
            <a:tailEnd/>
          </a:ln>
        </p:spPr>
      </p:pic>
      <p:pic>
        <p:nvPicPr>
          <p:cNvPr id="30726" name="Picture 7" descr="Рисунок6"/>
          <p:cNvPicPr>
            <a:picLocks noChangeAspect="1" noChangeArrowheads="1"/>
          </p:cNvPicPr>
          <p:nvPr/>
        </p:nvPicPr>
        <p:blipFill>
          <a:blip r:embed="rId3" cstate="print"/>
          <a:srcRect/>
          <a:stretch>
            <a:fillRect/>
          </a:stretch>
        </p:blipFill>
        <p:spPr bwMode="auto">
          <a:xfrm rot="-1672020">
            <a:off x="3859213" y="2454275"/>
            <a:ext cx="1730375" cy="263525"/>
          </a:xfrm>
          <a:prstGeom prst="rect">
            <a:avLst/>
          </a:prstGeom>
          <a:noFill/>
          <a:ln w="9525">
            <a:noFill/>
            <a:miter lim="800000"/>
            <a:headEnd/>
            <a:tailEnd/>
          </a:ln>
        </p:spPr>
      </p:pic>
      <p:pic>
        <p:nvPicPr>
          <p:cNvPr id="30727" name="Picture 8" descr="Рисунок6"/>
          <p:cNvPicPr>
            <a:picLocks noChangeAspect="1" noChangeArrowheads="1"/>
          </p:cNvPicPr>
          <p:nvPr/>
        </p:nvPicPr>
        <p:blipFill>
          <a:blip r:embed="rId3" cstate="print"/>
          <a:srcRect/>
          <a:stretch>
            <a:fillRect/>
          </a:stretch>
        </p:blipFill>
        <p:spPr bwMode="auto">
          <a:xfrm rot="1543841">
            <a:off x="3851275" y="2492375"/>
            <a:ext cx="1944688" cy="190500"/>
          </a:xfrm>
          <a:prstGeom prst="rect">
            <a:avLst/>
          </a:prstGeom>
          <a:noFill/>
          <a:ln w="9525">
            <a:noFill/>
            <a:miter lim="800000"/>
            <a:headEnd/>
            <a:tailEnd/>
          </a:ln>
        </p:spPr>
      </p:pic>
      <p:sp>
        <p:nvSpPr>
          <p:cNvPr id="11273" name="WordArt 9"/>
          <p:cNvSpPr>
            <a:spLocks noChangeArrowheads="1" noChangeShapeType="1" noTextEdit="1"/>
          </p:cNvSpPr>
          <p:nvPr/>
        </p:nvSpPr>
        <p:spPr bwMode="auto">
          <a:xfrm>
            <a:off x="6372225" y="2205038"/>
            <a:ext cx="2376488" cy="811212"/>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Один</a:t>
            </a:r>
          </a:p>
        </p:txBody>
      </p:sp>
      <p:sp>
        <p:nvSpPr>
          <p:cNvPr id="11274" name="Text Box 10"/>
          <p:cNvSpPr txBox="1">
            <a:spLocks noChangeArrowheads="1"/>
          </p:cNvSpPr>
          <p:nvPr/>
        </p:nvSpPr>
        <p:spPr bwMode="auto">
          <a:xfrm>
            <a:off x="971550" y="3860800"/>
            <a:ext cx="1728788" cy="2470150"/>
          </a:xfrm>
          <a:prstGeom prst="rect">
            <a:avLst/>
          </a:prstGeom>
          <a:noFill/>
          <a:ln w="9525">
            <a:noFill/>
            <a:miter lim="800000"/>
            <a:headEnd/>
            <a:tailEnd/>
          </a:ln>
          <a:effectLst/>
        </p:spPr>
        <p:txBody>
          <a:bodyPr>
            <a:spAutoFit/>
          </a:bodyPr>
          <a:lstStyle/>
          <a:p>
            <a:pPr>
              <a:defRPr/>
            </a:pPr>
            <a:r>
              <a:rPr lang="ru-RU" sz="15600" b="1">
                <a:solidFill>
                  <a:schemeClr val="hlink"/>
                </a:solidFill>
                <a:effectLst>
                  <a:outerShdw blurRad="38100" dist="38100" dir="2700000" algn="tl">
                    <a:srgbClr val="000000"/>
                  </a:outerShdw>
                </a:effectLst>
              </a:rPr>
              <a:t>Д</a:t>
            </a:r>
          </a:p>
        </p:txBody>
      </p:sp>
      <p:pic>
        <p:nvPicPr>
          <p:cNvPr id="11275" name="Рисунок 4" descr="32.wmf"/>
          <p:cNvPicPr>
            <a:picLocks noChangeAspect="1"/>
          </p:cNvPicPr>
          <p:nvPr/>
        </p:nvPicPr>
        <p:blipFill>
          <a:blip r:embed="rId4" cstate="print"/>
          <a:srcRect/>
          <a:stretch>
            <a:fillRect/>
          </a:stretch>
        </p:blipFill>
        <p:spPr bwMode="auto">
          <a:xfrm>
            <a:off x="2843213" y="3895725"/>
            <a:ext cx="2879725" cy="2403475"/>
          </a:xfrm>
          <a:prstGeom prst="rect">
            <a:avLst/>
          </a:prstGeom>
          <a:noFill/>
          <a:ln w="9525">
            <a:noFill/>
            <a:miter lim="800000"/>
            <a:headEnd/>
            <a:tailEnd/>
          </a:ln>
        </p:spPr>
      </p:pic>
      <p:sp>
        <p:nvSpPr>
          <p:cNvPr id="11276" name="WordArt 12"/>
          <p:cNvSpPr>
            <a:spLocks noChangeArrowheads="1" noChangeShapeType="1" noTextEdit="1"/>
          </p:cNvSpPr>
          <p:nvPr/>
        </p:nvSpPr>
        <p:spPr bwMode="auto">
          <a:xfrm>
            <a:off x="6588125" y="4652963"/>
            <a:ext cx="2087563" cy="1223962"/>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Два</a:t>
            </a:r>
          </a:p>
        </p:txBody>
      </p:sp>
      <p:pic>
        <p:nvPicPr>
          <p:cNvPr id="30732" name="Picture 13" descr="1_gif"/>
          <p:cNvPicPr>
            <a:picLocks noGrp="1" noChangeAspect="1" noChangeArrowheads="1"/>
          </p:cNvPicPr>
          <p:nvPr>
            <p:ph type="title"/>
          </p:nvPr>
        </p:nvPicPr>
        <p:blipFill>
          <a:blip r:embed="rId5" cstate="print"/>
          <a:srcRect/>
          <a:stretch>
            <a:fillRect/>
          </a:stretch>
        </p:blipFill>
        <p:spPr>
          <a:xfrm>
            <a:off x="8001000" y="0"/>
            <a:ext cx="1143000" cy="1143000"/>
          </a:xfrm>
          <a:noFill/>
        </p:spPr>
      </p:pic>
      <p:sp>
        <p:nvSpPr>
          <p:cNvPr id="11278" name="Rectangle 14"/>
          <p:cNvSpPr>
            <a:spLocks noChangeArrowheads="1"/>
          </p:cNvSpPr>
          <p:nvPr/>
        </p:nvSpPr>
        <p:spPr bwMode="auto">
          <a:xfrm>
            <a:off x="2555875" y="3068638"/>
            <a:ext cx="2160588" cy="1874837"/>
          </a:xfrm>
          <a:prstGeom prst="rect">
            <a:avLst/>
          </a:prstGeom>
          <a:noFill/>
          <a:ln w="9525">
            <a:noFill/>
            <a:miter lim="800000"/>
            <a:headEnd/>
            <a:tailEnd/>
          </a:ln>
          <a:effectLst/>
        </p:spPr>
        <p:txBody>
          <a:bodyPr>
            <a:spAutoFit/>
          </a:bodyPr>
          <a:lstStyle/>
          <a:p>
            <a:pPr>
              <a:defRPr/>
            </a:pPr>
            <a:r>
              <a:rPr lang="ru-RU" sz="11700" b="1">
                <a:solidFill>
                  <a:schemeClr val="hlink"/>
                </a:solidFill>
                <a:effectLst>
                  <a:outerShdw blurRad="38100" dist="38100" dir="2700000" algn="tl">
                    <a:srgbClr val="000000"/>
                  </a:outerShdw>
                </a:effectLst>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4">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27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0" fill="hold" grpId="0" nodeType="clickEffect">
                                  <p:stCondLst>
                                    <p:cond delay="0"/>
                                  </p:stCondLst>
                                  <p:childTnLst>
                                    <p:set>
                                      <p:cBhvr>
                                        <p:cTn id="17"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274638"/>
            <a:ext cx="8229600" cy="1143000"/>
          </a:xfrm>
        </p:spPr>
        <p:txBody>
          <a:bodyPr/>
          <a:lstStyle/>
          <a:p>
            <a:pPr algn="ctr" eaLnBrk="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mtClean="0">
                <a:latin typeface="Calibri" pitchFamily="34" charset="0"/>
              </a:rPr>
              <a:t>Пословицы и поговорки</a:t>
            </a:r>
          </a:p>
        </p:txBody>
      </p:sp>
      <p:pic>
        <p:nvPicPr>
          <p:cNvPr id="20482" name="Picture 2"/>
          <p:cNvPicPr>
            <a:picLocks noChangeAspect="1" noChangeArrowheads="1"/>
          </p:cNvPicPr>
          <p:nvPr/>
        </p:nvPicPr>
        <p:blipFill>
          <a:blip r:embed="rId3" cstate="print"/>
          <a:srcRect/>
          <a:stretch>
            <a:fillRect/>
          </a:stretch>
        </p:blipFill>
        <p:spPr bwMode="auto">
          <a:xfrm>
            <a:off x="357188" y="1643063"/>
            <a:ext cx="4476750" cy="3357562"/>
          </a:xfrm>
          <a:prstGeom prst="rect">
            <a:avLst/>
          </a:prstGeom>
          <a:noFill/>
          <a:ln w="9360">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5143500" y="3357563"/>
            <a:ext cx="3524250" cy="2643187"/>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additive="repl">
                                        <p:cTn id="6" dur="1" fill="hold">
                                          <p:stCondLst>
                                            <p:cond delay="0"/>
                                          </p:stCondLst>
                                        </p:cTn>
                                        <p:tgtEl>
                                          <p:spTgt spid="20481"/>
                                        </p:tgtEl>
                                        <p:attrNameLst>
                                          <p:attrName>style.visibility</p:attrName>
                                        </p:attrNameLst>
                                      </p:cBhvr>
                                      <p:to>
                                        <p:strVal val="visible"/>
                                      </p:to>
                                    </p:set>
                                    <p:animEffect transition="in" filter="strips(downLeft)">
                                      <p:cBhvr additive="repl">
                                        <p:cTn id="7" dur="1000"/>
                                        <p:tgtEl>
                                          <p:spTgt spid="20481"/>
                                        </p:tgtEl>
                                      </p:cBhvr>
                                    </p:animEffect>
                                  </p:childTnLst>
                                </p:cTn>
                              </p:par>
                              <p:par>
                                <p:cTn id="8" presetID="53" presetClass="entr" fill="hold" nodeType="withEffect">
                                  <p:stCondLst>
                                    <p:cond delay="0"/>
                                  </p:stCondLst>
                                  <p:childTnLst>
                                    <p:set>
                                      <p:cBhvr additive="repl">
                                        <p:cTn id="9" dur="1" fill="hold">
                                          <p:stCondLst>
                                            <p:cond delay="0"/>
                                          </p:stCondLst>
                                        </p:cTn>
                                        <p:tgtEl>
                                          <p:spTgt spid="20482"/>
                                        </p:tgtEl>
                                        <p:attrNameLst>
                                          <p:attrName>style.visibility</p:attrName>
                                        </p:attrNameLst>
                                      </p:cBhvr>
                                      <p:to>
                                        <p:strVal val="visible"/>
                                      </p:to>
                                    </p:set>
                                    <p:anim calcmode="lin" valueType="num">
                                      <p:cBhvr additive="repl">
                                        <p:cTn id="10" dur="1000" fill="hold"/>
                                        <p:tgtEl>
                                          <p:spTgt spid="20482"/>
                                        </p:tgtEl>
                                        <p:attrNameLst>
                                          <p:attrName>ppt_w</p:attrName>
                                        </p:attrNameLst>
                                      </p:cBhvr>
                                      <p:tavLst>
                                        <p:tav tm="100000">
                                          <p:val>
                                            <p:fltVal val="0"/>
                                          </p:val>
                                        </p:tav>
                                        <p:tav>
                                          <p:val>
                                            <p:strVal val="#ppt_w"/>
                                          </p:val>
                                        </p:tav>
                                      </p:tavLst>
                                    </p:anim>
                                    <p:anim calcmode="lin" valueType="num">
                                      <p:cBhvr additive="repl">
                                        <p:cTn id="11" dur="1000" fill="hold"/>
                                        <p:tgtEl>
                                          <p:spTgt spid="20482"/>
                                        </p:tgtEl>
                                        <p:attrNameLst>
                                          <p:attrName>ppt_h</p:attrName>
                                        </p:attrNameLst>
                                      </p:cBhvr>
                                      <p:tavLst>
                                        <p:tav tm="100000">
                                          <p:val>
                                            <p:fltVal val="0"/>
                                          </p:val>
                                        </p:tav>
                                        <p:tav>
                                          <p:val>
                                            <p:strVal val="#ppt_h"/>
                                          </p:val>
                                        </p:tav>
                                      </p:tavLst>
                                    </p:anim>
                                    <p:animEffect transition="in" filter="fade">
                                      <p:cBhvr additive="repl">
                                        <p:cTn id="12" dur="1000"/>
                                        <p:tgtEl>
                                          <p:spTgt spid="20482"/>
                                        </p:tgtEl>
                                      </p:cBhvr>
                                    </p:animEffect>
                                  </p:childTnLst>
                                </p:cTn>
                              </p:par>
                              <p:par>
                                <p:cTn id="13" presetID="53" presetClass="entr" fill="hold" nodeType="withEffect">
                                  <p:stCondLst>
                                    <p:cond delay="0"/>
                                  </p:stCondLst>
                                  <p:childTnLst>
                                    <p:set>
                                      <p:cBhvr additive="repl">
                                        <p:cTn id="14" dur="1" fill="hold">
                                          <p:stCondLst>
                                            <p:cond delay="0"/>
                                          </p:stCondLst>
                                        </p:cTn>
                                        <p:tgtEl>
                                          <p:spTgt spid="20483"/>
                                        </p:tgtEl>
                                        <p:attrNameLst>
                                          <p:attrName>style.visibility</p:attrName>
                                        </p:attrNameLst>
                                      </p:cBhvr>
                                      <p:to>
                                        <p:strVal val="visible"/>
                                      </p:to>
                                    </p:set>
                                    <p:anim calcmode="lin" valueType="num">
                                      <p:cBhvr additive="repl">
                                        <p:cTn id="15" dur="1000" fill="hold"/>
                                        <p:tgtEl>
                                          <p:spTgt spid="20483"/>
                                        </p:tgtEl>
                                        <p:attrNameLst>
                                          <p:attrName>ppt_w</p:attrName>
                                        </p:attrNameLst>
                                      </p:cBhvr>
                                      <p:tavLst>
                                        <p:tav tm="100000">
                                          <p:val>
                                            <p:fltVal val="0"/>
                                          </p:val>
                                        </p:tav>
                                        <p:tav>
                                          <p:val>
                                            <p:strVal val="#ppt_w"/>
                                          </p:val>
                                        </p:tav>
                                      </p:tavLst>
                                    </p:anim>
                                    <p:anim calcmode="lin" valueType="num">
                                      <p:cBhvr additive="repl">
                                        <p:cTn id="16" dur="1000" fill="hold"/>
                                        <p:tgtEl>
                                          <p:spTgt spid="20483"/>
                                        </p:tgtEl>
                                        <p:attrNameLst>
                                          <p:attrName>ppt_h</p:attrName>
                                        </p:attrNameLst>
                                      </p:cBhvr>
                                      <p:tavLst>
                                        <p:tav tm="100000">
                                          <p:val>
                                            <p:fltVal val="0"/>
                                          </p:val>
                                        </p:tav>
                                        <p:tav>
                                          <p:val>
                                            <p:strVal val="#ppt_h"/>
                                          </p:val>
                                        </p:tav>
                                      </p:tavLst>
                                    </p:anim>
                                    <p:animEffect transition="in" filter="fade">
                                      <p:cBhvr additive="repl">
                                        <p:cTn id="17"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771800" y="692696"/>
            <a:ext cx="3700463" cy="921876"/>
          </a:xfrm>
          <a:prstGeom prst="rect">
            <a:avLst/>
          </a:prstGeom>
          <a:noFill/>
          <a:ln w="9525">
            <a:noFill/>
            <a:round/>
            <a:headEnd/>
            <a:tailEnd/>
          </a:ln>
        </p:spPr>
        <p:txBody>
          <a:bodyPr wrap="square" lIns="90000" tIns="45000" rIns="90000" bIns="45000">
            <a:spAutoFit/>
          </a:bodyPr>
          <a:lstStyle/>
          <a:p>
            <a:pPr algn="ctr" hangingPunct="1">
              <a:lnSpc>
                <a:spcPct val="100000"/>
              </a:lnSpc>
              <a:tabLst>
                <a:tab pos="723900" algn="l"/>
                <a:tab pos="1447800" algn="l"/>
                <a:tab pos="2171700" algn="l"/>
                <a:tab pos="2895600" algn="l"/>
                <a:tab pos="3619500" algn="l"/>
              </a:tabLst>
            </a:pPr>
            <a:r>
              <a:rPr lang="ru-RU" sz="5400" b="1" dirty="0">
                <a:solidFill>
                  <a:srgbClr val="000000"/>
                </a:solidFill>
                <a:latin typeface="Calibri" pitchFamily="34" charset="0"/>
              </a:rPr>
              <a:t>1 команда</a:t>
            </a:r>
          </a:p>
        </p:txBody>
      </p:sp>
      <p:sp>
        <p:nvSpPr>
          <p:cNvPr id="16387" name="Rectangle 2"/>
          <p:cNvSpPr>
            <a:spLocks noChangeArrowheads="1"/>
          </p:cNvSpPr>
          <p:nvPr/>
        </p:nvSpPr>
        <p:spPr bwMode="auto">
          <a:xfrm>
            <a:off x="2700338" y="2060575"/>
            <a:ext cx="3700462" cy="912813"/>
          </a:xfrm>
          <a:prstGeom prst="rect">
            <a:avLst/>
          </a:prstGeom>
          <a:noFill/>
          <a:ln w="9525">
            <a:noFill/>
            <a:round/>
            <a:headEnd/>
            <a:tailEnd/>
          </a:ln>
        </p:spPr>
        <p:txBody>
          <a:bodyPr lIns="90000" tIns="45000" rIns="90000" bIns="45000">
            <a:spAutoFit/>
          </a:bodyPr>
          <a:lstStyle/>
          <a:p>
            <a:pPr algn="ctr" hangingPunct="1">
              <a:lnSpc>
                <a:spcPct val="100000"/>
              </a:lnSpc>
              <a:tabLst>
                <a:tab pos="723900" algn="l"/>
                <a:tab pos="1447800" algn="l"/>
                <a:tab pos="2171700" algn="l"/>
                <a:tab pos="2895600" algn="l"/>
                <a:tab pos="3619500" algn="l"/>
              </a:tabLst>
            </a:pPr>
            <a:r>
              <a:rPr lang="ru-RU" sz="5400" b="1">
                <a:solidFill>
                  <a:srgbClr val="000000"/>
                </a:solidFill>
                <a:latin typeface="Calibri" pitchFamily="34" charset="0"/>
              </a:rPr>
              <a:t>2 команда</a:t>
            </a:r>
          </a:p>
        </p:txBody>
      </p:sp>
      <p:sp>
        <p:nvSpPr>
          <p:cNvPr id="16388" name="Rectangle 4"/>
          <p:cNvSpPr>
            <a:spLocks noChangeArrowheads="1"/>
          </p:cNvSpPr>
          <p:nvPr/>
        </p:nvSpPr>
        <p:spPr bwMode="auto">
          <a:xfrm>
            <a:off x="2987824" y="1628800"/>
            <a:ext cx="3249613" cy="583321"/>
          </a:xfrm>
          <a:prstGeom prst="rect">
            <a:avLst/>
          </a:prstGeom>
          <a:noFill/>
          <a:ln w="9525">
            <a:noFill/>
            <a:round/>
            <a:headEnd/>
            <a:tailEnd/>
          </a:ln>
        </p:spPr>
        <p:txBody>
          <a:bodyPr wrap="square" lIns="90000" tIns="45000" rIns="90000" bIns="45000">
            <a:spAutoFit/>
          </a:bodyPr>
          <a:lstStyle/>
          <a:p>
            <a:pPr algn="ctr" hangingPunct="1">
              <a:lnSpc>
                <a:spcPct val="100000"/>
              </a:lnSpc>
              <a:tabLst>
                <a:tab pos="723900" algn="l"/>
                <a:tab pos="1447800" algn="l"/>
                <a:tab pos="2171700" algn="l"/>
                <a:tab pos="2895600" algn="l"/>
              </a:tabLst>
            </a:pPr>
            <a:r>
              <a:rPr lang="ru-RU" sz="3200" b="1" dirty="0">
                <a:solidFill>
                  <a:srgbClr val="5E447C"/>
                </a:solidFill>
                <a:latin typeface="Calibri" pitchFamily="34" charset="0"/>
              </a:rPr>
              <a:t>... в поле не воин</a:t>
            </a:r>
          </a:p>
        </p:txBody>
      </p:sp>
      <p:sp>
        <p:nvSpPr>
          <p:cNvPr id="16389" name="Rectangle 6"/>
          <p:cNvSpPr>
            <a:spLocks noChangeArrowheads="1"/>
          </p:cNvSpPr>
          <p:nvPr/>
        </p:nvSpPr>
        <p:spPr bwMode="auto">
          <a:xfrm>
            <a:off x="2921000" y="2997200"/>
            <a:ext cx="3300413" cy="577850"/>
          </a:xfrm>
          <a:prstGeom prst="rect">
            <a:avLst/>
          </a:prstGeom>
          <a:noFill/>
          <a:ln w="9525">
            <a:noFill/>
            <a:round/>
            <a:headEnd/>
            <a:tailEnd/>
          </a:ln>
        </p:spPr>
        <p:txBody>
          <a:bodyPr wrap="none" lIns="90000" tIns="45000" rIns="90000" bIns="45000">
            <a:spAutoFit/>
          </a:bodyPr>
          <a:lstStyle/>
          <a:p>
            <a:pPr algn="ctr" hangingPunct="1">
              <a:lnSpc>
                <a:spcPct val="100000"/>
              </a:lnSpc>
              <a:tabLst>
                <a:tab pos="723900" algn="l"/>
                <a:tab pos="1447800" algn="l"/>
                <a:tab pos="2171700" algn="l"/>
                <a:tab pos="2895600" algn="l"/>
              </a:tabLst>
            </a:pPr>
            <a:r>
              <a:rPr lang="ru-RU" sz="3200" b="1">
                <a:solidFill>
                  <a:srgbClr val="5E447C"/>
                </a:solidFill>
                <a:latin typeface="Calibri" pitchFamily="34" charset="0"/>
              </a:rPr>
              <a:t>… одного не ждут</a:t>
            </a:r>
          </a:p>
        </p:txBody>
      </p:sp>
      <p:sp>
        <p:nvSpPr>
          <p:cNvPr id="16390" name="Rectangle 8"/>
          <p:cNvSpPr>
            <a:spLocks noChangeArrowheads="1"/>
          </p:cNvSpPr>
          <p:nvPr/>
        </p:nvSpPr>
        <p:spPr bwMode="auto">
          <a:xfrm>
            <a:off x="2308225" y="5300663"/>
            <a:ext cx="4527550" cy="577850"/>
          </a:xfrm>
          <a:prstGeom prst="rect">
            <a:avLst/>
          </a:prstGeom>
          <a:noFill/>
          <a:ln w="9525">
            <a:noFill/>
            <a:round/>
            <a:headEnd/>
            <a:tailEnd/>
          </a:ln>
        </p:spPr>
        <p:txBody>
          <a:bodyPr wrap="none" lIns="90000" tIns="45000" rIns="90000" bIns="45000">
            <a:spAutoFit/>
          </a:bodyPr>
          <a:lstStyle/>
          <a:p>
            <a:pPr algn="ctr" hangingPunct="1">
              <a:lnSpc>
                <a:spcPct val="100000"/>
              </a:lnSpc>
              <a:tabLst>
                <a:tab pos="723900" algn="l"/>
                <a:tab pos="1447800" algn="l"/>
                <a:tab pos="2171700" algn="l"/>
                <a:tab pos="2895600" algn="l"/>
                <a:tab pos="3619500" algn="l"/>
                <a:tab pos="4343400" algn="l"/>
              </a:tabLst>
            </a:pPr>
            <a:r>
              <a:rPr lang="ru-RU" sz="3200" b="1">
                <a:solidFill>
                  <a:srgbClr val="5E447C"/>
                </a:solidFill>
                <a:latin typeface="Calibri" pitchFamily="34" charset="0"/>
              </a:rPr>
              <a:t>У … нянек дитя без глазу</a:t>
            </a:r>
          </a:p>
        </p:txBody>
      </p:sp>
    </p:spTree>
  </p:cSld>
  <p:clrMapOvr>
    <a:masterClrMapping/>
  </p:clrMapOvr>
  <p:transition spd="med">
    <p:plus/>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683568" y="836712"/>
            <a:ext cx="7920880" cy="3539430"/>
          </a:xfrm>
          <a:prstGeom prst="rect">
            <a:avLst/>
          </a:prstGeom>
        </p:spPr>
        <p:txBody>
          <a:bodyPr wrap="square">
            <a:spAutoFit/>
          </a:bodyPr>
          <a:lstStyle/>
          <a:p>
            <a:r>
              <a:rPr lang="ru-RU" sz="3200" b="1" dirty="0" smtClean="0"/>
              <a:t>конкурс «Логический» </a:t>
            </a:r>
          </a:p>
          <a:p>
            <a:r>
              <a:rPr lang="ru-RU" sz="3200" b="1" dirty="0" smtClean="0"/>
              <a:t>	</a:t>
            </a:r>
            <a:r>
              <a:rPr lang="ru-RU" sz="3200" dirty="0" smtClean="0"/>
              <a:t>Кто старше? Три брата - Ваня, Саша, Коля - учились в разных классах. Ваня был не старше Коли, а Саша – не старше Вани. Назовите имена старшего, среднего и младшего братьев.</a:t>
            </a:r>
            <a:endParaRPr lang="ru-RU" sz="3200" dirty="0"/>
          </a:p>
        </p:txBody>
      </p:sp>
      <p:pic>
        <p:nvPicPr>
          <p:cNvPr id="5" name="Picture 3" descr="C:\Users\1\Desktop\Downloads\school21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3861048"/>
            <a:ext cx="2821404" cy="299695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360">
            <a:noFill/>
            <a:miter lim="800000"/>
            <a:headEnd/>
            <a:tailEnd/>
          </a:ln>
        </p:spPr>
      </p:pic>
      <p:sp>
        <p:nvSpPr>
          <p:cNvPr id="7171" name="Rectangle 2"/>
          <p:cNvSpPr>
            <a:spLocks noChangeArrowheads="1"/>
          </p:cNvSpPr>
          <p:nvPr/>
        </p:nvSpPr>
        <p:spPr bwMode="auto">
          <a:xfrm>
            <a:off x="1763713" y="620713"/>
            <a:ext cx="5616575" cy="1752872"/>
          </a:xfrm>
          <a:prstGeom prst="rect">
            <a:avLst/>
          </a:prstGeom>
          <a:noFill/>
          <a:ln w="9525">
            <a:noFill/>
            <a:round/>
            <a:headEnd/>
            <a:tailEnd/>
          </a:ln>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Lst>
            </a:pPr>
            <a:endParaRPr lang="ru-RU" sz="5400" b="1" dirty="0">
              <a:solidFill>
                <a:srgbClr val="254061"/>
              </a:solidFill>
              <a:latin typeface="Calibri" pitchFamily="34" charset="0"/>
            </a:endParaRPr>
          </a:p>
          <a:p>
            <a:pPr algn="ctr" hangingPunct="1">
              <a:lnSpc>
                <a:spcPct val="100000"/>
              </a:lnSpc>
              <a:tabLst>
                <a:tab pos="723900" algn="l"/>
                <a:tab pos="1447800" algn="l"/>
                <a:tab pos="2171700" algn="l"/>
                <a:tab pos="2895600" algn="l"/>
                <a:tab pos="3619500" algn="l"/>
                <a:tab pos="4343400" algn="l"/>
                <a:tab pos="5067300" algn="l"/>
              </a:tabLst>
            </a:pPr>
            <a:endParaRPr lang="ru-RU" sz="5400" b="1" dirty="0">
              <a:solidFill>
                <a:srgbClr val="254061"/>
              </a:solidFill>
              <a:latin typeface="Calibri" pitchFamily="34" charset="0"/>
            </a:endParaRPr>
          </a:p>
        </p:txBody>
      </p:sp>
      <p:sp>
        <p:nvSpPr>
          <p:cNvPr id="6" name="TextBox 5"/>
          <p:cNvSpPr txBox="1"/>
          <p:nvPr/>
        </p:nvSpPr>
        <p:spPr>
          <a:xfrm>
            <a:off x="1907704" y="620688"/>
            <a:ext cx="5688632" cy="5262979"/>
          </a:xfrm>
          <a:prstGeom prst="rect">
            <a:avLst/>
          </a:prstGeom>
          <a:noFill/>
        </p:spPr>
        <p:txBody>
          <a:bodyPr wrap="square" rtlCol="0">
            <a:spAutoFit/>
          </a:bodyPr>
          <a:lstStyle/>
          <a:p>
            <a:r>
              <a:rPr lang="ru-RU" sz="2800" b="1" dirty="0" smtClean="0"/>
              <a:t>«Математические бусы»</a:t>
            </a:r>
          </a:p>
          <a:p>
            <a:endParaRPr lang="ru-RU" sz="2800" b="1" dirty="0" smtClean="0"/>
          </a:p>
          <a:p>
            <a:r>
              <a:rPr lang="ru-RU" sz="2800" b="1" dirty="0" smtClean="0"/>
              <a:t> </a:t>
            </a:r>
            <a:r>
              <a:rPr lang="ru-RU" sz="2800" dirty="0" smtClean="0"/>
              <a:t>Из разных цифр я сделал бусы,</a:t>
            </a:r>
          </a:p>
          <a:p>
            <a:r>
              <a:rPr lang="ru-RU" sz="2800" dirty="0" smtClean="0"/>
              <a:t> А в тех кружках, где чисел нет,</a:t>
            </a:r>
          </a:p>
          <a:p>
            <a:r>
              <a:rPr lang="ru-RU" sz="2800" dirty="0" smtClean="0"/>
              <a:t> Расставьте минусы и плюсы, </a:t>
            </a:r>
          </a:p>
          <a:p>
            <a:r>
              <a:rPr lang="ru-RU" sz="2800" dirty="0" smtClean="0"/>
              <a:t>Чтоб данный получить ответ.</a:t>
            </a:r>
          </a:p>
          <a:p>
            <a:endParaRPr lang="ru-RU" sz="2800" dirty="0" smtClean="0"/>
          </a:p>
          <a:p>
            <a:r>
              <a:rPr lang="ru-RU" sz="2800" dirty="0" smtClean="0"/>
              <a:t>44  .   15  .   13  .   7=   23                 </a:t>
            </a:r>
          </a:p>
          <a:p>
            <a:r>
              <a:rPr lang="ru-RU" sz="2800" dirty="0" smtClean="0"/>
              <a:t>   86  .  4 5   .  34 .   3  = 78</a:t>
            </a:r>
            <a:endParaRPr lang="ru-RU" sz="2800" dirty="0"/>
          </a:p>
        </p:txBody>
      </p:sp>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360">
            <a:noFill/>
            <a:miter lim="800000"/>
            <a:headEnd/>
            <a:tailEnd/>
          </a:ln>
        </p:spPr>
      </p:pic>
      <p:sp>
        <p:nvSpPr>
          <p:cNvPr id="7171" name="Rectangle 2"/>
          <p:cNvSpPr>
            <a:spLocks noChangeArrowheads="1"/>
          </p:cNvSpPr>
          <p:nvPr/>
        </p:nvSpPr>
        <p:spPr bwMode="auto">
          <a:xfrm>
            <a:off x="1763713" y="620713"/>
            <a:ext cx="5616575" cy="1752872"/>
          </a:xfrm>
          <a:prstGeom prst="rect">
            <a:avLst/>
          </a:prstGeom>
          <a:noFill/>
          <a:ln w="9525">
            <a:noFill/>
            <a:round/>
            <a:headEnd/>
            <a:tailEnd/>
          </a:ln>
        </p:spPr>
        <p:txBody>
          <a:bodyPr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Lst>
            </a:pPr>
            <a:endParaRPr lang="ru-RU" sz="5400" b="1" dirty="0">
              <a:solidFill>
                <a:srgbClr val="254061"/>
              </a:solidFill>
              <a:latin typeface="Calibri" pitchFamily="34" charset="0"/>
            </a:endParaRPr>
          </a:p>
          <a:p>
            <a:pPr algn="ctr" hangingPunct="1">
              <a:lnSpc>
                <a:spcPct val="100000"/>
              </a:lnSpc>
              <a:tabLst>
                <a:tab pos="723900" algn="l"/>
                <a:tab pos="1447800" algn="l"/>
                <a:tab pos="2171700" algn="l"/>
                <a:tab pos="2895600" algn="l"/>
                <a:tab pos="3619500" algn="l"/>
                <a:tab pos="4343400" algn="l"/>
                <a:tab pos="5067300" algn="l"/>
              </a:tabLst>
            </a:pPr>
            <a:endParaRPr lang="ru-RU" sz="5400" b="1" dirty="0">
              <a:solidFill>
                <a:srgbClr val="254061"/>
              </a:solidFill>
              <a:latin typeface="Calibri" pitchFamily="34" charset="0"/>
            </a:endParaRPr>
          </a:p>
        </p:txBody>
      </p:sp>
      <p:sp>
        <p:nvSpPr>
          <p:cNvPr id="6" name="TextBox 5"/>
          <p:cNvSpPr txBox="1"/>
          <p:nvPr/>
        </p:nvSpPr>
        <p:spPr>
          <a:xfrm>
            <a:off x="1907704" y="620688"/>
            <a:ext cx="5688632" cy="2800767"/>
          </a:xfrm>
          <a:prstGeom prst="rect">
            <a:avLst/>
          </a:prstGeom>
          <a:noFill/>
        </p:spPr>
        <p:txBody>
          <a:bodyPr wrap="square" rtlCol="0">
            <a:spAutoFit/>
          </a:bodyPr>
          <a:lstStyle/>
          <a:p>
            <a:r>
              <a:rPr lang="ru-RU" sz="2800" b="1" dirty="0" smtClean="0"/>
              <a:t>«Математические бусы»</a:t>
            </a:r>
          </a:p>
          <a:p>
            <a:endParaRPr lang="ru-RU" sz="2800" b="1" dirty="0" smtClean="0"/>
          </a:p>
          <a:p>
            <a:r>
              <a:rPr lang="ru-RU" sz="2800" b="1" dirty="0" smtClean="0"/>
              <a:t> </a:t>
            </a:r>
            <a:r>
              <a:rPr lang="ru-RU" sz="3200" b="1" dirty="0" smtClean="0"/>
              <a:t>44 – 15 – 13 + 7 = 23</a:t>
            </a:r>
          </a:p>
          <a:p>
            <a:endParaRPr lang="ru-RU" sz="2800" b="1" dirty="0" smtClean="0"/>
          </a:p>
          <a:p>
            <a:endParaRPr lang="ru-RU" sz="2800" b="1" dirty="0" smtClean="0"/>
          </a:p>
          <a:p>
            <a:r>
              <a:rPr lang="ru-RU" sz="2800" b="1" dirty="0" smtClean="0"/>
              <a:t> </a:t>
            </a:r>
            <a:r>
              <a:rPr lang="ru-RU" sz="3200" b="1" dirty="0" smtClean="0"/>
              <a:t>86 – 45 + 34 + 3 = 78</a:t>
            </a:r>
            <a:endParaRPr lang="ru-RU" sz="3200" dirty="0"/>
          </a:p>
        </p:txBody>
      </p:sp>
      <p:pic>
        <p:nvPicPr>
          <p:cNvPr id="5" name="Picture 5" descr="22"/>
          <p:cNvPicPr>
            <a:picLocks noChangeAspect="1" noChangeArrowheads="1" noCrop="1"/>
          </p:cNvPicPr>
          <p:nvPr/>
        </p:nvPicPr>
        <p:blipFill>
          <a:blip r:embed="rId4" cstate="print"/>
          <a:srcRect/>
          <a:stretch>
            <a:fillRect/>
          </a:stretch>
        </p:blipFill>
        <p:spPr bwMode="auto">
          <a:xfrm flipH="1">
            <a:off x="3635896" y="4149080"/>
            <a:ext cx="2590800" cy="2290763"/>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457200" y="274638"/>
            <a:ext cx="8229600" cy="6178698"/>
          </a:xfrm>
        </p:spPr>
        <p:txBody>
          <a:bodyPr>
            <a:noAutofit/>
          </a:bodyPr>
          <a:lstStyle/>
          <a:p>
            <a:r>
              <a:rPr lang="ru-RU" sz="2800" b="1" dirty="0" smtClean="0"/>
              <a:t>Цель: </a:t>
            </a:r>
            <a:r>
              <a:rPr lang="ru-RU" sz="2800" dirty="0" smtClean="0"/>
              <a:t>Доставить детям радость и удовольствие от игр развивающей направленности.          	Развивать умение классифицировать и обобщать геометрические фигуры по двум, трем, четырем признакам. </a:t>
            </a:r>
            <a:br>
              <a:rPr lang="ru-RU" sz="2800" dirty="0" smtClean="0"/>
            </a:br>
            <a:r>
              <a:rPr lang="ru-RU" sz="2800" dirty="0" smtClean="0"/>
              <a:t>    Развивать логическое мышление, воображение, речь. Совершенствовать умение составлять целое из частей, определять числовой ряд по часовой стрелке. </a:t>
            </a:r>
            <a:br>
              <a:rPr lang="ru-RU" sz="2800" dirty="0" smtClean="0"/>
            </a:br>
            <a:r>
              <a:rPr lang="ru-RU" sz="2800" dirty="0" smtClean="0"/>
              <a:t>    Воспитывать дружеские взаимоотношения, выручку, желание помочь друзьям по команде.</a:t>
            </a:r>
            <a:br>
              <a:rPr lang="ru-RU" sz="2800" dirty="0" smtClean="0"/>
            </a:br>
            <a:endParaRPr lang="ru-RU" sz="2800" dirty="0"/>
          </a:p>
        </p:txBody>
      </p:sp>
    </p:spTree>
  </p:cSld>
  <p:clrMapOvr>
    <a:masterClrMapping/>
  </p:clrMapOvr>
  <p:transition spd="med">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j0427759"/>
          <p:cNvPicPr>
            <a:picLocks noChangeAspect="1" noChangeArrowheads="1"/>
          </p:cNvPicPr>
          <p:nvPr/>
        </p:nvPicPr>
        <p:blipFill>
          <a:blip r:embed="rId2" cstate="print"/>
          <a:srcRect/>
          <a:stretch>
            <a:fillRect/>
          </a:stretch>
        </p:blipFill>
        <p:spPr bwMode="auto">
          <a:xfrm>
            <a:off x="-3259" y="0"/>
            <a:ext cx="9147259" cy="6858000"/>
          </a:xfrm>
          <a:prstGeom prst="rect">
            <a:avLst/>
          </a:prstGeom>
          <a:noFill/>
          <a:ln w="9525">
            <a:noFill/>
            <a:miter lim="800000"/>
            <a:headEnd/>
            <a:tailEnd/>
          </a:ln>
        </p:spPr>
      </p:pic>
      <p:pic>
        <p:nvPicPr>
          <p:cNvPr id="29699" name="Picture 5" descr="j0343405"/>
          <p:cNvPicPr>
            <a:picLocks noChangeAspect="1" noChangeArrowheads="1"/>
          </p:cNvPicPr>
          <p:nvPr/>
        </p:nvPicPr>
        <p:blipFill>
          <a:blip r:embed="rId3" cstate="print"/>
          <a:srcRect/>
          <a:stretch>
            <a:fillRect/>
          </a:stretch>
        </p:blipFill>
        <p:spPr bwMode="auto">
          <a:xfrm>
            <a:off x="2051050" y="2909888"/>
            <a:ext cx="4176713" cy="3948112"/>
          </a:xfrm>
          <a:prstGeom prst="rect">
            <a:avLst/>
          </a:prstGeom>
          <a:noFill/>
          <a:ln w="9525">
            <a:noFill/>
            <a:miter lim="800000"/>
            <a:headEnd/>
            <a:tailEnd/>
          </a:ln>
        </p:spPr>
      </p:pic>
      <p:sp>
        <p:nvSpPr>
          <p:cNvPr id="59398" name="WordArt 6"/>
          <p:cNvSpPr>
            <a:spLocks noChangeArrowheads="1" noChangeShapeType="1" noTextEdit="1"/>
          </p:cNvSpPr>
          <p:nvPr/>
        </p:nvSpPr>
        <p:spPr bwMode="auto">
          <a:xfrm rot="-1318801">
            <a:off x="539750" y="1412875"/>
            <a:ext cx="7639050" cy="2505075"/>
          </a:xfrm>
          <a:prstGeom prst="rect">
            <a:avLst/>
          </a:prstGeom>
        </p:spPr>
        <p:txBody>
          <a:bodyPr wrap="none" fromWordArt="1">
            <a:prstTxWarp prst="textDeflate">
              <a:avLst>
                <a:gd name="adj" fmla="val 18750"/>
              </a:avLst>
            </a:prstTxWarp>
          </a:bodyPr>
          <a:lstStyle/>
          <a:p>
            <a:pPr algn="ctr"/>
            <a:endParaRPr lang="ru-RU" sz="6600" kern="10" spc="1321" normalizeH="1" dirty="0">
              <a:ln w="12700">
                <a:solidFill>
                  <a:srgbClr val="FF0000"/>
                </a:solidFill>
                <a:round/>
                <a:headEnd/>
                <a:tailEnd/>
              </a:ln>
              <a:solidFill>
                <a:srgbClr val="FF0000"/>
              </a:solidFill>
              <a:effectLst>
                <a:outerShdw dist="125724" dir="18900000" algn="ctr" rotWithShape="0">
                  <a:srgbClr val="000099"/>
                </a:outerShdw>
              </a:effectLst>
              <a:latin typeface="Impact"/>
            </a:endParaRPr>
          </a:p>
        </p:txBody>
      </p:sp>
      <p:sp>
        <p:nvSpPr>
          <p:cNvPr id="6" name="TextBox 5"/>
          <p:cNvSpPr txBox="1"/>
          <p:nvPr/>
        </p:nvSpPr>
        <p:spPr>
          <a:xfrm>
            <a:off x="1187624" y="1700808"/>
            <a:ext cx="5846472" cy="769441"/>
          </a:xfrm>
          <a:prstGeom prst="rect">
            <a:avLst/>
          </a:prstGeom>
          <a:solidFill>
            <a:schemeClr val="accent3">
              <a:lumMod val="20000"/>
              <a:lumOff val="80000"/>
            </a:schemeClr>
          </a:solidFill>
          <a:ln>
            <a:solidFill>
              <a:schemeClr val="accent3">
                <a:lumMod val="40000"/>
                <a:lumOff val="6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rtlCol="0">
            <a:spAutoFit/>
          </a:bodyPr>
          <a:lstStyle/>
          <a:p>
            <a:r>
              <a:rPr lang="ru-RU" sz="4400" dirty="0" smtClean="0"/>
              <a:t>Подведение итогов</a:t>
            </a:r>
            <a:endParaRPr lang="ru-RU"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nodePh="1">
                                  <p:stCondLst>
                                    <p:cond delay="0"/>
                                  </p:stCondLst>
                                  <p:endCondLst>
                                    <p:cond evt="begin" delay="0">
                                      <p:tn val="5"/>
                                    </p:cond>
                                  </p:endCondLst>
                                  <p:childTnLst>
                                    <p:animClr clrSpc="hsl" dir="cw">
                                      <p:cBhvr override="childStyle">
                                        <p:cTn id="6" dur="3000" fill="hold"/>
                                        <p:tgtEl>
                                          <p:spTgt spid="59398"/>
                                        </p:tgtEl>
                                        <p:attrNameLst>
                                          <p:attrName>style.color</p:attrName>
                                        </p:attrNameLst>
                                      </p:cBhvr>
                                      <p:by>
                                        <p:hsl h="-7200000" s="0" l="0"/>
                                      </p:by>
                                    </p:animClr>
                                    <p:animClr clrSpc="hsl" dir="cw">
                                      <p:cBhvr>
                                        <p:cTn id="7" dur="3000" fill="hold"/>
                                        <p:tgtEl>
                                          <p:spTgt spid="59398"/>
                                        </p:tgtEl>
                                        <p:attrNameLst>
                                          <p:attrName>fillcolor</p:attrName>
                                        </p:attrNameLst>
                                      </p:cBhvr>
                                      <p:by>
                                        <p:hsl h="-7200000" s="0" l="0"/>
                                      </p:by>
                                    </p:animClr>
                                    <p:animClr clrSpc="hsl" dir="cw">
                                      <p:cBhvr>
                                        <p:cTn id="8" dur="3000" fill="hold"/>
                                        <p:tgtEl>
                                          <p:spTgt spid="59398"/>
                                        </p:tgtEl>
                                        <p:attrNameLst>
                                          <p:attrName>stroke.color</p:attrName>
                                        </p:attrNameLst>
                                      </p:cBhvr>
                                      <p:by>
                                        <p:hsl h="-7200000" s="0" l="0"/>
                                      </p:by>
                                    </p:animClr>
                                    <p:set>
                                      <p:cBhvr>
                                        <p:cTn id="9" dur="3000" fill="hold"/>
                                        <p:tgtEl>
                                          <p:spTgt spid="593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987824" y="836712"/>
            <a:ext cx="2088232" cy="172819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5" name="Овал 4"/>
          <p:cNvSpPr/>
          <p:nvPr/>
        </p:nvSpPr>
        <p:spPr>
          <a:xfrm>
            <a:off x="5436096" y="2717304"/>
            <a:ext cx="2088232" cy="172819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Овал 5"/>
          <p:cNvSpPr/>
          <p:nvPr/>
        </p:nvSpPr>
        <p:spPr>
          <a:xfrm>
            <a:off x="683568" y="3429000"/>
            <a:ext cx="2088232" cy="17281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7" name="Прямоугольник 6"/>
          <p:cNvSpPr/>
          <p:nvPr/>
        </p:nvSpPr>
        <p:spPr>
          <a:xfrm>
            <a:off x="2411760" y="1239143"/>
            <a:ext cx="3658759" cy="923330"/>
          </a:xfrm>
          <a:prstGeom prst="rect">
            <a:avLst/>
          </a:prstGeom>
          <a:noFill/>
        </p:spPr>
        <p:txBody>
          <a:bodyPr wrap="none" lIns="91440" tIns="45720" rIns="91440" bIns="45720">
            <a:spAutoFit/>
          </a:bodyPr>
          <a:lstStyle/>
          <a:p>
            <a:pPr algn="ctr"/>
            <a:r>
              <a:rPr lang="ru-RU"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все понял</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Прямоугольник 7"/>
          <p:cNvSpPr/>
          <p:nvPr/>
        </p:nvSpPr>
        <p:spPr>
          <a:xfrm>
            <a:off x="50470" y="4000708"/>
            <a:ext cx="4826066" cy="646331"/>
          </a:xfrm>
          <a:prstGeom prst="rect">
            <a:avLst/>
          </a:prstGeom>
          <a:noFill/>
        </p:spPr>
        <p:txBody>
          <a:bodyPr wrap="none" lIns="91440" tIns="45720" rIns="91440" bIns="45720">
            <a:spAutoFit/>
          </a:bodyPr>
          <a:lstStyle/>
          <a:p>
            <a:pPr algn="ctr"/>
            <a:r>
              <a:rPr lang="ru-RU"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Встретил трудности</a:t>
            </a:r>
            <a:endParaRPr lang="ru-RU"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Прямоугольник 8"/>
          <p:cNvSpPr/>
          <p:nvPr/>
        </p:nvSpPr>
        <p:spPr>
          <a:xfrm>
            <a:off x="5024595" y="3354377"/>
            <a:ext cx="3795526"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Трудная тема</a:t>
            </a:r>
            <a:endParaRPr lang="ru-RU"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C:\Users\1\Desktop\Downloads\228572952.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470" y="77836"/>
            <a:ext cx="8914018" cy="67801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782923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60648"/>
            <a:ext cx="8305800" cy="1586440"/>
          </a:xfrm>
        </p:spPr>
        <p:txBody>
          <a:bodyPr/>
          <a:lstStyle/>
          <a:p>
            <a:pPr eaLnBrk="1"/>
            <a:r>
              <a:rPr lang="ru-RU" dirty="0" smtClean="0">
                <a:latin typeface="Calibri" pitchFamily="34" charset="0"/>
              </a:rPr>
              <a:t>                      </a:t>
            </a:r>
            <a:endParaRPr lang="ru-RU" dirty="0" smtClean="0"/>
          </a:p>
        </p:txBody>
      </p:sp>
      <p:sp>
        <p:nvSpPr>
          <p:cNvPr id="11268" name="Прямоугольник 3"/>
          <p:cNvSpPr>
            <a:spLocks noChangeArrowheads="1"/>
          </p:cNvSpPr>
          <p:nvPr/>
        </p:nvSpPr>
        <p:spPr bwMode="auto">
          <a:xfrm>
            <a:off x="467544" y="1196752"/>
            <a:ext cx="2162451" cy="769441"/>
          </a:xfrm>
          <a:prstGeom prst="rect">
            <a:avLst/>
          </a:prstGeom>
          <a:noFill/>
          <a:ln w="9525">
            <a:noFill/>
            <a:miter lim="800000"/>
            <a:headEnd/>
            <a:tailEnd/>
          </a:ln>
        </p:spPr>
        <p:txBody>
          <a:bodyPr wrap="none">
            <a:spAutoFit/>
          </a:bodyPr>
          <a:lstStyle/>
          <a:p>
            <a:pPr marL="342900" indent="-341313" algn="ctr">
              <a:lnSpc>
                <a:spcPct val="100000"/>
              </a:lnSpc>
              <a:spcBef>
                <a:spcPts val="638"/>
              </a:spcBef>
              <a:buSzPct val="45000"/>
              <a:tabLst>
                <a:tab pos="723900" algn="l"/>
                <a:tab pos="1447800" algn="l"/>
                <a:tab pos="2171700" algn="l"/>
                <a:tab pos="2895600" algn="l"/>
                <a:tab pos="3619500" algn="l"/>
              </a:tabLst>
            </a:pPr>
            <a:r>
              <a:rPr lang="ru-RU" sz="4400" dirty="0" smtClean="0">
                <a:solidFill>
                  <a:srgbClr val="E46C0A"/>
                </a:solidFill>
                <a:latin typeface="Calibri" pitchFamily="34" charset="0"/>
              </a:rPr>
              <a:t>ЗНАЙКИ</a:t>
            </a:r>
            <a:endParaRPr lang="ru-RU" sz="4400" dirty="0">
              <a:solidFill>
                <a:srgbClr val="E46C0A"/>
              </a:solidFill>
              <a:latin typeface="Calibri" pitchFamily="34" charset="0"/>
            </a:endParaRPr>
          </a:p>
        </p:txBody>
      </p:sp>
      <p:sp>
        <p:nvSpPr>
          <p:cNvPr id="11269" name="Прямоугольник 4"/>
          <p:cNvSpPr>
            <a:spLocks noChangeArrowheads="1"/>
          </p:cNvSpPr>
          <p:nvPr/>
        </p:nvSpPr>
        <p:spPr bwMode="auto">
          <a:xfrm>
            <a:off x="5508104" y="1052736"/>
            <a:ext cx="2543966" cy="830997"/>
          </a:xfrm>
          <a:prstGeom prst="rect">
            <a:avLst/>
          </a:prstGeom>
          <a:noFill/>
          <a:ln w="9525">
            <a:noFill/>
            <a:miter lim="800000"/>
            <a:headEnd/>
            <a:tailEnd/>
          </a:ln>
        </p:spPr>
        <p:txBody>
          <a:bodyPr wrap="none">
            <a:spAutoFit/>
          </a:bodyPr>
          <a:lstStyle/>
          <a:p>
            <a:pPr marL="342900" indent="-341313" algn="ctr">
              <a:lnSpc>
                <a:spcPct val="100000"/>
              </a:lnSpc>
              <a:spcBef>
                <a:spcPts val="638"/>
              </a:spcBef>
              <a:buSzPct val="45000"/>
              <a:tabLst>
                <a:tab pos="723900" algn="l"/>
                <a:tab pos="1447800" algn="l"/>
                <a:tab pos="2171700" algn="l"/>
                <a:tab pos="2895600" algn="l"/>
                <a:tab pos="3619500" algn="l"/>
              </a:tabLst>
            </a:pPr>
            <a:r>
              <a:rPr lang="ru-RU" sz="4800" dirty="0" smtClean="0">
                <a:solidFill>
                  <a:srgbClr val="E46C0A"/>
                </a:solidFill>
                <a:latin typeface="Calibri" pitchFamily="34" charset="0"/>
              </a:rPr>
              <a:t>УМНИКИ</a:t>
            </a:r>
            <a:endParaRPr lang="ru-RU" sz="4800" dirty="0">
              <a:solidFill>
                <a:srgbClr val="E46C0A"/>
              </a:solidFill>
              <a:latin typeface="Calibri" pitchFamily="34" charset="0"/>
            </a:endParaRPr>
          </a:p>
        </p:txBody>
      </p:sp>
      <p:pic>
        <p:nvPicPr>
          <p:cNvPr id="6" name="Picture 4"/>
          <p:cNvPicPr>
            <a:picLocks noChangeAspect="1" noChangeArrowheads="1"/>
          </p:cNvPicPr>
          <p:nvPr/>
        </p:nvPicPr>
        <p:blipFill>
          <a:blip r:embed="rId2" cstate="print"/>
          <a:srcRect/>
          <a:stretch>
            <a:fillRect/>
          </a:stretch>
        </p:blipFill>
        <p:spPr bwMode="auto">
          <a:xfrm>
            <a:off x="785813" y="2500313"/>
            <a:ext cx="3511550" cy="3951287"/>
          </a:xfrm>
          <a:prstGeom prst="rect">
            <a:avLst/>
          </a:prstGeom>
          <a:noFill/>
          <a:ln w="9360">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5286375" y="2143125"/>
            <a:ext cx="2857500" cy="3951288"/>
          </a:xfrm>
          <a:prstGeom prst="rect">
            <a:avLst/>
          </a:prstGeom>
          <a:noFill/>
          <a:ln w="936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fmla="#ppt_w*sin(2.5*pi*$)">
                                          <p:val>
                                            <p:fltVal val="0"/>
                                          </p:val>
                                        </p:tav>
                                        <p:tav tm="100000">
                                          <p:val>
                                            <p:fltVal val="1"/>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solidFill>
                  <a:schemeClr val="accent1">
                    <a:lumMod val="75000"/>
                  </a:schemeClr>
                </a:solidFill>
              </a:rPr>
              <a:t>РАЗМИНКА</a:t>
            </a:r>
            <a:endParaRPr lang="ru-RU" dirty="0">
              <a:solidFill>
                <a:schemeClr val="accent1">
                  <a:lumMod val="75000"/>
                </a:schemeClr>
              </a:solidFill>
            </a:endParaRPr>
          </a:p>
        </p:txBody>
      </p:sp>
      <p:sp>
        <p:nvSpPr>
          <p:cNvPr id="3" name="Подзаголовок 2"/>
          <p:cNvSpPr>
            <a:spLocks noGrp="1"/>
          </p:cNvSpPr>
          <p:nvPr>
            <p:ph type="subTitle" idx="1"/>
          </p:nvPr>
        </p:nvSpPr>
        <p:spPr/>
        <p:txBody>
          <a:bodyPr/>
          <a:lstStyle/>
          <a:p>
            <a:endParaRPr lang="ru-RU" dirty="0"/>
          </a:p>
        </p:txBody>
      </p:sp>
      <p:pic>
        <p:nvPicPr>
          <p:cNvPr id="4" name="Picture 2" descr="C:\Users\1\Desktop\Downloads\school021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979712" y="1556792"/>
            <a:ext cx="5400600" cy="707886"/>
          </a:xfrm>
          <a:prstGeom prst="rect">
            <a:avLst/>
          </a:prstGeom>
          <a:solidFill>
            <a:schemeClr val="bg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ru-RU" sz="4000" dirty="0" smtClean="0"/>
              <a:t>РАЗМИНКА</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479925" y="2967038"/>
            <a:ext cx="184150" cy="923925"/>
          </a:xfrm>
          <a:prstGeom prst="rect">
            <a:avLst/>
          </a:prstGeom>
          <a:noFill/>
          <a:ln w="9525">
            <a:noFill/>
            <a:round/>
            <a:headEnd/>
            <a:tailEnd/>
          </a:ln>
        </p:spPr>
        <p:txBody>
          <a:bodyPr wrap="none" anchor="ctr"/>
          <a:lstStyle/>
          <a:p>
            <a:endParaRPr lang="ru-RU"/>
          </a:p>
        </p:txBody>
      </p:sp>
      <p:sp>
        <p:nvSpPr>
          <p:cNvPr id="13315" name="Rectangle 2"/>
          <p:cNvSpPr>
            <a:spLocks noChangeArrowheads="1"/>
          </p:cNvSpPr>
          <p:nvPr/>
        </p:nvSpPr>
        <p:spPr bwMode="auto">
          <a:xfrm>
            <a:off x="564641" y="1557338"/>
            <a:ext cx="8013132" cy="2122204"/>
          </a:xfrm>
          <a:prstGeom prst="rect">
            <a:avLst/>
          </a:prstGeom>
          <a:noFill/>
          <a:ln w="9525">
            <a:noFill/>
            <a:round/>
            <a:headEnd/>
            <a:tailEnd/>
          </a:ln>
        </p:spPr>
        <p:txBody>
          <a:bodyPr wrap="none" lIns="90000" tIns="45000" rIns="90000" bIns="45000">
            <a:spAutoFit/>
          </a:bodyPr>
          <a:lstStyle/>
          <a:p>
            <a:pPr algn="ctr" hangingPunct="1">
              <a:lnSpc>
                <a:spcPct val="100000"/>
              </a:lnSpc>
              <a:tabLst>
                <a:tab pos="723900" algn="l"/>
                <a:tab pos="1447800" algn="l"/>
                <a:tab pos="2171700" algn="l"/>
                <a:tab pos="2895600" algn="l"/>
                <a:tab pos="3619500" algn="l"/>
                <a:tab pos="4343400" algn="l"/>
                <a:tab pos="5067300" algn="l"/>
                <a:tab pos="5791200" algn="l"/>
              </a:tabLst>
            </a:pPr>
            <a:r>
              <a:rPr lang="ru-RU" sz="4400" b="1" dirty="0">
                <a:solidFill>
                  <a:srgbClr val="5E447C"/>
                </a:solidFill>
                <a:latin typeface="Calibri" pitchFamily="34" charset="0"/>
              </a:rPr>
              <a:t>Две сардельки варятся 6 минут.</a:t>
            </a:r>
          </a:p>
          <a:p>
            <a:pPr algn="ctr" hangingPunct="1">
              <a:lnSpc>
                <a:spcPct val="100000"/>
              </a:lnSpc>
              <a:tabLst>
                <a:tab pos="723900" algn="l"/>
                <a:tab pos="1447800" algn="l"/>
                <a:tab pos="2171700" algn="l"/>
                <a:tab pos="2895600" algn="l"/>
                <a:tab pos="3619500" algn="l"/>
                <a:tab pos="4343400" algn="l"/>
                <a:tab pos="5067300" algn="l"/>
                <a:tab pos="5791200" algn="l"/>
              </a:tabLst>
            </a:pPr>
            <a:r>
              <a:rPr lang="ru-RU" sz="4400" b="1" dirty="0">
                <a:solidFill>
                  <a:srgbClr val="5E447C"/>
                </a:solidFill>
                <a:latin typeface="Calibri" pitchFamily="34" charset="0"/>
              </a:rPr>
              <a:t>Сколько времени варятся </a:t>
            </a:r>
          </a:p>
          <a:p>
            <a:pPr algn="ctr" hangingPunct="1">
              <a:lnSpc>
                <a:spcPct val="100000"/>
              </a:lnSpc>
              <a:tabLst>
                <a:tab pos="723900" algn="l"/>
                <a:tab pos="1447800" algn="l"/>
                <a:tab pos="2171700" algn="l"/>
                <a:tab pos="2895600" algn="l"/>
                <a:tab pos="3619500" algn="l"/>
                <a:tab pos="4343400" algn="l"/>
                <a:tab pos="5067300" algn="l"/>
                <a:tab pos="5791200" algn="l"/>
              </a:tabLst>
            </a:pPr>
            <a:r>
              <a:rPr lang="ru-RU" sz="4400" b="1" dirty="0">
                <a:solidFill>
                  <a:srgbClr val="5E447C"/>
                </a:solidFill>
                <a:latin typeface="Calibri" pitchFamily="34" charset="0"/>
              </a:rPr>
              <a:t>8 таких сарделек?</a:t>
            </a:r>
          </a:p>
        </p:txBody>
      </p:sp>
      <p:grpSp>
        <p:nvGrpSpPr>
          <p:cNvPr id="2" name="Group 3"/>
          <p:cNvGrpSpPr>
            <a:grpSpLocks/>
          </p:cNvGrpSpPr>
          <p:nvPr/>
        </p:nvGrpSpPr>
        <p:grpSpPr bwMode="auto">
          <a:xfrm>
            <a:off x="3635375" y="3500438"/>
            <a:ext cx="2303463" cy="2159000"/>
            <a:chOff x="2290" y="2205"/>
            <a:chExt cx="1451" cy="1360"/>
          </a:xfrm>
        </p:grpSpPr>
        <p:sp>
          <p:nvSpPr>
            <p:cNvPr id="13318" name="Rectangle 4"/>
            <p:cNvSpPr>
              <a:spLocks noChangeArrowheads="1"/>
            </p:cNvSpPr>
            <p:nvPr/>
          </p:nvSpPr>
          <p:spPr bwMode="auto">
            <a:xfrm>
              <a:off x="2340" y="2205"/>
              <a:ext cx="115" cy="406"/>
            </a:xfrm>
            <a:prstGeom prst="rect">
              <a:avLst/>
            </a:prstGeom>
            <a:noFill/>
            <a:ln w="9525">
              <a:noFill/>
              <a:round/>
              <a:headEnd/>
              <a:tailEnd/>
            </a:ln>
          </p:spPr>
          <p:txBody>
            <a:bodyPr wrap="none" lIns="90000" tIns="45000" rIns="90000" bIns="45000">
              <a:spAutoFit/>
            </a:bodyPr>
            <a:lstStyle/>
            <a:p>
              <a:pPr algn="ctr">
                <a:lnSpc>
                  <a:spcPct val="100000"/>
                </a:lnSpc>
                <a:tabLst>
                  <a:tab pos="723900" algn="l"/>
                  <a:tab pos="1447800" algn="l"/>
                </a:tabLst>
              </a:pPr>
              <a:endParaRPr lang="ru-RU" sz="3600" b="1">
                <a:solidFill>
                  <a:srgbClr val="000000"/>
                </a:solidFill>
              </a:endParaRPr>
            </a:p>
          </p:txBody>
        </p:sp>
        <p:pic>
          <p:nvPicPr>
            <p:cNvPr id="13319" name="Picture 5"/>
            <p:cNvPicPr>
              <a:picLocks noChangeAspect="1" noChangeArrowheads="1"/>
            </p:cNvPicPr>
            <p:nvPr/>
          </p:nvPicPr>
          <p:blipFill>
            <a:blip r:embed="rId3" cstate="print"/>
            <a:srcRect/>
            <a:stretch>
              <a:fillRect/>
            </a:stretch>
          </p:blipFill>
          <p:spPr bwMode="auto">
            <a:xfrm>
              <a:off x="2290" y="2886"/>
              <a:ext cx="1451" cy="679"/>
            </a:xfrm>
            <a:prstGeom prst="rect">
              <a:avLst/>
            </a:prstGeom>
            <a:noFill/>
            <a:ln w="9360">
              <a:noFill/>
              <a:miter lim="800000"/>
              <a:headEnd/>
              <a:tailEnd/>
            </a:ln>
          </p:spPr>
        </p:pic>
      </p:grpSp>
      <p:sp>
        <p:nvSpPr>
          <p:cNvPr id="13317" name="Rectangle 6"/>
          <p:cNvSpPr>
            <a:spLocks noChangeArrowheads="1"/>
          </p:cNvSpPr>
          <p:nvPr/>
        </p:nvSpPr>
        <p:spPr bwMode="auto">
          <a:xfrm>
            <a:off x="2720975" y="404813"/>
            <a:ext cx="3700463" cy="912812"/>
          </a:xfrm>
          <a:prstGeom prst="rect">
            <a:avLst/>
          </a:prstGeom>
          <a:noFill/>
          <a:ln w="9525">
            <a:noFill/>
            <a:round/>
            <a:headEnd/>
            <a:tailEnd/>
          </a:ln>
        </p:spPr>
        <p:txBody>
          <a:bodyPr lIns="90000" tIns="45000" rIns="90000" bIns="45000">
            <a:spAutoFit/>
          </a:bodyPr>
          <a:lstStyle/>
          <a:p>
            <a:pPr algn="ctr" hangingPunct="1">
              <a:lnSpc>
                <a:spcPct val="100000"/>
              </a:lnSpc>
              <a:tabLst>
                <a:tab pos="723900" algn="l"/>
                <a:tab pos="1447800" algn="l"/>
                <a:tab pos="2171700" algn="l"/>
                <a:tab pos="2895600" algn="l"/>
                <a:tab pos="3619500" algn="l"/>
              </a:tabLst>
            </a:pPr>
            <a:r>
              <a:rPr lang="ru-RU" sz="5400" b="1">
                <a:solidFill>
                  <a:srgbClr val="000000"/>
                </a:solidFill>
                <a:latin typeface="Calibri" pitchFamily="34" charset="0"/>
              </a:rPr>
              <a:t>1 команда</a:t>
            </a:r>
          </a:p>
        </p:txBody>
      </p:sp>
    </p:spTree>
  </p:cSld>
  <p:clrMapOvr>
    <a:masterClrMapping/>
  </p:clrMapOvr>
  <p:transition spd="med"/>
  <p:timing>
    <p:tnLst>
      <p:par>
        <p:cTn id="1" dur="indefinite" restart="never" nodeType="tmRoot">
          <p:childTnLst>
            <p:par>
              <p:cTn id="2" fill="hold" nodeType="interactiveSeq">
                <p:childTnLst>
                  <p:par>
                    <p:cTn id="3" fill="hold">
                      <p:childTnLst>
                        <p:par>
                          <p:cTn id="4" fill="hold">
                            <p:stCondLst>
                              <p:cond delay="0"/>
                            </p:stCondLst>
                            <p:childTnLst>
                              <p:par>
                                <p:cTn id="5" presetID="22" presetClass="entr" presetSubtype="4"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down)">
                                      <p:cBhvr additive="repl">
                                        <p:cTn id="7" dur="500"/>
                                        <p:tgtEl>
                                          <p:spTgt spid="2"/>
                                        </p:tgtEl>
                                      </p:cBhvr>
                                    </p:animEffect>
                                  </p:childTnLst>
                                </p:cTn>
                              </p:par>
                            </p:childTnLst>
                          </p:cTn>
                        </p:par>
                      </p:childTnLst>
                    </p:cTn>
                  </p:par>
                </p:childTnLst>
              </p:cTn>
            </p:par>
            <p:seq concurrent="1" nextAc="seek">
              <p:cTn id="8" dur="0" nodeType="mainSeq">
                <p:childTnLst>
                  <p:par>
                    <p:cTn id="9" fill="hold">
                      <p:stCondLst>
                        <p:cond delay="indefinite"/>
                        <p:cond evt="onBegin" delay="0">
                          <p:tn val="8"/>
                        </p:cond>
                      </p:stCondLst>
                      <p:childTnLst>
                        <p:par>
                          <p:cTn id="10" fill="hold">
                            <p:stCondLst>
                              <p:cond delay="0"/>
                            </p:stCondLst>
                            <p:childTnLst>
                              <p:par>
                                <p:cTn id="11" presetID="3"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1339850"/>
            <a:ext cx="9144000" cy="4153530"/>
          </a:xfrm>
          <a:prstGeom prst="rect">
            <a:avLst/>
          </a:prstGeom>
          <a:noFill/>
          <a:ln w="9525">
            <a:noFill/>
            <a:round/>
            <a:headEnd/>
            <a:tailEnd/>
          </a:ln>
        </p:spPr>
        <p:txBody>
          <a:bodyPr wrap="square"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4400" b="1" dirty="0">
                <a:solidFill>
                  <a:srgbClr val="5E447C"/>
                </a:solidFill>
                <a:latin typeface="Calibri" pitchFamily="34" charset="0"/>
              </a:rPr>
              <a:t>Шла девочка в Москву и повстречала </a:t>
            </a:r>
            <a:r>
              <a:rPr lang="ru-RU" sz="4400" b="1" dirty="0" smtClean="0">
                <a:solidFill>
                  <a:srgbClr val="5E447C"/>
                </a:solidFill>
                <a:latin typeface="Calibri" pitchFamily="34" charset="0"/>
              </a:rPr>
              <a:t>трёх </a:t>
            </a:r>
            <a:r>
              <a:rPr lang="ru-RU" sz="4400" b="1" dirty="0">
                <a:solidFill>
                  <a:srgbClr val="5E447C"/>
                </a:solidFill>
                <a:latin typeface="Calibri" pitchFamily="34" charset="0"/>
              </a:rPr>
              <a:t>мальчиков. Каждый из них нёс </a:t>
            </a:r>
            <a:r>
              <a:rPr lang="ru-RU" sz="4400" b="1" dirty="0" smtClean="0">
                <a:solidFill>
                  <a:srgbClr val="5E447C"/>
                </a:solidFill>
                <a:latin typeface="Calibri" pitchFamily="34" charset="0"/>
              </a:rPr>
              <a:t>по мешку. </a:t>
            </a:r>
            <a:r>
              <a:rPr lang="ru-RU" sz="4400" b="1" dirty="0">
                <a:solidFill>
                  <a:srgbClr val="5E447C"/>
                </a:solidFill>
                <a:latin typeface="Calibri" pitchFamily="34" charset="0"/>
              </a:rPr>
              <a:t>В каждом мешке по коту. </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4400" b="1" dirty="0">
                <a:solidFill>
                  <a:srgbClr val="5E447C"/>
                </a:solidFill>
                <a:latin typeface="Calibri" pitchFamily="34" charset="0"/>
              </a:rPr>
              <a:t>Сколько существ направлялось в </a:t>
            </a:r>
            <a:r>
              <a:rPr lang="ru-RU" sz="4400" b="1" dirty="0" smtClean="0">
                <a:solidFill>
                  <a:srgbClr val="5E447C"/>
                </a:solidFill>
                <a:latin typeface="Calibri" pitchFamily="34" charset="0"/>
              </a:rPr>
              <a:t>Москву</a:t>
            </a:r>
            <a:r>
              <a:rPr lang="ru-RU" sz="4400" b="1" dirty="0">
                <a:solidFill>
                  <a:srgbClr val="5E447C"/>
                </a:solidFill>
                <a:latin typeface="Calibri" pitchFamily="34" charset="0"/>
              </a:rPr>
              <a:t>?</a:t>
            </a:r>
          </a:p>
        </p:txBody>
      </p:sp>
      <p:pic>
        <p:nvPicPr>
          <p:cNvPr id="14343" name="Picture 4"/>
          <p:cNvPicPr>
            <a:picLocks noChangeAspect="1" noChangeArrowheads="1"/>
          </p:cNvPicPr>
          <p:nvPr/>
        </p:nvPicPr>
        <p:blipFill>
          <a:blip r:embed="rId3" cstate="print"/>
          <a:srcRect/>
          <a:stretch>
            <a:fillRect/>
          </a:stretch>
        </p:blipFill>
        <p:spPr bwMode="auto">
          <a:xfrm>
            <a:off x="3995738" y="4724400"/>
            <a:ext cx="1581150" cy="1798638"/>
          </a:xfrm>
          <a:prstGeom prst="rect">
            <a:avLst/>
          </a:prstGeom>
          <a:noFill/>
          <a:ln w="9360">
            <a:noFill/>
            <a:miter lim="800000"/>
            <a:headEnd/>
            <a:tailEnd/>
          </a:ln>
        </p:spPr>
      </p:pic>
      <p:sp>
        <p:nvSpPr>
          <p:cNvPr id="14340" name="Rectangle 5"/>
          <p:cNvSpPr>
            <a:spLocks noChangeArrowheads="1"/>
          </p:cNvSpPr>
          <p:nvPr/>
        </p:nvSpPr>
        <p:spPr bwMode="auto">
          <a:xfrm>
            <a:off x="2720975" y="188913"/>
            <a:ext cx="3700463" cy="912812"/>
          </a:xfrm>
          <a:prstGeom prst="rect">
            <a:avLst/>
          </a:prstGeom>
          <a:noFill/>
          <a:ln w="9525">
            <a:noFill/>
            <a:round/>
            <a:headEnd/>
            <a:tailEnd/>
          </a:ln>
        </p:spPr>
        <p:txBody>
          <a:bodyPr lIns="90000" tIns="45000" rIns="90000" bIns="45000">
            <a:spAutoFit/>
          </a:bodyPr>
          <a:lstStyle/>
          <a:p>
            <a:pPr algn="ctr" hangingPunct="1">
              <a:lnSpc>
                <a:spcPct val="100000"/>
              </a:lnSpc>
              <a:tabLst>
                <a:tab pos="723900" algn="l"/>
                <a:tab pos="1447800" algn="l"/>
                <a:tab pos="2171700" algn="l"/>
                <a:tab pos="2895600" algn="l"/>
                <a:tab pos="3619500" algn="l"/>
              </a:tabLst>
            </a:pPr>
            <a:r>
              <a:rPr lang="ru-RU" sz="5400" b="1">
                <a:solidFill>
                  <a:srgbClr val="000000"/>
                </a:solidFill>
                <a:latin typeface="Calibri" pitchFamily="34" charset="0"/>
              </a:rPr>
              <a:t>2 команда</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7772400" cy="4104456"/>
          </a:xfrm>
        </p:spPr>
        <p:txBody>
          <a:bodyPr/>
          <a:lstStyle/>
          <a:p>
            <a:pPr lvl="0" fontAlgn="base">
              <a:spcAft>
                <a:spcPct val="0"/>
              </a:spcAft>
            </a:pPr>
            <a:r>
              <a:rPr lang="ru-RU" sz="2800" b="0" dirty="0" smtClean="0">
                <a:ln>
                  <a:noFill/>
                </a:ln>
                <a:solidFill>
                  <a:srgbClr val="333333"/>
                </a:solidFill>
                <a:effectLst/>
                <a:latin typeface="Arial" pitchFamily="34" charset="0"/>
                <a:ea typeface="Times New Roman" pitchFamily="18" charset="0"/>
                <a:cs typeface="Arial" pitchFamily="34" charset="0"/>
              </a:rPr>
              <a:t>1) Около столовой, где обедали лыжники, пришедшие из похода, стояли 8 лыж, а в снег было воткнуто 8 палок. Сколько лыжников ходило в поход? </a:t>
            </a:r>
            <a:br>
              <a:rPr lang="ru-RU" sz="2800" b="0" dirty="0" smtClean="0">
                <a:ln>
                  <a:noFill/>
                </a:ln>
                <a:solidFill>
                  <a:srgbClr val="333333"/>
                </a:solidFill>
                <a:effectLst/>
                <a:latin typeface="Arial" pitchFamily="34" charset="0"/>
                <a:ea typeface="Times New Roman" pitchFamily="18" charset="0"/>
                <a:cs typeface="Arial" pitchFamily="34" charset="0"/>
              </a:rPr>
            </a:br>
            <a:r>
              <a:rPr lang="ru-RU" sz="2800" b="0" dirty="0" smtClean="0">
                <a:ln>
                  <a:noFill/>
                </a:ln>
                <a:solidFill>
                  <a:schemeClr val="tx1"/>
                </a:solidFill>
                <a:effectLst/>
                <a:latin typeface="Arial" pitchFamily="34" charset="0"/>
                <a:ea typeface="Times New Roman" pitchFamily="18" charset="0"/>
                <a:cs typeface="Arial" pitchFamily="34" charset="0"/>
              </a:rPr>
              <a:t/>
            </a:r>
            <a:br>
              <a:rPr lang="ru-RU" sz="2800" b="0" dirty="0" smtClean="0">
                <a:ln>
                  <a:noFill/>
                </a:ln>
                <a:solidFill>
                  <a:schemeClr val="tx1"/>
                </a:solidFill>
                <a:effectLst/>
                <a:latin typeface="Arial" pitchFamily="34" charset="0"/>
                <a:ea typeface="Times New Roman" pitchFamily="18" charset="0"/>
                <a:cs typeface="Arial" pitchFamily="34" charset="0"/>
              </a:rPr>
            </a:br>
            <a:r>
              <a:rPr lang="ru-RU" sz="2800" dirty="0" smtClean="0">
                <a:ln>
                  <a:noFill/>
                </a:ln>
                <a:solidFill>
                  <a:srgbClr val="333333"/>
                </a:solidFill>
                <a:effectLst/>
                <a:latin typeface="Arial" pitchFamily="34" charset="0"/>
                <a:ea typeface="Times New Roman" pitchFamily="18" charset="0"/>
                <a:cs typeface="Arial" pitchFamily="34" charset="0"/>
              </a:rPr>
              <a:t>2)</a:t>
            </a:r>
            <a:r>
              <a:rPr lang="ru-RU" sz="2800" b="0" dirty="0" smtClean="0">
                <a:ln>
                  <a:noFill/>
                </a:ln>
                <a:solidFill>
                  <a:srgbClr val="333333"/>
                </a:solidFill>
                <a:effectLst/>
                <a:latin typeface="Arial" pitchFamily="34" charset="0"/>
                <a:ea typeface="Times New Roman" pitchFamily="18" charset="0"/>
                <a:cs typeface="Arial" pitchFamily="34" charset="0"/>
              </a:rPr>
              <a:t> Бабушка вязала внукам шарфы и варежки. Всего она связала 3 шарфа и 6 варежек. Сколько внуков у бабушки?</a:t>
            </a:r>
            <a:r>
              <a:rPr lang="ru-RU" sz="2800" dirty="0" smtClean="0">
                <a:ln>
                  <a:noFill/>
                </a:ln>
                <a:solidFill>
                  <a:srgbClr val="333333"/>
                </a:solidFill>
                <a:effectLst/>
                <a:latin typeface="Arial" pitchFamily="34" charset="0"/>
                <a:ea typeface="Times New Roman" pitchFamily="18" charset="0"/>
                <a:cs typeface="Arial" pitchFamily="34" charset="0"/>
              </a:rPr>
              <a:t> </a:t>
            </a:r>
            <a:endParaRPr lang="ru-RU" sz="2800" b="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lub_78382 copy"/>
          <p:cNvPicPr>
            <a:picLocks noChangeAspect="1" noChangeArrowheads="1"/>
          </p:cNvPicPr>
          <p:nvPr/>
        </p:nvPicPr>
        <p:blipFill>
          <a:blip r:embed="rId3" cstate="print">
            <a:clrChange>
              <a:clrFrom>
                <a:srgbClr val="FFFFFF"/>
              </a:clrFrom>
              <a:clrTo>
                <a:srgbClr val="FFFFFF">
                  <a:alpha val="0"/>
                </a:srgbClr>
              </a:clrTo>
            </a:clrChange>
            <a:lum bright="-6000" contrast="48000"/>
          </a:blip>
          <a:srcRect l="10312" r="27313" b="50000"/>
          <a:stretch>
            <a:fillRect/>
          </a:stretch>
        </p:blipFill>
        <p:spPr bwMode="auto">
          <a:xfrm>
            <a:off x="6732588" y="3937000"/>
            <a:ext cx="2846387" cy="2921000"/>
          </a:xfrm>
          <a:prstGeom prst="rect">
            <a:avLst/>
          </a:prstGeom>
          <a:noFill/>
          <a:ln w="9525">
            <a:noFill/>
            <a:miter lim="800000"/>
            <a:headEnd/>
            <a:tailEnd/>
          </a:ln>
        </p:spPr>
      </p:pic>
      <p:pic>
        <p:nvPicPr>
          <p:cNvPr id="32771" name="Picture 3" descr="949589557"/>
          <p:cNvPicPr>
            <a:picLocks noChangeAspect="1" noChangeArrowheads="1"/>
          </p:cNvPicPr>
          <p:nvPr/>
        </p:nvPicPr>
        <p:blipFill>
          <a:blip r:embed="rId4" cstate="print">
            <a:clrChange>
              <a:clrFrom>
                <a:srgbClr val="FFFFFF"/>
              </a:clrFrom>
              <a:clrTo>
                <a:srgbClr val="FFFFFF">
                  <a:alpha val="0"/>
                </a:srgbClr>
              </a:clrTo>
            </a:clrChange>
          </a:blip>
          <a:srcRect l="13657" t="32289" r="15538" b="26781"/>
          <a:stretch>
            <a:fillRect/>
          </a:stretch>
        </p:blipFill>
        <p:spPr bwMode="auto">
          <a:xfrm>
            <a:off x="395288" y="3141663"/>
            <a:ext cx="3168650" cy="1368425"/>
          </a:xfrm>
          <a:prstGeom prst="rect">
            <a:avLst/>
          </a:prstGeom>
          <a:noFill/>
          <a:ln w="9525">
            <a:noFill/>
            <a:miter lim="800000"/>
            <a:headEnd/>
            <a:tailEnd/>
          </a:ln>
        </p:spPr>
      </p:pic>
      <p:pic>
        <p:nvPicPr>
          <p:cNvPr id="32772" name="Picture 4" descr="20525"/>
          <p:cNvPicPr>
            <a:picLocks noChangeAspect="1" noChangeArrowheads="1"/>
          </p:cNvPicPr>
          <p:nvPr/>
        </p:nvPicPr>
        <p:blipFill>
          <a:blip r:embed="rId5" cstate="print">
            <a:clrChange>
              <a:clrFrom>
                <a:srgbClr val="FFFFFF"/>
              </a:clrFrom>
              <a:clrTo>
                <a:srgbClr val="FFFFFF">
                  <a:alpha val="0"/>
                </a:srgbClr>
              </a:clrTo>
            </a:clrChange>
          </a:blip>
          <a:srcRect l="12222" r="12222"/>
          <a:stretch>
            <a:fillRect/>
          </a:stretch>
        </p:blipFill>
        <p:spPr bwMode="auto">
          <a:xfrm>
            <a:off x="900113" y="3573463"/>
            <a:ext cx="935037" cy="963612"/>
          </a:xfrm>
          <a:prstGeom prst="rect">
            <a:avLst/>
          </a:prstGeom>
          <a:noFill/>
          <a:ln w="9525">
            <a:noFill/>
            <a:miter lim="800000"/>
            <a:headEnd/>
            <a:tailEnd/>
          </a:ln>
        </p:spPr>
      </p:pic>
      <p:sp>
        <p:nvSpPr>
          <p:cNvPr id="19461" name="Rectangle 5"/>
          <p:cNvSpPr>
            <a:spLocks noGrp="1" noChangeArrowheads="1"/>
          </p:cNvSpPr>
          <p:nvPr>
            <p:ph type="ctrTitle"/>
          </p:nvPr>
        </p:nvSpPr>
        <p:spPr>
          <a:xfrm>
            <a:off x="395288" y="333375"/>
            <a:ext cx="8353425" cy="2374900"/>
          </a:xfrm>
          <a:solidFill>
            <a:schemeClr val="tx1"/>
          </a:solidFill>
        </p:spPr>
        <p:txBody>
          <a:bodyPr/>
          <a:lstStyle/>
          <a:p>
            <a:pPr algn="l"/>
            <a:r>
              <a:rPr lang="ru-RU" sz="3600" b="1" dirty="0" smtClean="0">
                <a:solidFill>
                  <a:srgbClr val="266FDA"/>
                </a:solidFill>
              </a:rPr>
              <a:t>Туристы за 6 часов прошли 30 км. С какой скоростью шли туристы?</a:t>
            </a:r>
          </a:p>
        </p:txBody>
      </p:sp>
      <p:pic>
        <p:nvPicPr>
          <p:cNvPr id="19462" name="Picture 6" descr="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35375" y="5589588"/>
            <a:ext cx="1228725" cy="1268412"/>
          </a:xfrm>
          <a:prstGeom prst="rect">
            <a:avLst/>
          </a:prstGeom>
          <a:noFill/>
          <a:ln w="9525">
            <a:noFill/>
            <a:miter lim="800000"/>
            <a:headEnd/>
            <a:tailEnd/>
          </a:ln>
        </p:spPr>
      </p:pic>
      <p:pic>
        <p:nvPicPr>
          <p:cNvPr id="19463" name="Picture 7" descr="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43438" y="5229225"/>
            <a:ext cx="1933575" cy="2014538"/>
          </a:xfrm>
          <a:prstGeom prst="rect">
            <a:avLst/>
          </a:prstGeom>
          <a:noFill/>
          <a:ln w="9525">
            <a:noFill/>
            <a:miter lim="800000"/>
            <a:headEnd/>
            <a:tailEnd/>
          </a:ln>
        </p:spPr>
      </p:pic>
      <p:pic>
        <p:nvPicPr>
          <p:cNvPr id="19464" name="Picture 8" descr="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795963" y="4581525"/>
            <a:ext cx="1600200" cy="1955800"/>
          </a:xfrm>
          <a:prstGeom prst="rect">
            <a:avLst/>
          </a:prstGeom>
          <a:noFill/>
          <a:ln w="9525">
            <a:noFill/>
            <a:miter lim="800000"/>
            <a:headEnd/>
            <a:tailEnd/>
          </a:ln>
        </p:spPr>
      </p:pic>
      <p:pic>
        <p:nvPicPr>
          <p:cNvPr id="32777" name="Picture 9" descr="top_logo">
            <a:hlinkClick r:id="" action="ppaction://hlinkshowjump?jump=nextslide"/>
          </p:cNvPr>
          <p:cNvPicPr>
            <a:picLocks noChangeAspect="1" noChangeArrowheads="1"/>
          </p:cNvPicPr>
          <p:nvPr/>
        </p:nvPicPr>
        <p:blipFill>
          <a:blip r:embed="rId9" cstate="print">
            <a:lum bright="-6000" contrast="24000"/>
          </a:blip>
          <a:srcRect/>
          <a:stretch>
            <a:fillRect/>
          </a:stretch>
        </p:blipFill>
        <p:spPr bwMode="auto">
          <a:xfrm>
            <a:off x="0" y="6173788"/>
            <a:ext cx="684213" cy="684212"/>
          </a:xfrm>
          <a:prstGeom prst="rect">
            <a:avLst/>
          </a:prstGeom>
          <a:noFill/>
          <a:ln w="9525">
            <a:noFill/>
            <a:miter lim="800000"/>
            <a:headEnd/>
            <a:tailEnd/>
          </a:ln>
        </p:spPr>
      </p:pic>
      <p:sp>
        <p:nvSpPr>
          <p:cNvPr id="19466" name="WordArt 10" descr="017"/>
          <p:cNvSpPr>
            <a:spLocks noChangeArrowheads="1" noChangeShapeType="1" noTextEdit="1"/>
          </p:cNvSpPr>
          <p:nvPr/>
        </p:nvSpPr>
        <p:spPr bwMode="auto">
          <a:xfrm>
            <a:off x="2051050" y="836613"/>
            <a:ext cx="4826000" cy="1257300"/>
          </a:xfrm>
          <a:prstGeom prst="rect">
            <a:avLst/>
          </a:prstGeom>
        </p:spPr>
        <p:txBody>
          <a:bodyPr wrap="none" fromWordArt="1">
            <a:prstTxWarp prst="textPlain">
              <a:avLst>
                <a:gd name="adj" fmla="val 50000"/>
              </a:avLst>
            </a:prstTxWarp>
          </a:bodyPr>
          <a:lstStyle/>
          <a:p>
            <a:r>
              <a:rPr lang="ru-RU" sz="8000" b="1" kern="10" dirty="0">
                <a:ln w="9525">
                  <a:noFill/>
                  <a:round/>
                  <a:headEnd/>
                  <a:tailEnd/>
                </a:ln>
                <a:blipFill dpi="0" rotWithShape="0">
                  <a:blip r:embed="rId10"/>
                  <a:srcRect/>
                  <a:stretch>
                    <a:fillRect/>
                  </a:stretch>
                </a:blipFill>
                <a:effectLst>
                  <a:outerShdw dist="35921" dir="2700000" algn="ctr" rotWithShape="0">
                    <a:srgbClr val="C0C0C0">
                      <a:alpha val="79999"/>
                    </a:srgbClr>
                  </a:outerShdw>
                </a:effectLst>
                <a:latin typeface="Impact"/>
              </a:rPr>
              <a:t>Гол!!!</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9462"/>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4.62428E-7 L -0.22466 -0.3052 " pathEditMode="relative" rAng="0" ptsTypes="AA">
                                      <p:cBhvr>
                                        <p:cTn id="6" dur="2000" fill="hold"/>
                                        <p:tgtEl>
                                          <p:spTgt spid="19462"/>
                                        </p:tgtEl>
                                        <p:attrNameLst>
                                          <p:attrName>ppt_x</p:attrName>
                                          <p:attrName>ppt_y</p:attrName>
                                        </p:attrNameLst>
                                      </p:cBhvr>
                                      <p:rCtr x="-112" y="-153"/>
                                    </p:animMotion>
                                  </p:childTnLst>
                                </p:cTn>
                              </p:par>
                              <p:par>
                                <p:cTn id="7" presetID="6" presetClass="emph" presetSubtype="0" fill="hold" nodeType="withEffect">
                                  <p:stCondLst>
                                    <p:cond delay="0"/>
                                  </p:stCondLst>
                                  <p:childTnLst>
                                    <p:animScale>
                                      <p:cBhvr>
                                        <p:cTn id="8" dur="2000" fill="hold"/>
                                        <p:tgtEl>
                                          <p:spTgt spid="19462"/>
                                        </p:tgtEl>
                                      </p:cBhvr>
                                      <p:by x="25000" y="25000"/>
                                    </p:animScale>
                                  </p:childTnLst>
                                </p:cTn>
                              </p:par>
                            </p:childTnLst>
                          </p:cTn>
                        </p:par>
                        <p:par>
                          <p:cTn id="9" fill="hold">
                            <p:stCondLst>
                              <p:cond delay="2000"/>
                            </p:stCondLst>
                            <p:childTnLst>
                              <p:par>
                                <p:cTn id="10" presetID="10" presetClass="exit" presetSubtype="0" fill="hold" grpId="0" nodeType="afterEffect">
                                  <p:stCondLst>
                                    <p:cond delay="0"/>
                                  </p:stCondLst>
                                  <p:childTnLst>
                                    <p:animEffect transition="out" filter="fade">
                                      <p:cBhvr>
                                        <p:cTn id="11" dur="2000"/>
                                        <p:tgtEl>
                                          <p:spTgt spid="19461"/>
                                        </p:tgtEl>
                                      </p:cBhvr>
                                    </p:animEffect>
                                    <p:set>
                                      <p:cBhvr>
                                        <p:cTn id="12" dur="1" fill="hold">
                                          <p:stCondLst>
                                            <p:cond delay="1999"/>
                                          </p:stCondLst>
                                        </p:cTn>
                                        <p:tgtEl>
                                          <p:spTgt spid="1946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9466"/>
                                        </p:tgtEl>
                                        <p:attrNameLst>
                                          <p:attrName>style.visibility</p:attrName>
                                        </p:attrNameLst>
                                      </p:cBhvr>
                                      <p:to>
                                        <p:strVal val="visible"/>
                                      </p:to>
                                    </p:set>
                                    <p:animEffect transition="in" filter="fade">
                                      <p:cBhvr>
                                        <p:cTn id="15" dur="2000"/>
                                        <p:tgtEl>
                                          <p:spTgt spid="19466"/>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9462"/>
                  </p:tgtEl>
                </p:cond>
              </p:nextCondLst>
            </p:seq>
            <p:seq concurrent="1" nextAc="seek">
              <p:cTn id="16" restart="whenNotActive" fill="hold" evtFilter="cancelBubble" nodeType="interactiveSeq">
                <p:stCondLst>
                  <p:cond evt="onClick" delay="0">
                    <p:tgtEl>
                      <p:spTgt spid="19463"/>
                    </p:tgtEl>
                  </p:cond>
                </p:stCondLst>
                <p:endSync evt="end" delay="0">
                  <p:rtn val="all"/>
                </p:endSync>
                <p:childTnLst>
                  <p:par>
                    <p:cTn id="17" fill="hold">
                      <p:stCondLst>
                        <p:cond delay="0"/>
                      </p:stCondLst>
                      <p:childTnLst>
                        <p:par>
                          <p:cTn id="18" fill="hold">
                            <p:stCondLst>
                              <p:cond delay="0"/>
                            </p:stCondLst>
                            <p:childTnLst>
                              <p:par>
                                <p:cTn id="19" presetID="0" presetClass="path" presetSubtype="0" accel="50000" decel="50000" fill="hold" nodeType="withEffect">
                                  <p:stCondLst>
                                    <p:cond delay="0"/>
                                  </p:stCondLst>
                                  <p:childTnLst>
                                    <p:animMotion origin="layout" path="M 1.11111E-6 2.54335E-6 L -0.48837 -0.28301 " pathEditMode="relative" ptsTypes="AA">
                                      <p:cBhvr>
                                        <p:cTn id="20" dur="2000" fill="hold"/>
                                        <p:tgtEl>
                                          <p:spTgt spid="19463"/>
                                        </p:tgtEl>
                                        <p:attrNameLst>
                                          <p:attrName>ppt_x</p:attrName>
                                          <p:attrName>ppt_y</p:attrName>
                                        </p:attrNameLst>
                                      </p:cBhvr>
                                    </p:animMotion>
                                  </p:childTnLst>
                                </p:cTn>
                              </p:par>
                              <p:par>
                                <p:cTn id="21" presetID="6" presetClass="emph" presetSubtype="0" fill="hold" nodeType="withEffect">
                                  <p:stCondLst>
                                    <p:cond delay="0"/>
                                  </p:stCondLst>
                                  <p:childTnLst>
                                    <p:animScale>
                                      <p:cBhvr>
                                        <p:cTn id="22" dur="2000" fill="hold"/>
                                        <p:tgtEl>
                                          <p:spTgt spid="19463"/>
                                        </p:tgtEl>
                                      </p:cBhvr>
                                      <p:by x="50000" y="50000"/>
                                    </p:animScale>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0.48837 -0.283 L -0.44896 -0.10474 " pathEditMode="relative" ptsTypes="AA">
                                      <p:cBhvr>
                                        <p:cTn id="25" dur="2000" fill="hold"/>
                                        <p:tgtEl>
                                          <p:spTgt spid="19463"/>
                                        </p:tgtEl>
                                        <p:attrNameLst>
                                          <p:attrName>ppt_x</p:attrName>
                                          <p:attrName>ppt_y</p:attrName>
                                        </p:attrNameLst>
                                      </p:cBhvr>
                                    </p:animMotion>
                                  </p:childTnLst>
                                </p:cTn>
                              </p:par>
                            </p:childTnLst>
                          </p:cTn>
                        </p:par>
                      </p:childTnLst>
                    </p:cTn>
                  </p:par>
                </p:childTnLst>
              </p:cTn>
              <p:nextCondLst>
                <p:cond evt="onClick" delay="0">
                  <p:tgtEl>
                    <p:spTgt spid="19463"/>
                  </p:tgtEl>
                </p:cond>
              </p:nextCondLst>
            </p:seq>
            <p:seq concurrent="1" nextAc="seek">
              <p:cTn id="26" restart="whenNotActive" fill="hold" evtFilter="cancelBubble" nodeType="interactiveSeq">
                <p:stCondLst>
                  <p:cond evt="onClick" delay="0">
                    <p:tgtEl>
                      <p:spTgt spid="19464"/>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withEffect">
                                  <p:stCondLst>
                                    <p:cond delay="0"/>
                                  </p:stCondLst>
                                  <p:childTnLst>
                                    <p:animMotion origin="layout" path="M 5.55556E-7 -5.20231E-7 L -0.33871 -0.32508 " pathEditMode="relative" ptsTypes="AA">
                                      <p:cBhvr>
                                        <p:cTn id="30" dur="2000" fill="hold"/>
                                        <p:tgtEl>
                                          <p:spTgt spid="19464"/>
                                        </p:tgtEl>
                                        <p:attrNameLst>
                                          <p:attrName>ppt_x</p:attrName>
                                          <p:attrName>ppt_y</p:attrName>
                                        </p:attrNameLst>
                                      </p:cBhvr>
                                    </p:animMotion>
                                  </p:childTnLst>
                                </p:cTn>
                              </p:par>
                              <p:par>
                                <p:cTn id="31" presetID="6" presetClass="emph" presetSubtype="0" fill="hold" nodeType="withEffect">
                                  <p:stCondLst>
                                    <p:cond delay="0"/>
                                  </p:stCondLst>
                                  <p:childTnLst>
                                    <p:animScale>
                                      <p:cBhvr>
                                        <p:cTn id="32" dur="2000" fill="hold"/>
                                        <p:tgtEl>
                                          <p:spTgt spid="19464"/>
                                        </p:tgtEl>
                                      </p:cBhvr>
                                      <p:by x="50000" y="50000"/>
                                    </p:animScale>
                                  </p:childTnLst>
                                </p:cTn>
                              </p:par>
                            </p:childTnLst>
                          </p:cTn>
                        </p:par>
                        <p:par>
                          <p:cTn id="33" fill="hold">
                            <p:stCondLst>
                              <p:cond delay="2000"/>
                            </p:stCondLst>
                            <p:childTnLst>
                              <p:par>
                                <p:cTn id="34" presetID="0" presetClass="path" presetSubtype="0" accel="50000" decel="50000" fill="hold" nodeType="afterEffect">
                                  <p:stCondLst>
                                    <p:cond delay="0"/>
                                  </p:stCondLst>
                                  <p:childTnLst>
                                    <p:animMotion origin="layout" path="M -0.33871 -0.32508 L 0.00695 -0.22104 " pathEditMode="relative" rAng="0" ptsTypes="AA">
                                      <p:cBhvr>
                                        <p:cTn id="35" dur="2000" fill="hold"/>
                                        <p:tgtEl>
                                          <p:spTgt spid="19464"/>
                                        </p:tgtEl>
                                        <p:attrNameLst>
                                          <p:attrName>ppt_x</p:attrName>
                                          <p:attrName>ppt_y</p:attrName>
                                        </p:attrNameLst>
                                      </p:cBhvr>
                                      <p:rCtr x="173" y="52"/>
                                    </p:animMotion>
                                  </p:childTnLst>
                                </p:cTn>
                              </p:par>
                              <p:par>
                                <p:cTn id="36" presetID="6" presetClass="emph" presetSubtype="0" fill="hold" nodeType="withEffect">
                                  <p:stCondLst>
                                    <p:cond delay="0"/>
                                  </p:stCondLst>
                                  <p:childTnLst>
                                    <p:animScale>
                                      <p:cBhvr>
                                        <p:cTn id="37" dur="2000" fill="hold"/>
                                        <p:tgtEl>
                                          <p:spTgt spid="19464"/>
                                        </p:tgtEl>
                                      </p:cBhvr>
                                      <p:by x="50000" y="50000"/>
                                    </p:animScale>
                                  </p:childTnLst>
                                </p:cTn>
                              </p:par>
                            </p:childTnLst>
                          </p:cTn>
                        </p:par>
                      </p:childTnLst>
                    </p:cTn>
                  </p:par>
                </p:childTnLst>
              </p:cTn>
              <p:nextCondLst>
                <p:cond evt="onClick" delay="0">
                  <p:tgtEl>
                    <p:spTgt spid="19464"/>
                  </p:tgtEl>
                </p:cond>
              </p:nextCondLst>
            </p:seq>
          </p:childTnLst>
        </p:cTn>
      </p:par>
    </p:tnLst>
    <p:bldLst>
      <p:bldP spid="19461" grpId="0" animBg="1"/>
      <p:bldP spid="1946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440</Words>
  <Application>Microsoft Office PowerPoint</Application>
  <PresentationFormat>Экран (4:3)</PresentationFormat>
  <Paragraphs>129</Paragraphs>
  <Slides>31</Slides>
  <Notes>12</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Поток</vt:lpstr>
      <vt:lpstr>Аспект</vt:lpstr>
      <vt:lpstr>Слайд 1</vt:lpstr>
      <vt:lpstr>Слайд 2</vt:lpstr>
      <vt:lpstr>Цель: Доставить детям радость и удовольствие от игр развивающей направленности.           Развивать умение классифицировать и обобщать геометрические фигуры по двум, трем, четырем признакам.      Развивать логическое мышление, воображение, речь. Совершенствовать умение составлять целое из частей, определять числовой ряд по часовой стрелке.      Воспитывать дружеские взаимоотношения, выручку, желание помочь друзьям по команде. </vt:lpstr>
      <vt:lpstr>                      </vt:lpstr>
      <vt:lpstr>РАЗМИНКА</vt:lpstr>
      <vt:lpstr>Слайд 6</vt:lpstr>
      <vt:lpstr>Слайд 7</vt:lpstr>
      <vt:lpstr>1) Около столовой, где обедали лыжники, пришедшие из похода, стояли 8 лыж, а в снег было воткнуто 8 палок. Сколько лыжников ходило в поход?   2) Бабушка вязала внукам шарфы и варежки. Всего она связала 3 шарфа и 6 варежек. Сколько внуков у бабушки? </vt:lpstr>
      <vt:lpstr>Туристы за 6 часов прошли 30 км. С какой скоростью шли туристы?</vt:lpstr>
      <vt:lpstr>Для окраски хоккейного корта купили 34 кг краски. После того, как часть корта покрасили, осталось 19 кг краски.         Сколько килограммов краски уже использовали?</vt:lpstr>
      <vt:lpstr>Задачи на внимание</vt:lpstr>
      <vt:lpstr>Слайд 12</vt:lpstr>
      <vt:lpstr>Слайд 13</vt:lpstr>
      <vt:lpstr>Город  ГЕОМЕТРИНСК</vt:lpstr>
      <vt:lpstr>конкурс капитанов «Острый глаз»       Команды должны определить, сколько треугольников в данной фигуре. </vt:lpstr>
      <vt:lpstr>Слайд 16</vt:lpstr>
      <vt:lpstr>« Внимательная команда»    Из геометрических фигур составить фигуру (клейкая бумага) животного </vt:lpstr>
      <vt:lpstr>Конкурс художников</vt:lpstr>
      <vt:lpstr>Слайд 19</vt:lpstr>
      <vt:lpstr>Слайд 20</vt:lpstr>
      <vt:lpstr>Слайд 21</vt:lpstr>
      <vt:lpstr>Ребусы</vt:lpstr>
      <vt:lpstr>Ребусы </vt:lpstr>
      <vt:lpstr>Слайд 24</vt:lpstr>
      <vt:lpstr>Пословицы и поговорки</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андрей</cp:lastModifiedBy>
  <cp:revision>16</cp:revision>
  <dcterms:created xsi:type="dcterms:W3CDTF">2015-10-08T14:12:25Z</dcterms:created>
  <dcterms:modified xsi:type="dcterms:W3CDTF">2015-10-11T12:36:50Z</dcterms:modified>
</cp:coreProperties>
</file>