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65"/>
  </p:handoutMasterIdLst>
  <p:sldIdLst>
    <p:sldId id="256" r:id="rId2"/>
    <p:sldId id="286" r:id="rId3"/>
    <p:sldId id="312" r:id="rId4"/>
    <p:sldId id="309" r:id="rId5"/>
    <p:sldId id="313" r:id="rId6"/>
    <p:sldId id="314" r:id="rId7"/>
    <p:sldId id="315" r:id="rId8"/>
    <p:sldId id="316" r:id="rId9"/>
    <p:sldId id="317" r:id="rId10"/>
    <p:sldId id="318" r:id="rId11"/>
    <p:sldId id="323" r:id="rId12"/>
    <p:sldId id="287" r:id="rId13"/>
    <p:sldId id="288" r:id="rId14"/>
    <p:sldId id="333" r:id="rId15"/>
    <p:sldId id="332" r:id="rId16"/>
    <p:sldId id="289" r:id="rId17"/>
    <p:sldId id="290" r:id="rId18"/>
    <p:sldId id="275" r:id="rId19"/>
    <p:sldId id="296" r:id="rId20"/>
    <p:sldId id="297" r:id="rId21"/>
    <p:sldId id="299" r:id="rId22"/>
    <p:sldId id="300" r:id="rId23"/>
    <p:sldId id="301" r:id="rId24"/>
    <p:sldId id="303" r:id="rId25"/>
    <p:sldId id="325" r:id="rId26"/>
    <p:sldId id="327" r:id="rId27"/>
    <p:sldId id="304" r:id="rId28"/>
    <p:sldId id="305" r:id="rId29"/>
    <p:sldId id="307" r:id="rId30"/>
    <p:sldId id="308" r:id="rId31"/>
    <p:sldId id="291" r:id="rId32"/>
    <p:sldId id="292" r:id="rId33"/>
    <p:sldId id="260" r:id="rId34"/>
    <p:sldId id="259" r:id="rId35"/>
    <p:sldId id="282" r:id="rId36"/>
    <p:sldId id="320" r:id="rId37"/>
    <p:sldId id="322" r:id="rId38"/>
    <p:sldId id="321" r:id="rId39"/>
    <p:sldId id="261" r:id="rId40"/>
    <p:sldId id="293" r:id="rId41"/>
    <p:sldId id="262" r:id="rId42"/>
    <p:sldId id="294" r:id="rId43"/>
    <p:sldId id="263" r:id="rId44"/>
    <p:sldId id="264" r:id="rId45"/>
    <p:sldId id="319" r:id="rId46"/>
    <p:sldId id="267" r:id="rId47"/>
    <p:sldId id="265" r:id="rId48"/>
    <p:sldId id="266" r:id="rId49"/>
    <p:sldId id="268" r:id="rId50"/>
    <p:sldId id="269" r:id="rId51"/>
    <p:sldId id="270" r:id="rId52"/>
    <p:sldId id="271" r:id="rId53"/>
    <p:sldId id="272" r:id="rId54"/>
    <p:sldId id="273" r:id="rId55"/>
    <p:sldId id="274" r:id="rId56"/>
    <p:sldId id="276" r:id="rId57"/>
    <p:sldId id="277" r:id="rId58"/>
    <p:sldId id="279" r:id="rId59"/>
    <p:sldId id="281" r:id="rId60"/>
    <p:sldId id="331" r:id="rId61"/>
    <p:sldId id="329" r:id="rId62"/>
    <p:sldId id="330" r:id="rId63"/>
    <p:sldId id="285" r:id="rId6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667" autoAdjust="0"/>
  </p:normalViewPr>
  <p:slideViewPr>
    <p:cSldViewPr>
      <p:cViewPr>
        <p:scale>
          <a:sx n="76" d="100"/>
          <a:sy n="76" d="100"/>
        </p:scale>
        <p:origin x="-99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3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2CCA3-ABE0-4778-AEA8-0D48398F2CC9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723C8-09BC-4B06-A36A-8BC0B469E4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ED75-7036-4A7D-A224-CC3C842BDA3E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F4B6-4D3B-45DD-AAE3-DF77C82ECD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ED75-7036-4A7D-A224-CC3C842BDA3E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F4B6-4D3B-45DD-AAE3-DF77C82ECD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ED75-7036-4A7D-A224-CC3C842BDA3E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F4B6-4D3B-45DD-AAE3-DF77C82ECD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ED75-7036-4A7D-A224-CC3C842BDA3E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F4B6-4D3B-45DD-AAE3-DF77C82ECD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ED75-7036-4A7D-A224-CC3C842BDA3E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C42F4B6-4D3B-45DD-AAE3-DF77C82ECD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ED75-7036-4A7D-A224-CC3C842BDA3E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F4B6-4D3B-45DD-AAE3-DF77C82ECD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ED75-7036-4A7D-A224-CC3C842BDA3E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F4B6-4D3B-45DD-AAE3-DF77C82ECD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ED75-7036-4A7D-A224-CC3C842BDA3E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F4B6-4D3B-45DD-AAE3-DF77C82ECD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ED75-7036-4A7D-A224-CC3C842BDA3E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F4B6-4D3B-45DD-AAE3-DF77C82ECD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ED75-7036-4A7D-A224-CC3C842BDA3E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F4B6-4D3B-45DD-AAE3-DF77C82ECD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ED75-7036-4A7D-A224-CC3C842BDA3E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F4B6-4D3B-45DD-AAE3-DF77C82ECD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073ED75-7036-4A7D-A224-CC3C842BDA3E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C42F4B6-4D3B-45DD-AAE3-DF77C82ECD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1static0.knitting-info.ru/1258632915/post-2091-1258875637_thumb.jpg" TargetMode="External"/><Relationship Id="rId5" Type="http://schemas.openxmlformats.org/officeDocument/2006/relationships/image" Target="../media/image23.jpeg"/><Relationship Id="rId4" Type="http://schemas.openxmlformats.org/officeDocument/2006/relationships/hyperlink" Target="http://s003.radikal.ru/i202/1001/5c/7eb7bb1d3471.jpg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hdeedoh.com/uimages/ohdeedoh/030110-scottie-dog-2.jpg" TargetMode="External"/><Relationship Id="rId3" Type="http://schemas.openxmlformats.org/officeDocument/2006/relationships/image" Target="../media/image25.jpeg"/><Relationship Id="rId7" Type="http://schemas.openxmlformats.org/officeDocument/2006/relationships/image" Target="../media/image27.jpeg"/><Relationship Id="rId2" Type="http://schemas.openxmlformats.org/officeDocument/2006/relationships/hyperlink" Target="http://luntiki.ru/uploads/images/3/6/d/2/179/d6ff57a476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intelligent-----clashing.com/wp-content/uploads/2010/08/il_430xN_17908141.jpg" TargetMode="External"/><Relationship Id="rId11" Type="http://schemas.openxmlformats.org/officeDocument/2006/relationships/image" Target="../media/image29.jpeg"/><Relationship Id="rId5" Type="http://schemas.openxmlformats.org/officeDocument/2006/relationships/image" Target="../media/image26.jpeg"/><Relationship Id="rId10" Type="http://schemas.openxmlformats.org/officeDocument/2006/relationships/hyperlink" Target="http://savepic.ru/2840064.jpg" TargetMode="External"/><Relationship Id="rId4" Type="http://schemas.openxmlformats.org/officeDocument/2006/relationships/hyperlink" Target="http://demiart.ru/forum/uploads5/post-16322-1268076254.jpg" TargetMode="External"/><Relationship Id="rId9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1.jpeg"/><Relationship Id="rId7" Type="http://schemas.openxmlformats.org/officeDocument/2006/relationships/image" Target="../media/image34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hyperlink" Target="http://knitly.com/wp-content/uploads/2010/10/tayra-2010-10-31_115323.jpg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ontent.foto.mail.ru/mail/loskutokodessa/7/i-1681.jpg" TargetMode="Externa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i.allday.ru/uploads/posts/2009-09/1251962077_02.jpg" TargetMode="External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hyperlink" Target="http://egoism.ru/data/photoArticles/426/autumn_quilted_patchwork_pillow_c.jpg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design-remont.info/wp-content/uploads/gallery/patchwork-quilting-creative-ideas2/patchwork-quilting-creative-ideas2-4.jpg" TargetMode="External"/><Relationship Id="rId11" Type="http://schemas.openxmlformats.org/officeDocument/2006/relationships/image" Target="../media/image8.jpeg"/><Relationship Id="rId5" Type="http://schemas.openxmlformats.org/officeDocument/2006/relationships/image" Target="../media/image4.jpeg"/><Relationship Id="rId10" Type="http://schemas.openxmlformats.org/officeDocument/2006/relationships/image" Target="../media/image7.jpeg"/><Relationship Id="rId4" Type="http://schemas.openxmlformats.org/officeDocument/2006/relationships/hyperlink" Target="http://www.chudo-nit.ru/user_files/eshopimage/magazin/big/64827314.jpg" TargetMode="External"/><Relationship Id="rId9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hyperlink" Target="http://www.trozo.ru/wp-content/uploads/2009/12/155.jpg" TargetMode="Externa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-cdn.apartmenttherapy.com/uimages/ny/nina30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hyperlink" Target="http://www.horchow.com/products/mp/HC-2707_mp.jpg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hyperlink" Target="http://knitly.com/wp-content/uploads/2010/10/tayra-2010-10-31_115154.jpg" TargetMode="Externa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hyperlink" Target="http://knitly.com/wp-content/uploads/2010/10/tayra-2010-10-31_115213.jpg" TargetMode="Externa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hyperlink" Target="http://knitly.com/wp-content/uploads/2010/10/tayra-2010-10-31_115224.jpg" TargetMode="Externa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hyperlink" Target="http://knitly.com/wp-content/uploads/2010/10/tayra-2010-10-31_115240.jpg" TargetMode="Externa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hyperlink" Target="http://knitly.com/wp-content/uploads/2010/10/tayra-2010-10-31_115256.jpg" TargetMode="Externa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hyperlink" Target="http://knitly.com/wp-content/uploads/2010/10/tayra-2010-10-31_115323.jpg" TargetMode="Externa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8.jpeg"/><Relationship Id="rId4" Type="http://schemas.openxmlformats.org/officeDocument/2006/relationships/image" Target="../media/image97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hyperlink" Target="http://www.alinamebel.ru/picture/img/statyi/pechwork/pech_29.jpg" TargetMode="External"/><Relationship Id="rId7" Type="http://schemas.openxmlformats.org/officeDocument/2006/relationships/hyperlink" Target="http://img0.liveinternet.ru/images/attach/c/2/70/469/70469804_squintpatchwork1cushions1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hyperlink" Target="http://broidery.ru/wp-content/uploads/2011/05/potterybarn-221.jpg" TargetMode="External"/><Relationship Id="rId4" Type="http://schemas.openxmlformats.org/officeDocument/2006/relationships/image" Target="../media/image14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jpeg"/><Relationship Id="rId4" Type="http://schemas.openxmlformats.org/officeDocument/2006/relationships/image" Target="../media/image107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0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ozo.ru/" TargetMode="External"/><Relationship Id="rId2" Type="http://schemas.openxmlformats.org/officeDocument/2006/relationships/hyperlink" Target="http://www.trozo.ru/tag/podarok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lub.season.ru/uploads/post-7687-1236087130.jpg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 descr="C:\Users\Татьяна\Documents\maste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944216"/>
          </a:xfrm>
        </p:spPr>
        <p:txBody>
          <a:bodyPr>
            <a:normAutofit/>
          </a:bodyPr>
          <a:lstStyle/>
          <a:p>
            <a:r>
              <a:rPr lang="ru-RU" sz="28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Тема занятия : </a:t>
            </a:r>
            <a:br>
              <a:rPr lang="ru-RU" sz="28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</a:br>
            <a:r>
              <a:rPr lang="ru-RU" sz="2800" i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Техника лоскутного шитья "</a:t>
            </a:r>
            <a:r>
              <a:rPr lang="ru-RU" sz="2800" i="1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Ляпочиха</a:t>
            </a:r>
            <a:r>
              <a:rPr lang="ru-RU" sz="2800" i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".  </a:t>
            </a:r>
            <a:br>
              <a:rPr lang="ru-RU" sz="2800" i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5517232"/>
            <a:ext cx="6400800" cy="1152128"/>
          </a:xfrm>
        </p:spPr>
        <p:txBody>
          <a:bodyPr/>
          <a:lstStyle/>
          <a:p>
            <a:r>
              <a:rPr lang="ru-RU" b="1" i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Изготовление ковриков .</a:t>
            </a:r>
          </a:p>
          <a:p>
            <a:r>
              <a:rPr lang="ru-RU" b="1" i="1" kern="10" dirty="0" smtClean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5 -9 классов</a:t>
            </a:r>
            <a:endParaRPr lang="ru-RU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Рисунок1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3645024"/>
            <a:ext cx="4045566" cy="2880320"/>
          </a:xfrm>
          <a:prstGeom prst="rect">
            <a:avLst/>
          </a:prstGeom>
          <a:noFill/>
        </p:spPr>
      </p:pic>
      <p:pic>
        <p:nvPicPr>
          <p:cNvPr id="49154" name="Picture 2" descr="http://im6-tub-ru.yandex.net/i?id=140257526-05-7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20072" y="260648"/>
            <a:ext cx="3375373" cy="2520280"/>
          </a:xfrm>
          <a:prstGeom prst="rect">
            <a:avLst/>
          </a:prstGeom>
          <a:noFill/>
        </p:spPr>
      </p:pic>
      <p:pic>
        <p:nvPicPr>
          <p:cNvPr id="49156" name="Picture 4" descr="Картинка 950 из 1280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56176" y="3429000"/>
            <a:ext cx="2029594" cy="3052021"/>
          </a:xfrm>
          <a:prstGeom prst="rect">
            <a:avLst/>
          </a:prstGeom>
          <a:noFill/>
        </p:spPr>
      </p:pic>
      <p:pic>
        <p:nvPicPr>
          <p:cNvPr id="49158" name="Picture 6" descr="Картинка 1174 из 12803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115616" y="404664"/>
            <a:ext cx="2143125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27784" y="274638"/>
            <a:ext cx="3816424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Игрушки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0114" name="Picture 2" descr="Картинка 148 из 128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76256" y="3861048"/>
            <a:ext cx="1909248" cy="1944216"/>
          </a:xfrm>
          <a:prstGeom prst="rect">
            <a:avLst/>
          </a:prstGeom>
          <a:noFill/>
        </p:spPr>
      </p:pic>
      <p:pic>
        <p:nvPicPr>
          <p:cNvPr id="90116" name="Picture 4" descr="Картинка 194 из 12799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5536" y="3933056"/>
            <a:ext cx="2088232" cy="2088232"/>
          </a:xfrm>
          <a:prstGeom prst="rect">
            <a:avLst/>
          </a:prstGeom>
          <a:noFill/>
        </p:spPr>
      </p:pic>
      <p:pic>
        <p:nvPicPr>
          <p:cNvPr id="90118" name="Picture 6" descr="Картинка 220 из 12799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51520" y="332656"/>
            <a:ext cx="2304256" cy="2736304"/>
          </a:xfrm>
          <a:prstGeom prst="rect">
            <a:avLst/>
          </a:prstGeom>
          <a:noFill/>
        </p:spPr>
      </p:pic>
      <p:pic>
        <p:nvPicPr>
          <p:cNvPr id="90120" name="Picture 8" descr="Картинка 440 из 12797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915816" y="2852936"/>
            <a:ext cx="3800475" cy="3810000"/>
          </a:xfrm>
          <a:prstGeom prst="rect">
            <a:avLst/>
          </a:prstGeom>
          <a:noFill/>
        </p:spPr>
      </p:pic>
      <p:pic>
        <p:nvPicPr>
          <p:cNvPr id="90122" name="Picture 10" descr="Картинка 1110 из 12803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5652120" y="476672"/>
            <a:ext cx="2790825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Виды изделий с использованием техники «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</a:rPr>
              <a:t>Ляпачиха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»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Рисунок 4" descr=": Ляпачиха Материал бросовый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980728"/>
            <a:ext cx="216024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 (288x256, 15Kb)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 flipH="1">
            <a:off x="-72517" y="3897052"/>
            <a:ext cx="309634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Как сделать помпоны из остатков ткани">
            <a:hlinkClick r:id="rId4"/>
          </p:cNvPr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16216" y="4509120"/>
            <a:ext cx="237626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Содержимое 4" descr="http://www.hnh.ru/file/0001/250/0001_3782.jpg"/>
          <p:cNvPicPr>
            <a:picLocks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04248" y="980728"/>
            <a:ext cx="194421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15 (300x199, 14Kb)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03848" y="1700808"/>
            <a:ext cx="3024336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 (700x432, 41Kb)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915816" y="4437112"/>
            <a:ext cx="316835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img1.liveinternet.ru/images/attach/c/1/49/603/49603370_1254924440_zhdlor1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4581128"/>
            <a:ext cx="194421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img1.liveinternet.ru/images/attach/c/1/49/603/49603374_1254924794_zhdlor3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27784" y="4869160"/>
            <a:ext cx="180020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g0.liveinternet.ru/images/attach/c/1/49/603/49603380_1254924875_zhdlor5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8024" y="4869160"/>
            <a:ext cx="208823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g0.liveinternet.ru/images/attach/c/1/49/603/49603368_1254924269_zhdlor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7092280" y="4077072"/>
            <a:ext cx="168421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Рисунок1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flipH="1">
            <a:off x="6660232" y="404664"/>
            <a:ext cx="2180210" cy="3024162"/>
          </a:xfrm>
          <a:prstGeom prst="rect">
            <a:avLst/>
          </a:prstGeom>
          <a:noFill/>
        </p:spPr>
      </p:pic>
      <p:pic>
        <p:nvPicPr>
          <p:cNvPr id="8" name="Picture 8" descr="Рисунок1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flipH="1">
            <a:off x="467544" y="404664"/>
            <a:ext cx="2203351" cy="3539426"/>
          </a:xfrm>
          <a:prstGeom prst="rect">
            <a:avLst/>
          </a:prstGeom>
          <a:noFill/>
        </p:spPr>
      </p:pic>
      <p:pic>
        <p:nvPicPr>
          <p:cNvPr id="9" name="Picture 5" descr="Рисунок21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203848" y="1268760"/>
            <a:ext cx="3071783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http://2.bp.blogspot.com/-LnVH3f-o3d4/Twn3Wi7JkUI/AAAAAAAAD58/ViWlTekQv5M/s1600/IMG593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47864" y="620688"/>
            <a:ext cx="2598717" cy="3384376"/>
          </a:xfrm>
          <a:prstGeom prst="rect">
            <a:avLst/>
          </a:prstGeom>
          <a:noFill/>
        </p:spPr>
      </p:pic>
      <p:pic>
        <p:nvPicPr>
          <p:cNvPr id="3" name="Picture 8" descr="Рисунок1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467544" y="404664"/>
            <a:ext cx="2203351" cy="3539426"/>
          </a:xfrm>
          <a:prstGeom prst="rect">
            <a:avLst/>
          </a:prstGeom>
          <a:noFill/>
        </p:spPr>
      </p:pic>
      <p:pic>
        <p:nvPicPr>
          <p:cNvPr id="4" name="Picture 7" descr="Рисунок1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6588224" y="476672"/>
            <a:ext cx="2180210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1.Панно &quot;Снегирь&quot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08104" y="764704"/>
            <a:ext cx="2952328" cy="2952328"/>
          </a:xfrm>
          <a:prstGeom prst="rect">
            <a:avLst/>
          </a:prstGeom>
          <a:noFill/>
        </p:spPr>
      </p:pic>
      <p:pic>
        <p:nvPicPr>
          <p:cNvPr id="76804" name="Picture 4" descr="http://content.foto.mail.ru/mail/loskutokodessa/7/i-168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7544" y="548680"/>
            <a:ext cx="3607829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Рисунок1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3608" y="908720"/>
            <a:ext cx="7024012" cy="4972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Рисунок1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3608" y="908720"/>
            <a:ext cx="7195157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2016224"/>
          </a:xfrm>
        </p:spPr>
        <p:txBody>
          <a:bodyPr>
            <a:noAutofit/>
          </a:bodyPr>
          <a:lstStyle/>
          <a:p>
            <a:r>
              <a:rPr lang="ru-RU" sz="2400" dirty="0" err="1">
                <a:solidFill>
                  <a:schemeClr val="tx1"/>
                </a:solidFill>
              </a:rPr>
              <a:t>Ляпачиха</a:t>
            </a:r>
            <a:r>
              <a:rPr lang="ru-RU" sz="2400" dirty="0">
                <a:solidFill>
                  <a:schemeClr val="tx1"/>
                </a:solidFill>
              </a:rPr>
              <a:t> - старинная русская техника лоскутного шитья, абсолютно не требующая затрат, кроме ниток. Интересные работы можно сделать в этой технике. </a:t>
            </a:r>
          </a:p>
        </p:txBody>
      </p:sp>
      <p:pic>
        <p:nvPicPr>
          <p:cNvPr id="3" name="Рисунок 2" descr=": Ляпачиха Материал бросовый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7704" y="2348880"/>
            <a:ext cx="547260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5" name="Rectangle 5"/>
          <p:cNvSpPr>
            <a:spLocks noChangeArrowheads="1"/>
          </p:cNvSpPr>
          <p:nvPr/>
        </p:nvSpPr>
        <p:spPr bwMode="auto">
          <a:xfrm>
            <a:off x="1295400" y="304800"/>
            <a:ext cx="67564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dirty="0">
                <a:solidFill>
                  <a:schemeClr val="hlink"/>
                </a:solidFill>
              </a:rPr>
              <a:t> </a:t>
            </a:r>
            <a:r>
              <a:rPr lang="ru-RU" sz="3600" dirty="0">
                <a:solidFill>
                  <a:srgbClr val="FF33CC"/>
                </a:solidFill>
              </a:rPr>
              <a:t>«</a:t>
            </a:r>
            <a:r>
              <a:rPr lang="ru-RU" sz="3600" dirty="0" err="1">
                <a:solidFill>
                  <a:srgbClr val="FF33CC"/>
                </a:solidFill>
              </a:rPr>
              <a:t>Ляпочиха</a:t>
            </a:r>
            <a:r>
              <a:rPr lang="ru-RU" sz="3600" dirty="0">
                <a:solidFill>
                  <a:srgbClr val="FF33CC"/>
                </a:solidFill>
              </a:rPr>
              <a:t>»</a:t>
            </a:r>
            <a:r>
              <a:rPr lang="en-US" sz="3600" dirty="0">
                <a:solidFill>
                  <a:srgbClr val="FF33CC"/>
                </a:solidFill>
              </a:rPr>
              <a:t> </a:t>
            </a:r>
            <a:r>
              <a:rPr lang="ru-RU" sz="3600" dirty="0">
                <a:solidFill>
                  <a:srgbClr val="FF33CC"/>
                </a:solidFill>
              </a:rPr>
              <a:t>-</a:t>
            </a:r>
          </a:p>
          <a:p>
            <a:pPr algn="ctr"/>
            <a:r>
              <a:rPr lang="ru-RU" sz="3600" dirty="0">
                <a:solidFill>
                  <a:schemeClr val="hlink"/>
                </a:solidFill>
              </a:rPr>
              <a:t>это пришивание мелко        нарезанных полосок ткани на основу</a:t>
            </a:r>
          </a:p>
          <a:p>
            <a:r>
              <a:rPr lang="ru-RU" sz="3600" dirty="0">
                <a:solidFill>
                  <a:schemeClr val="hlink"/>
                </a:solidFill>
              </a:rPr>
              <a:t> </a:t>
            </a:r>
          </a:p>
        </p:txBody>
      </p:sp>
      <p:sp>
        <p:nvSpPr>
          <p:cNvPr id="220173" name="Rectangle 13"/>
          <p:cNvSpPr>
            <a:spLocks noChangeArrowheads="1"/>
          </p:cNvSpPr>
          <p:nvPr/>
        </p:nvSpPr>
        <p:spPr bwMode="auto">
          <a:xfrm>
            <a:off x="838200" y="2971800"/>
            <a:ext cx="2652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</a:t>
            </a:r>
            <a:r>
              <a:rPr lang="ru-RU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Ляпоток</a:t>
            </a:r>
            <a:r>
              <a:rPr lang="ru-RU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»</a:t>
            </a:r>
          </a:p>
        </p:txBody>
      </p:sp>
      <p:sp>
        <p:nvSpPr>
          <p:cNvPr id="220174" name="Rectangle 14"/>
          <p:cNvSpPr>
            <a:spLocks noChangeArrowheads="1"/>
          </p:cNvSpPr>
          <p:nvPr/>
        </p:nvSpPr>
        <p:spPr bwMode="auto">
          <a:xfrm>
            <a:off x="5486400" y="2971800"/>
            <a:ext cx="26844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40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</a:t>
            </a:r>
            <a:r>
              <a:rPr lang="ru-RU" sz="4000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Ляпачок</a:t>
            </a:r>
            <a:r>
              <a:rPr lang="ru-RU" sz="40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»</a:t>
            </a:r>
          </a:p>
        </p:txBody>
      </p:sp>
      <p:sp>
        <p:nvSpPr>
          <p:cNvPr id="220172" name="Rectangle 12"/>
          <p:cNvSpPr>
            <a:spLocks noChangeArrowheads="1"/>
          </p:cNvSpPr>
          <p:nvPr/>
        </p:nvSpPr>
        <p:spPr bwMode="auto">
          <a:xfrm>
            <a:off x="3352800" y="4038600"/>
            <a:ext cx="23304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dirty="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«Лапша»</a:t>
            </a:r>
          </a:p>
        </p:txBody>
      </p:sp>
      <p:sp>
        <p:nvSpPr>
          <p:cNvPr id="220175" name="Rectangle 15"/>
          <p:cNvSpPr>
            <a:spLocks noChangeArrowheads="1"/>
          </p:cNvSpPr>
          <p:nvPr/>
        </p:nvSpPr>
        <p:spPr bwMode="auto">
          <a:xfrm>
            <a:off x="3733800" y="5410200"/>
            <a:ext cx="16319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dirty="0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«Ляп»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67544" y="1844824"/>
            <a:ext cx="8219256" cy="1368152"/>
          </a:xfrm>
        </p:spPr>
        <p:txBody>
          <a:bodyPr/>
          <a:lstStyle/>
          <a:p>
            <a:pPr algn="ctr"/>
            <a:r>
              <a:rPr lang="ru-RU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 хорошей хозяйки ничего никогда не пропадает - даже крошечному лоскутку найдется достойное место.</a:t>
            </a:r>
            <a:endParaRPr lang="ru-RU" sz="3200" dirty="0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395536" y="3356992"/>
            <a:ext cx="8291264" cy="1080120"/>
          </a:xfrm>
        </p:spPr>
        <p:txBody>
          <a:bodyPr>
            <a:normAutofit fontScale="85000" lnSpcReduction="20000"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  <a:cs typeface="Times New Roman" pitchFamily="18" charset="0"/>
              </a:rPr>
              <a:t>Не важно, где он пригодится - в хозяйстве или игре, главное, что ненужных вещей не бывает.</a:t>
            </a: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/>
          </a:p>
        </p:txBody>
      </p:sp>
      <p:pic>
        <p:nvPicPr>
          <p:cNvPr id="88066" name="Picture 2" descr="Картинка 3 из 1188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188640"/>
            <a:ext cx="1800200" cy="1538633"/>
          </a:xfrm>
          <a:prstGeom prst="rect">
            <a:avLst/>
          </a:prstGeom>
          <a:noFill/>
        </p:spPr>
      </p:pic>
      <p:pic>
        <p:nvPicPr>
          <p:cNvPr id="88068" name="Picture 4" descr="Картинка 19 из 1188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60232" y="4293096"/>
            <a:ext cx="2160240" cy="2304256"/>
          </a:xfrm>
          <a:prstGeom prst="rect">
            <a:avLst/>
          </a:prstGeom>
          <a:noFill/>
        </p:spPr>
      </p:pic>
      <p:pic>
        <p:nvPicPr>
          <p:cNvPr id="88070" name="Picture 6" descr="Картинка 33 из 11879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588224" y="260648"/>
            <a:ext cx="1872208" cy="1440160"/>
          </a:xfrm>
          <a:prstGeom prst="rect">
            <a:avLst/>
          </a:prstGeom>
          <a:noFill/>
        </p:spPr>
      </p:pic>
      <p:pic>
        <p:nvPicPr>
          <p:cNvPr id="88072" name="Picture 8" descr="Картинка 41 из 11879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flipH="1">
            <a:off x="251520" y="4279730"/>
            <a:ext cx="2016224" cy="2414640"/>
          </a:xfrm>
          <a:prstGeom prst="rect">
            <a:avLst/>
          </a:prstGeom>
          <a:noFill/>
        </p:spPr>
      </p:pic>
      <p:pic>
        <p:nvPicPr>
          <p:cNvPr id="88074" name="Picture 10" descr="http://im3-tub-ru.yandex.net/i?id=384275355-41-72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707904" y="260648"/>
            <a:ext cx="1428750" cy="1428750"/>
          </a:xfrm>
          <a:prstGeom prst="rect">
            <a:avLst/>
          </a:prstGeom>
          <a:noFill/>
        </p:spPr>
      </p:pic>
      <p:pic>
        <p:nvPicPr>
          <p:cNvPr id="88076" name="Picture 12" descr="http://im8-tub-ru.yandex.net/i?id=267499682-23-72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059832" y="4293096"/>
            <a:ext cx="2808312" cy="23128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7" name="Rectangle 7"/>
          <p:cNvSpPr>
            <a:spLocks noChangeArrowheads="1"/>
          </p:cNvSpPr>
          <p:nvPr/>
        </p:nvSpPr>
        <p:spPr bwMode="auto">
          <a:xfrm>
            <a:off x="134938" y="304800"/>
            <a:ext cx="88534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000">
                <a:solidFill>
                  <a:schemeClr val="hlink"/>
                </a:solidFill>
              </a:rPr>
              <a:t>    </a:t>
            </a:r>
            <a:r>
              <a:rPr lang="ru-RU" sz="3600">
                <a:solidFill>
                  <a:srgbClr val="FF0000"/>
                </a:solidFill>
              </a:rPr>
              <a:t>Ляпачок</a:t>
            </a:r>
            <a:r>
              <a:rPr lang="ru-RU" sz="3600">
                <a:solidFill>
                  <a:schemeClr val="hlink"/>
                </a:solidFill>
              </a:rPr>
              <a:t> –  торчащий лоскутик ткани</a:t>
            </a:r>
            <a:r>
              <a:rPr lang="ru-RU" sz="4000">
                <a:solidFill>
                  <a:schemeClr val="hlink"/>
                </a:solidFill>
              </a:rPr>
              <a:t>  </a:t>
            </a:r>
          </a:p>
        </p:txBody>
      </p:sp>
      <p:pic>
        <p:nvPicPr>
          <p:cNvPr id="12293" name="Picture 5" descr="Рисунок1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79712" y="1654544"/>
            <a:ext cx="5334322" cy="4510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4" name="Rectangle 4"/>
          <p:cNvSpPr>
            <a:spLocks noChangeArrowheads="1"/>
          </p:cNvSpPr>
          <p:nvPr/>
        </p:nvSpPr>
        <p:spPr bwMode="auto">
          <a:xfrm>
            <a:off x="914400" y="304800"/>
            <a:ext cx="72675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>
                <a:solidFill>
                  <a:schemeClr val="hlink"/>
                </a:solidFill>
              </a:rPr>
              <a:t>Варианты пришивания лоскутков</a:t>
            </a:r>
          </a:p>
          <a:p>
            <a:pPr algn="ctr"/>
            <a:r>
              <a:rPr lang="ru-RU" sz="3600">
                <a:solidFill>
                  <a:schemeClr val="hlink"/>
                </a:solidFill>
              </a:rPr>
              <a:t> на основу</a:t>
            </a:r>
            <a:r>
              <a:rPr lang="ru-RU"/>
              <a:t>  </a:t>
            </a:r>
          </a:p>
        </p:txBody>
      </p:sp>
      <p:sp>
        <p:nvSpPr>
          <p:cNvPr id="240645" name="Rectangle 5"/>
          <p:cNvSpPr>
            <a:spLocks noChangeArrowheads="1"/>
          </p:cNvSpPr>
          <p:nvPr/>
        </p:nvSpPr>
        <p:spPr bwMode="auto">
          <a:xfrm>
            <a:off x="3733800" y="1905000"/>
            <a:ext cx="15605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FF0066"/>
                </a:solidFill>
              </a:rPr>
              <a:t>Рядами </a:t>
            </a:r>
          </a:p>
        </p:txBody>
      </p:sp>
      <p:pic>
        <p:nvPicPr>
          <p:cNvPr id="240652" name="Picture 12" descr="сканирование00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8200" y="2971800"/>
            <a:ext cx="7543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48" name="Rectangle 36"/>
          <p:cNvSpPr>
            <a:spLocks noChangeArrowheads="1"/>
          </p:cNvSpPr>
          <p:nvPr/>
        </p:nvSpPr>
        <p:spPr bwMode="auto">
          <a:xfrm>
            <a:off x="2438400" y="381000"/>
            <a:ext cx="457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rgbClr val="FF0066"/>
                </a:solidFill>
              </a:rPr>
              <a:t>По разметке</a:t>
            </a:r>
          </a:p>
        </p:txBody>
      </p:sp>
      <p:sp>
        <p:nvSpPr>
          <p:cNvPr id="243718" name="Rectangle 6"/>
          <p:cNvSpPr>
            <a:spLocks noChangeArrowheads="1"/>
          </p:cNvSpPr>
          <p:nvPr/>
        </p:nvSpPr>
        <p:spPr bwMode="auto">
          <a:xfrm>
            <a:off x="1143000" y="990600"/>
            <a:ext cx="2590800" cy="23622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43720" name="Rectangle 8"/>
          <p:cNvSpPr>
            <a:spLocks noChangeArrowheads="1"/>
          </p:cNvSpPr>
          <p:nvPr/>
        </p:nvSpPr>
        <p:spPr bwMode="auto">
          <a:xfrm>
            <a:off x="1295400" y="1143000"/>
            <a:ext cx="2286000" cy="2057400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00FF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43721" name="Rectangle 9"/>
          <p:cNvSpPr>
            <a:spLocks noChangeArrowheads="1"/>
          </p:cNvSpPr>
          <p:nvPr/>
        </p:nvSpPr>
        <p:spPr bwMode="auto">
          <a:xfrm>
            <a:off x="1447800" y="1295400"/>
            <a:ext cx="1981200" cy="1752600"/>
          </a:xfrm>
          <a:prstGeom prst="rect">
            <a:avLst/>
          </a:prstGeom>
          <a:solidFill>
            <a:schemeClr val="accent1"/>
          </a:solidFill>
          <a:ln w="38100">
            <a:solidFill>
              <a:srgbClr val="CC99FF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43722" name="Rectangle 10"/>
          <p:cNvSpPr>
            <a:spLocks noChangeArrowheads="1"/>
          </p:cNvSpPr>
          <p:nvPr/>
        </p:nvSpPr>
        <p:spPr bwMode="auto">
          <a:xfrm>
            <a:off x="1600200" y="1447800"/>
            <a:ext cx="1676400" cy="1447800"/>
          </a:xfrm>
          <a:prstGeom prst="rect">
            <a:avLst/>
          </a:prstGeom>
          <a:solidFill>
            <a:schemeClr val="accent1"/>
          </a:solidFill>
          <a:ln w="38100">
            <a:solidFill>
              <a:srgbClr val="0000FF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43723" name="Rectangle 11"/>
          <p:cNvSpPr>
            <a:spLocks noChangeArrowheads="1"/>
          </p:cNvSpPr>
          <p:nvPr/>
        </p:nvSpPr>
        <p:spPr bwMode="auto">
          <a:xfrm>
            <a:off x="1752600" y="1600200"/>
            <a:ext cx="1371600" cy="1143000"/>
          </a:xfrm>
          <a:prstGeom prst="rect">
            <a:avLst/>
          </a:prstGeom>
          <a:solidFill>
            <a:schemeClr val="accent1"/>
          </a:solidFill>
          <a:ln w="38100">
            <a:solidFill>
              <a:srgbClr val="00FFFF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43724" name="Rectangle 12"/>
          <p:cNvSpPr>
            <a:spLocks noChangeArrowheads="1"/>
          </p:cNvSpPr>
          <p:nvPr/>
        </p:nvSpPr>
        <p:spPr bwMode="auto">
          <a:xfrm>
            <a:off x="1905000" y="1752600"/>
            <a:ext cx="1066800" cy="838200"/>
          </a:xfrm>
          <a:prstGeom prst="rect">
            <a:avLst/>
          </a:prstGeom>
          <a:solidFill>
            <a:schemeClr val="accent1"/>
          </a:solidFill>
          <a:ln w="38100">
            <a:solidFill>
              <a:srgbClr val="00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43725" name="Rectangle 13"/>
          <p:cNvSpPr>
            <a:spLocks noChangeArrowheads="1"/>
          </p:cNvSpPr>
          <p:nvPr/>
        </p:nvSpPr>
        <p:spPr bwMode="auto">
          <a:xfrm>
            <a:off x="2057400" y="1905000"/>
            <a:ext cx="762000" cy="533400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43729" name="Rectangle 17"/>
          <p:cNvSpPr>
            <a:spLocks noChangeArrowheads="1"/>
          </p:cNvSpPr>
          <p:nvPr/>
        </p:nvSpPr>
        <p:spPr bwMode="auto">
          <a:xfrm>
            <a:off x="2286000" y="2133600"/>
            <a:ext cx="304800" cy="76200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0066"/>
              </a:solidFill>
            </a:endParaRPr>
          </a:p>
        </p:txBody>
      </p:sp>
      <p:sp>
        <p:nvSpPr>
          <p:cNvPr id="243726" name="Rectangle 14"/>
          <p:cNvSpPr>
            <a:spLocks noChangeArrowheads="1"/>
          </p:cNvSpPr>
          <p:nvPr/>
        </p:nvSpPr>
        <p:spPr bwMode="auto">
          <a:xfrm>
            <a:off x="2209800" y="2057400"/>
            <a:ext cx="457200" cy="228600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99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" name="Rectangle 17"/>
          <p:cNvSpPr>
            <a:spLocks noChangeArrowheads="1"/>
          </p:cNvSpPr>
          <p:nvPr/>
        </p:nvSpPr>
        <p:spPr bwMode="auto">
          <a:xfrm>
            <a:off x="2268538" y="2133600"/>
            <a:ext cx="304800" cy="76200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0066"/>
              </a:solidFill>
            </a:endParaRPr>
          </a:p>
        </p:txBody>
      </p:sp>
      <p:sp>
        <p:nvSpPr>
          <p:cNvPr id="243717" name="Oval 5"/>
          <p:cNvSpPr>
            <a:spLocks noChangeArrowheads="1"/>
          </p:cNvSpPr>
          <p:nvPr/>
        </p:nvSpPr>
        <p:spPr bwMode="auto">
          <a:xfrm>
            <a:off x="5791200" y="838200"/>
            <a:ext cx="2590800" cy="25146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43740" name="Oval 28"/>
          <p:cNvSpPr>
            <a:spLocks noChangeArrowheads="1"/>
          </p:cNvSpPr>
          <p:nvPr/>
        </p:nvSpPr>
        <p:spPr bwMode="auto">
          <a:xfrm>
            <a:off x="5943600" y="990600"/>
            <a:ext cx="2286000" cy="2209800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00FF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43741" name="Oval 29"/>
          <p:cNvSpPr>
            <a:spLocks noChangeArrowheads="1"/>
          </p:cNvSpPr>
          <p:nvPr/>
        </p:nvSpPr>
        <p:spPr bwMode="auto">
          <a:xfrm>
            <a:off x="6096000" y="1143000"/>
            <a:ext cx="1981200" cy="1905000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808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43742" name="Oval 30"/>
          <p:cNvSpPr>
            <a:spLocks noChangeArrowheads="1"/>
          </p:cNvSpPr>
          <p:nvPr/>
        </p:nvSpPr>
        <p:spPr bwMode="auto">
          <a:xfrm>
            <a:off x="6248400" y="1295400"/>
            <a:ext cx="1676400" cy="1600200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008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43743" name="Oval 31"/>
          <p:cNvSpPr>
            <a:spLocks noChangeArrowheads="1"/>
          </p:cNvSpPr>
          <p:nvPr/>
        </p:nvSpPr>
        <p:spPr bwMode="auto">
          <a:xfrm>
            <a:off x="6400800" y="1447800"/>
            <a:ext cx="1371600" cy="1295400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00FF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43744" name="Oval 32"/>
          <p:cNvSpPr>
            <a:spLocks noChangeArrowheads="1"/>
          </p:cNvSpPr>
          <p:nvPr/>
        </p:nvSpPr>
        <p:spPr bwMode="auto">
          <a:xfrm>
            <a:off x="6553200" y="1600200"/>
            <a:ext cx="1066800" cy="990600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339966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43745" name="Oval 33"/>
          <p:cNvSpPr>
            <a:spLocks noChangeArrowheads="1"/>
          </p:cNvSpPr>
          <p:nvPr/>
        </p:nvSpPr>
        <p:spPr bwMode="auto">
          <a:xfrm>
            <a:off x="6705600" y="1752600"/>
            <a:ext cx="762000" cy="685800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00FF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43747" name="Oval 35"/>
          <p:cNvSpPr>
            <a:spLocks noChangeArrowheads="1"/>
          </p:cNvSpPr>
          <p:nvPr/>
        </p:nvSpPr>
        <p:spPr bwMode="auto">
          <a:xfrm>
            <a:off x="7010400" y="1981200"/>
            <a:ext cx="152400" cy="152400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CCFF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66FF66"/>
              </a:solidFill>
            </a:endParaRPr>
          </a:p>
        </p:txBody>
      </p:sp>
      <p:sp>
        <p:nvSpPr>
          <p:cNvPr id="243719" name="Rectangle 7"/>
          <p:cNvSpPr>
            <a:spLocks noChangeArrowheads="1"/>
          </p:cNvSpPr>
          <p:nvPr/>
        </p:nvSpPr>
        <p:spPr bwMode="auto">
          <a:xfrm>
            <a:off x="2514600" y="3886200"/>
            <a:ext cx="4191000" cy="24384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43730" name="Rectangle 18"/>
          <p:cNvSpPr>
            <a:spLocks noChangeArrowheads="1"/>
          </p:cNvSpPr>
          <p:nvPr/>
        </p:nvSpPr>
        <p:spPr bwMode="auto">
          <a:xfrm>
            <a:off x="2667000" y="4038600"/>
            <a:ext cx="3886200" cy="2133600"/>
          </a:xfrm>
          <a:prstGeom prst="rect">
            <a:avLst/>
          </a:prstGeom>
          <a:solidFill>
            <a:schemeClr val="accent1"/>
          </a:solidFill>
          <a:ln w="38100">
            <a:solidFill>
              <a:srgbClr val="0000FF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0066"/>
              </a:solidFill>
            </a:endParaRPr>
          </a:p>
        </p:txBody>
      </p:sp>
      <p:sp>
        <p:nvSpPr>
          <p:cNvPr id="243731" name="Rectangle 19"/>
          <p:cNvSpPr>
            <a:spLocks noChangeArrowheads="1"/>
          </p:cNvSpPr>
          <p:nvPr/>
        </p:nvSpPr>
        <p:spPr bwMode="auto">
          <a:xfrm>
            <a:off x="2819400" y="4191000"/>
            <a:ext cx="3581400" cy="1828800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00FF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43732" name="Rectangle 20"/>
          <p:cNvSpPr>
            <a:spLocks noChangeArrowheads="1"/>
          </p:cNvSpPr>
          <p:nvPr/>
        </p:nvSpPr>
        <p:spPr bwMode="auto">
          <a:xfrm>
            <a:off x="2971800" y="4343400"/>
            <a:ext cx="3276600" cy="1524000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43733" name="Rectangle 21"/>
          <p:cNvSpPr>
            <a:spLocks noChangeArrowheads="1"/>
          </p:cNvSpPr>
          <p:nvPr/>
        </p:nvSpPr>
        <p:spPr bwMode="auto">
          <a:xfrm>
            <a:off x="3124200" y="4495800"/>
            <a:ext cx="2971800" cy="1219200"/>
          </a:xfrm>
          <a:prstGeom prst="rect">
            <a:avLst/>
          </a:prstGeom>
          <a:solidFill>
            <a:schemeClr val="accent1"/>
          </a:solidFill>
          <a:ln w="38100">
            <a:solidFill>
              <a:srgbClr val="00FFFF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43734" name="Rectangle 22"/>
          <p:cNvSpPr>
            <a:spLocks noChangeArrowheads="1"/>
          </p:cNvSpPr>
          <p:nvPr/>
        </p:nvSpPr>
        <p:spPr bwMode="auto">
          <a:xfrm>
            <a:off x="3276600" y="4648200"/>
            <a:ext cx="2667000" cy="914400"/>
          </a:xfrm>
          <a:prstGeom prst="rect">
            <a:avLst/>
          </a:prstGeom>
          <a:solidFill>
            <a:schemeClr val="accent1"/>
          </a:solidFill>
          <a:ln w="38100">
            <a:solidFill>
              <a:srgbClr val="9900FF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43735" name="Rectangle 23"/>
          <p:cNvSpPr>
            <a:spLocks noChangeArrowheads="1"/>
          </p:cNvSpPr>
          <p:nvPr/>
        </p:nvSpPr>
        <p:spPr bwMode="auto">
          <a:xfrm>
            <a:off x="3429000" y="4800600"/>
            <a:ext cx="2362200" cy="609600"/>
          </a:xfrm>
          <a:prstGeom prst="rect">
            <a:avLst/>
          </a:prstGeom>
          <a:solidFill>
            <a:schemeClr val="accent1"/>
          </a:solidFill>
          <a:ln w="38100">
            <a:solidFill>
              <a:srgbClr val="3366FF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43736" name="Rectangle 24"/>
          <p:cNvSpPr>
            <a:spLocks noChangeArrowheads="1"/>
          </p:cNvSpPr>
          <p:nvPr/>
        </p:nvSpPr>
        <p:spPr bwMode="auto">
          <a:xfrm>
            <a:off x="3581400" y="4953000"/>
            <a:ext cx="2057400" cy="304800"/>
          </a:xfrm>
          <a:prstGeom prst="rect">
            <a:avLst/>
          </a:prstGeom>
          <a:solidFill>
            <a:schemeClr val="accent1"/>
          </a:solidFill>
          <a:ln w="38100">
            <a:solidFill>
              <a:srgbClr val="339966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43739" name="Rectangle 27"/>
          <p:cNvSpPr>
            <a:spLocks noChangeArrowheads="1"/>
          </p:cNvSpPr>
          <p:nvPr/>
        </p:nvSpPr>
        <p:spPr bwMode="auto">
          <a:xfrm>
            <a:off x="3733800" y="5029200"/>
            <a:ext cx="1752600" cy="152400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Рисунок1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548680"/>
            <a:ext cx="4073982" cy="2883842"/>
          </a:xfrm>
          <a:prstGeom prst="rect">
            <a:avLst/>
          </a:prstGeom>
          <a:noFill/>
        </p:spPr>
      </p:pic>
      <p:pic>
        <p:nvPicPr>
          <p:cNvPr id="3" name="Picture 4" descr="Рисунок1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67944" y="3140968"/>
            <a:ext cx="4459633" cy="31688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Прямоугольник 10"/>
          <p:cNvSpPr>
            <a:spLocks noChangeArrowheads="1"/>
          </p:cNvSpPr>
          <p:nvPr/>
        </p:nvSpPr>
        <p:spPr bwMode="auto">
          <a:xfrm>
            <a:off x="838200" y="381000"/>
            <a:ext cx="77374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>
                <a:solidFill>
                  <a:schemeClr val="hlink"/>
                </a:solidFill>
              </a:rPr>
              <a:t>Способы пришивания  лоскутков на основу </a:t>
            </a:r>
            <a:r>
              <a:rPr lang="ru-RU" sz="2800"/>
              <a:t>  </a:t>
            </a:r>
          </a:p>
        </p:txBody>
      </p:sp>
      <p:sp>
        <p:nvSpPr>
          <p:cNvPr id="253956" name="Rectangle 4"/>
          <p:cNvSpPr>
            <a:spLocks noChangeArrowheads="1"/>
          </p:cNvSpPr>
          <p:nvPr/>
        </p:nvSpPr>
        <p:spPr bwMode="auto">
          <a:xfrm>
            <a:off x="611560" y="1124744"/>
            <a:ext cx="2438400" cy="22860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1295400" y="2133600"/>
            <a:ext cx="304800" cy="152400"/>
          </a:xfrm>
          <a:prstGeom prst="rect">
            <a:avLst/>
          </a:prstGeom>
          <a:solidFill>
            <a:schemeClr val="tx1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0066"/>
              </a:solidFill>
            </a:endParaRPr>
          </a:p>
        </p:txBody>
      </p:sp>
      <p:sp>
        <p:nvSpPr>
          <p:cNvPr id="253958" name="Line 6"/>
          <p:cNvSpPr>
            <a:spLocks noChangeShapeType="1"/>
          </p:cNvSpPr>
          <p:nvPr/>
        </p:nvSpPr>
        <p:spPr bwMode="auto">
          <a:xfrm>
            <a:off x="3124200" y="22098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17416" name="Picture 8" descr="Рисунок1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51500" y="1125538"/>
            <a:ext cx="2592388" cy="2398712"/>
          </a:xfrm>
          <a:prstGeom prst="rect">
            <a:avLst/>
          </a:prstGeom>
          <a:noFill/>
        </p:spPr>
      </p:pic>
      <p:sp>
        <p:nvSpPr>
          <p:cNvPr id="253957" name="Rectangle 5"/>
          <p:cNvSpPr>
            <a:spLocks noChangeArrowheads="1"/>
          </p:cNvSpPr>
          <p:nvPr/>
        </p:nvSpPr>
        <p:spPr bwMode="auto">
          <a:xfrm>
            <a:off x="395536" y="4293096"/>
            <a:ext cx="3581400" cy="19812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53961" name="Line 9"/>
          <p:cNvSpPr>
            <a:spLocks noChangeShapeType="1"/>
          </p:cNvSpPr>
          <p:nvPr/>
        </p:nvSpPr>
        <p:spPr bwMode="auto">
          <a:xfrm>
            <a:off x="3962400" y="52578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17419" name="Picture 11" descr="Рисунок2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35600" y="4292600"/>
            <a:ext cx="3384550" cy="1835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 descr="Рисунок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63713" y="908050"/>
            <a:ext cx="5761037" cy="50466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8" name="Rectangle 4"/>
          <p:cNvSpPr>
            <a:spLocks noChangeArrowheads="1"/>
          </p:cNvSpPr>
          <p:nvPr/>
        </p:nvSpPr>
        <p:spPr bwMode="auto">
          <a:xfrm>
            <a:off x="2209800" y="381000"/>
            <a:ext cx="457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solidFill>
                  <a:schemeClr val="hlink"/>
                </a:solidFill>
              </a:rPr>
              <a:t>Виды  трикотажа</a:t>
            </a:r>
            <a:r>
              <a:rPr lang="ru-RU" sz="3600"/>
              <a:t>  </a:t>
            </a:r>
          </a:p>
        </p:txBody>
      </p:sp>
      <p:sp>
        <p:nvSpPr>
          <p:cNvPr id="246796" name="Rectangle 12"/>
          <p:cNvSpPr>
            <a:spLocks noRot="1" noChangeArrowheads="1"/>
          </p:cNvSpPr>
          <p:nvPr/>
        </p:nvSpPr>
        <p:spPr bwMode="auto">
          <a:xfrm>
            <a:off x="304800" y="1295400"/>
            <a:ext cx="854075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    Толстый                                               Тонкий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ru-RU" sz="28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Петлевой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ru-RU" sz="28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Однотонный                                     Разноцветный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ru-RU" sz="28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ru-RU" sz="28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9462" name="Picture 6" descr="Рисунок2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1916113"/>
            <a:ext cx="2438400" cy="1292225"/>
          </a:xfrm>
          <a:prstGeom prst="rect">
            <a:avLst/>
          </a:prstGeom>
          <a:noFill/>
        </p:spPr>
      </p:pic>
      <p:pic>
        <p:nvPicPr>
          <p:cNvPr id="19463" name="Picture 7" descr="Рисунок2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56325" y="1844675"/>
            <a:ext cx="2590800" cy="1292225"/>
          </a:xfrm>
          <a:prstGeom prst="rect">
            <a:avLst/>
          </a:prstGeom>
          <a:noFill/>
        </p:spPr>
      </p:pic>
      <p:pic>
        <p:nvPicPr>
          <p:cNvPr id="19464" name="Picture 8" descr="Рисунок2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87824" y="3140968"/>
            <a:ext cx="2730500" cy="1365250"/>
          </a:xfrm>
          <a:prstGeom prst="rect">
            <a:avLst/>
          </a:prstGeom>
          <a:noFill/>
        </p:spPr>
      </p:pic>
      <p:pic>
        <p:nvPicPr>
          <p:cNvPr id="19465" name="Picture 9" descr="Рисунок2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32363" y="5300663"/>
            <a:ext cx="1371600" cy="1292225"/>
          </a:xfrm>
          <a:prstGeom prst="rect">
            <a:avLst/>
          </a:prstGeom>
          <a:noFill/>
        </p:spPr>
      </p:pic>
      <p:pic>
        <p:nvPicPr>
          <p:cNvPr id="19466" name="Picture 10" descr="Рисунок2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667625" y="5300663"/>
            <a:ext cx="1292225" cy="1292225"/>
          </a:xfrm>
          <a:prstGeom prst="rect">
            <a:avLst/>
          </a:prstGeom>
          <a:noFill/>
        </p:spPr>
      </p:pic>
      <p:pic>
        <p:nvPicPr>
          <p:cNvPr id="19468" name="Picture 12" descr="Рисунок2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300788" y="5300663"/>
            <a:ext cx="1371600" cy="1292225"/>
          </a:xfrm>
          <a:prstGeom prst="rect">
            <a:avLst/>
          </a:prstGeom>
          <a:noFill/>
        </p:spPr>
      </p:pic>
      <p:pic>
        <p:nvPicPr>
          <p:cNvPr id="19469" name="Picture 13" descr="Рисунок29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95288" y="5300663"/>
            <a:ext cx="2365375" cy="137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4"/>
          <p:cNvSpPr>
            <a:spLocks noChangeArrowheads="1"/>
          </p:cNvSpPr>
          <p:nvPr/>
        </p:nvSpPr>
        <p:spPr bwMode="auto">
          <a:xfrm>
            <a:off x="990600" y="381000"/>
            <a:ext cx="70040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chemeClr val="hlink"/>
                </a:solidFill>
              </a:rPr>
              <a:t>Способ пришивания лоскутка «бабочка»</a:t>
            </a:r>
          </a:p>
          <a:p>
            <a:pPr algn="ctr"/>
            <a:endParaRPr lang="ru-RU" sz="2800">
              <a:solidFill>
                <a:schemeClr val="hlink"/>
              </a:solidFill>
            </a:endParaRPr>
          </a:p>
          <a:p>
            <a:pPr algn="ctr"/>
            <a:r>
              <a:rPr lang="ru-RU" sz="2800">
                <a:solidFill>
                  <a:schemeClr val="hlink"/>
                </a:solidFill>
              </a:rPr>
              <a:t> </a:t>
            </a:r>
            <a:r>
              <a:rPr lang="ru-RU" sz="2800"/>
              <a:t>  </a:t>
            </a:r>
          </a:p>
        </p:txBody>
      </p:sp>
      <p:pic>
        <p:nvPicPr>
          <p:cNvPr id="21509" name="Picture 5" descr="Рисунок3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63713" y="1898650"/>
            <a:ext cx="5832475" cy="3136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4" name="Rectangle 4"/>
          <p:cNvSpPr>
            <a:spLocks noChangeArrowheads="1"/>
          </p:cNvSpPr>
          <p:nvPr/>
        </p:nvSpPr>
        <p:spPr bwMode="auto">
          <a:xfrm>
            <a:off x="228600" y="228600"/>
            <a:ext cx="8686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chemeClr val="hlink"/>
                </a:solidFill>
              </a:rPr>
              <a:t>Правила техники безопасности </a:t>
            </a:r>
          </a:p>
          <a:p>
            <a:pPr algn="ctr"/>
            <a:r>
              <a:rPr lang="ru-RU" sz="2800">
                <a:solidFill>
                  <a:schemeClr val="hlink"/>
                </a:solidFill>
              </a:rPr>
              <a:t>при работе с иглой и булавками</a:t>
            </a:r>
          </a:p>
        </p:txBody>
      </p:sp>
      <p:sp>
        <p:nvSpPr>
          <p:cNvPr id="256003" name="Rectangle 3"/>
          <p:cNvSpPr>
            <a:spLocks noRot="1" noChangeArrowheads="1"/>
          </p:cNvSpPr>
          <p:nvPr/>
        </p:nvSpPr>
        <p:spPr bwMode="auto">
          <a:xfrm>
            <a:off x="381000" y="1412776"/>
            <a:ext cx="8464550" cy="5140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Иглу и булавки хранить в игольнице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Нельзя   вкалывать иглу и булавки в одежду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Нельзя класть  иглу и булавки на стол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Нельзя  брать иглу и булавки в рот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Передавать  иглу и булавки только в игольнице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При шитье иглу направлять перед собой вверх или в сторону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8600" y="228600"/>
            <a:ext cx="8686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chemeClr val="hlink"/>
                </a:solidFill>
              </a:rPr>
              <a:t>Правила техники безопасности </a:t>
            </a:r>
          </a:p>
          <a:p>
            <a:pPr algn="ctr"/>
            <a:r>
              <a:rPr lang="ru-RU" sz="2800">
                <a:solidFill>
                  <a:schemeClr val="hlink"/>
                </a:solidFill>
              </a:rPr>
              <a:t>при работе с ножницами</a:t>
            </a:r>
          </a:p>
        </p:txBody>
      </p:sp>
      <p:sp>
        <p:nvSpPr>
          <p:cNvPr id="3" name="Содержимое 2"/>
          <p:cNvSpPr>
            <a:spLocks/>
          </p:cNvSpPr>
          <p:nvPr/>
        </p:nvSpPr>
        <p:spPr bwMode="auto">
          <a:xfrm>
            <a:off x="755576" y="1752600"/>
            <a:ext cx="7560840" cy="3044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Передавать ножницы кольцами вперед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Не оставлять ножницы на столе в раскрытом виде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При работе беречь пальцы левой руки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42" name="Rectangle 6"/>
          <p:cNvSpPr>
            <a:spLocks noChangeArrowheads="1"/>
          </p:cNvSpPr>
          <p:nvPr/>
        </p:nvSpPr>
        <p:spPr bwMode="auto">
          <a:xfrm>
            <a:off x="1911350" y="304800"/>
            <a:ext cx="5257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000">
                <a:solidFill>
                  <a:schemeClr val="hlink"/>
                </a:solidFill>
              </a:rPr>
              <a:t>Покрывало и одеяло </a:t>
            </a:r>
          </a:p>
        </p:txBody>
      </p:sp>
      <p:pic>
        <p:nvPicPr>
          <p:cNvPr id="60418" name="Picture 2" descr="одеяло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79712" y="1052736"/>
            <a:ext cx="5184576" cy="51845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81" name="Rectangle 5"/>
          <p:cNvSpPr>
            <a:spLocks noChangeArrowheads="1"/>
          </p:cNvSpPr>
          <p:nvPr/>
        </p:nvSpPr>
        <p:spPr bwMode="auto">
          <a:xfrm>
            <a:off x="1447800" y="381000"/>
            <a:ext cx="60658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>
                <a:solidFill>
                  <a:schemeClr val="hlink"/>
                </a:solidFill>
              </a:rPr>
              <a:t>Материалы и  инструменты</a:t>
            </a:r>
          </a:p>
        </p:txBody>
      </p:sp>
      <p:sp>
        <p:nvSpPr>
          <p:cNvPr id="254979" name="Rectangle 3"/>
          <p:cNvSpPr>
            <a:spLocks noRot="1" noChangeArrowheads="1"/>
          </p:cNvSpPr>
          <p:nvPr/>
        </p:nvSpPr>
        <p:spPr bwMode="auto">
          <a:xfrm>
            <a:off x="611560" y="1371600"/>
            <a:ext cx="807524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деталь основы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полоски трикотажа разного цвета 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нитки</a:t>
            </a:r>
            <a:endParaRPr lang="ru-RU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ножницы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игольница с иглой и булавками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деталь подкладки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косая бейка для обработки края коврика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Вам потребуется: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1" y="1524000"/>
            <a:ext cx="2674640" cy="4602163"/>
          </a:xfrm>
        </p:spPr>
        <p:txBody>
          <a:bodyPr/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- сетка (можно использовать сетчатый мешок для овощей);</a:t>
            </a:r>
            <a:b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- полоски тканей 1х10 см.</a:t>
            </a:r>
          </a:p>
          <a:p>
            <a:endParaRPr lang="ru-RU" dirty="0"/>
          </a:p>
        </p:txBody>
      </p:sp>
      <p:pic>
        <p:nvPicPr>
          <p:cNvPr id="5" name="Содержимое 4" descr="Как сделать коврик своими руками"/>
          <p:cNvPicPr>
            <a:picLocks noGrp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6056" y="404664"/>
            <a:ext cx="3384376" cy="2502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Как сделать коврик своими руками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19872" y="3645024"/>
            <a:ext cx="3600400" cy="264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Узел — двойной,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восьмеркой, то есть сначала завязывайте хвостики в одну сторону, затем в другую. На одну ячейку сетки привязывайте 2—3 полоски, а если ткани тонкие, то и больше. Подбирайте полоски по цвету. На вашем коврике может хорошо получиться геометрический рисунок.</a:t>
            </a:r>
          </a:p>
          <a:p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Как сделать коврик своими руками"/>
          <p:cNvPicPr>
            <a:picLocks noGrp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79912" y="764704"/>
            <a:ext cx="4464496" cy="4730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к сделать коврик своими руками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3968" y="1268760"/>
            <a:ext cx="424847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Коврик готов!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40386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На крайних ячейках сетки завяжите побольше узелков — для жесткости. Благодаря узелкам пространство между ячейками заполняется, а полоски тканей торчат вверх. По окончании работы все хвостики можно выровнять, подрезав их ножницами.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10"/>
          <p:cNvSpPr>
            <a:spLocks noGrp="1"/>
          </p:cNvSpPr>
          <p:nvPr>
            <p:ph sz="half" idx="4294967295"/>
          </p:nvPr>
        </p:nvSpPr>
        <p:spPr>
          <a:xfrm>
            <a:off x="827584" y="1340768"/>
            <a:ext cx="7379791" cy="388845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Как сделать коврик своими руками </a:t>
            </a:r>
            <a:br>
              <a:rPr lang="ru-RU" dirty="0" smtClean="0"/>
            </a:br>
            <a:r>
              <a:rPr lang="ru-RU" dirty="0" smtClean="0"/>
              <a:t>Потребуется сетка с большими ячейками, плотная, не сыплющаяся ткань, ножницы. </a:t>
            </a:r>
            <a:br>
              <a:rPr lang="ru-RU" dirty="0" smtClean="0"/>
            </a:br>
            <a:r>
              <a:rPr lang="ru-RU" dirty="0" smtClean="0"/>
              <a:t>Разрезаем ткань на полоски, укрепляем их с помощью узелка на сетки. </a:t>
            </a:r>
          </a:p>
          <a:p>
            <a:r>
              <a:rPr lang="ru-RU" dirty="0" smtClean="0"/>
              <a:t>Можно сделать такие коврики с причудливыми узорами, потребуются разноцветные полоски ткани.</a:t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251520" y="404812"/>
            <a:ext cx="3672408" cy="5832499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Коврик размером 100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</a:rPr>
              <a:t>х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 100 см необычайно прост в изготовлении, но обязательно порадует вас или ваших друзей, которым вы его подарите. Для заготовок подойдут любые ткани, в первую очередь от старых ношеных вещей, кроме плотных пальтовых или рыхлых трикотажных. Приготовьте большое количество полосок 1х10 см.</a:t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333375"/>
            <a:ext cx="8229600" cy="1143000"/>
          </a:xfrm>
        </p:spPr>
        <p:txBody>
          <a:bodyPr>
            <a:normAutofit/>
          </a:bodyPr>
          <a:lstStyle/>
          <a:p>
            <a:r>
              <a:rPr lang="ru-RU" sz="1600" dirty="0">
                <a:solidFill>
                  <a:schemeClr val="accent6">
                    <a:lumMod val="50000"/>
                  </a:schemeClr>
                </a:solidFill>
                <a:effectLst/>
              </a:rPr>
              <a:t/>
            </a:r>
            <a:br>
              <a:rPr lang="ru-RU" sz="1600" dirty="0">
                <a:solidFill>
                  <a:schemeClr val="accent6">
                    <a:lumMod val="50000"/>
                  </a:schemeClr>
                </a:solidFill>
                <a:effectLst/>
              </a:rPr>
            </a:br>
            <a:endParaRPr lang="ru-RU" sz="1600" dirty="0"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pic>
        <p:nvPicPr>
          <p:cNvPr id="3" name="Рисунок 2" descr=" ">
            <a:hlinkClick r:id="rId2"/>
          </p:cNvPr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39952" y="476672"/>
            <a:ext cx="4824536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19944" y="485056"/>
            <a:ext cx="3520008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smtClean="0">
                <a:ln w="6350"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smtClean="0">
                <a:ln w="6350"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1" i="0" u="none" strike="noStrike" kern="1200" cap="none" spc="0" normalizeH="0" baseline="0" noProof="0" dirty="0">
              <a:ln w="6350"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914400" y="0"/>
            <a:ext cx="8229600" cy="1412776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smtClean="0">
                <a:ln w="6350"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smtClean="0">
                <a:ln w="6350"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1" i="0" u="none" strike="noStrike" kern="1200" cap="none" spc="0" normalizeH="0" baseline="0" noProof="0" dirty="0">
              <a:ln w="6350"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788024" y="637456"/>
            <a:ext cx="421392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smtClean="0">
                <a:ln w="6350"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smtClean="0">
                <a:ln w="6350"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1" i="0" u="none" strike="noStrike" kern="1200" cap="none" spc="0" normalizeH="0" baseline="0" noProof="0" dirty="0">
              <a:ln w="6350"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052736"/>
            <a:ext cx="439248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Из мешковины, бортовки или «театральной» ткани выкроить прямоугольник или квадрат по размеру будущего коврика и прибавить по 5-7 см на подгибку по всем срезам; края обметать.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От каждого среза отложить расстояние, оставленное на </a:t>
            </a:r>
            <a:br>
              <a:rPr lang="ru-RU" sz="2400" dirty="0" smtClean="0"/>
            </a:br>
            <a:r>
              <a:rPr lang="ru-RU" sz="2400" dirty="0" smtClean="0"/>
              <a:t>подгибку, и прочертить маркером или фломастером линии, соответствующие краям будущего изделия</a:t>
            </a:r>
            <a:endParaRPr lang="ru-RU" sz="24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188913"/>
            <a:ext cx="4392613" cy="8636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Нужно заняться основой для коврика. </a:t>
            </a:r>
            <a:b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7105" name="Picture 1" descr="C:\Users\Татьяна\Pictures\Мои сканированные изображения\2012-01 (янв)\сканирование0001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4716016" y="188640"/>
            <a:ext cx="4033837" cy="6337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C:\Users\Татьяна\Pictures\Мои сканированные изображения\2012-01 (янв)\сканирование00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9632" y="2636912"/>
            <a:ext cx="6788616" cy="381642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Лоскутные заготовки выкладываем на основу и притачиваем одну за другой, располагая их в ряд близко друг к. </a:t>
            </a:r>
            <a:b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Шов проходит посередине лоскутной заготовки. </a:t>
            </a:r>
            <a:b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Закончив ряд, отогните притачанные лоскутки влево. Лоскутки при этом складываются пополам, образуя длинный и густой ворс. </a:t>
            </a:r>
            <a:b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2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395536" y="404664"/>
            <a:ext cx="8208912" cy="5904061"/>
          </a:xfrm>
        </p:spPr>
        <p:txBody>
          <a:bodyPr>
            <a:normAutofit fontScale="32500" lnSpcReduction="2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7200" dirty="0" smtClean="0"/>
              <a:t>Следующий ряд делайте на расстоянии 5-6 мм от предыдущего. (Это оптимальное расстояние для того, чтобы ряды лоскутков поддерживали друг друга и ворс находился в вертикальном </a:t>
            </a:r>
            <a:br>
              <a:rPr lang="ru-RU" sz="7200" dirty="0" smtClean="0"/>
            </a:br>
            <a:r>
              <a:rPr lang="ru-RU" sz="7200" dirty="0" smtClean="0"/>
              <a:t>положении. )</a:t>
            </a:r>
          </a:p>
          <a:p>
            <a:r>
              <a:rPr lang="ru-RU" sz="7200" dirty="0" smtClean="0"/>
              <a:t>Таким образом параллельными рядами лоскутков заполняйте всю поверхность. </a:t>
            </a:r>
          </a:p>
          <a:p>
            <a:r>
              <a:rPr lang="ru-RU" sz="7200" dirty="0" smtClean="0"/>
              <a:t>Если вы делаете пёстрый коврик, лоскутки берите произвольно, если же вы следуете определённому рисунку, за расположением цветов  нужно постоянно следить. </a:t>
            </a:r>
          </a:p>
          <a:p>
            <a:r>
              <a:rPr lang="ru-RU" sz="7200" dirty="0" smtClean="0"/>
              <a:t>Если смешать лоскутки разных тканей одного цвета, но разных оттенков и фактур, то получится интересно. </a:t>
            </a:r>
          </a:p>
          <a:p>
            <a:r>
              <a:rPr lang="ru-RU" sz="7200" dirty="0" smtClean="0"/>
              <a:t>После того как вся поверхность будет заполнена, припуски отогните на изнаночную сторону и </a:t>
            </a:r>
            <a:br>
              <a:rPr lang="ru-RU" sz="7200" dirty="0" smtClean="0"/>
            </a:br>
            <a:r>
              <a:rPr lang="ru-RU" sz="7200" dirty="0" smtClean="0"/>
              <a:t>пришейте вручную. </a:t>
            </a:r>
          </a:p>
          <a:p>
            <a:endParaRPr lang="ru-RU" sz="72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 (300x199, 14Kb)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836712"/>
            <a:ext cx="355815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 (288x191, 11Kb)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040" y="836712"/>
            <a:ext cx="367240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 (288x191, 14Kb)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3568" y="3717032"/>
            <a:ext cx="360040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 (288x191, 18Kb)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32040" y="3717032"/>
            <a:ext cx="367240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Нарезать ленточки 10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х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2 см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Рисунок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4213" y="219075"/>
            <a:ext cx="7704137" cy="6359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(288x191, 14Kb)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620688"/>
            <a:ext cx="352839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 (288x191, 17Kb)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9992" y="3068960"/>
            <a:ext cx="411135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(288x191, 13Kb)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404664"/>
            <a:ext cx="3744416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 (288x191, 17Kb)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60032" y="3068960"/>
            <a:ext cx="3744416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(288x191, 16Kb)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620688"/>
            <a:ext cx="3744416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 (288x191, 12Kb)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040" y="3140968"/>
            <a:ext cx="3535288" cy="342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(288x256, 15Kb)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91680" y="1108695"/>
            <a:ext cx="5760640" cy="4336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(700x307, 32Kb)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620688"/>
            <a:ext cx="3672408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 (700x307, 32Kb)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4008" y="2708920"/>
            <a:ext cx="4032448" cy="364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(700x432, 41Kb)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1052736"/>
            <a:ext cx="724356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hnh.ru/file/0001/250/0001_3780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1124744"/>
            <a:ext cx="352839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Лохматые коврики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1" name="Содержимое 10" descr="http://www.hnh.ru/file/0001/250/0001_3781.jpg"/>
          <p:cNvPicPr>
            <a:picLocks noGrp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576" y="4077072"/>
            <a:ext cx="3600400" cy="2162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У всех людей со временем накапливаются разные </a:t>
            </a:r>
          </a:p>
          <a:p>
            <a:r>
              <a:rPr lang="ru-RU" dirty="0"/>
              <a:t>коврик в работе</a:t>
            </a:r>
          </a:p>
          <a:p>
            <a:r>
              <a:rPr lang="ru-RU" dirty="0"/>
              <a:t>тряпочки, даже у тех, кто не шьёт (например, старая одежда). Не спешите их выбрасывать – есть другой способ утилизации, который понравится даже тем, кто совсем шить не умеет. </a:t>
            </a:r>
            <a:endParaRPr lang="ru-RU" dirty="0" smtClean="0"/>
          </a:p>
          <a:p>
            <a:r>
              <a:rPr lang="ru-RU" dirty="0" smtClean="0"/>
              <a:t>Этот </a:t>
            </a:r>
            <a:r>
              <a:rPr lang="ru-RU" dirty="0"/>
              <a:t>способ – мохнатые коврики.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http://www.hnh.ru/file/0001/250/0001_3782.jpg"/>
          <p:cNvPicPr>
            <a:picLocks noGrp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404664"/>
            <a:ext cx="288032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5436096" y="836712"/>
            <a:ext cx="3096344" cy="5289451"/>
          </a:xfrm>
        </p:spPr>
        <p:txBody>
          <a:bodyPr/>
          <a:lstStyle/>
          <a:p>
            <a:pPr>
              <a:buNone/>
            </a:pPr>
            <a:endParaRPr lang="ru-RU" dirty="0"/>
          </a:p>
          <a:p>
            <a:r>
              <a:rPr lang="ru-RU" dirty="0"/>
              <a:t>пёстрый коврик</a:t>
            </a:r>
          </a:p>
          <a:p>
            <a:r>
              <a:rPr lang="ru-RU" dirty="0"/>
              <a:t>Шьются они из лоскутков ткани размером примерно 2х5 см. </a:t>
            </a:r>
            <a:endParaRPr lang="ru-RU" dirty="0" smtClean="0"/>
          </a:p>
          <a:p>
            <a:r>
              <a:rPr lang="ru-RU" dirty="0" smtClean="0"/>
              <a:t>изнанка </a:t>
            </a:r>
            <a:r>
              <a:rPr lang="ru-RU" dirty="0"/>
              <a:t>коврика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6" name="Рисунок 5" descr="http://www.hnh.ru/file/0001/250/0001_3783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584" y="4221088"/>
            <a:ext cx="3456384" cy="2315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83568" y="404664"/>
            <a:ext cx="7546032" cy="5721499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 Лоскутки горизонтально </a:t>
            </a:r>
            <a:r>
              <a:rPr lang="ru-RU" dirty="0"/>
              <a:t>накладываются на основу так, чтобы они составили вертикальный ряд, на треть при этом перекрывая друг друга, и пришиваются простой машинной строчкой. </a:t>
            </a:r>
            <a:endParaRPr lang="ru-RU" dirty="0" smtClean="0"/>
          </a:p>
          <a:p>
            <a:r>
              <a:rPr lang="ru-RU" dirty="0" smtClean="0"/>
              <a:t>Потом </a:t>
            </a:r>
            <a:r>
              <a:rPr lang="ru-RU" dirty="0"/>
              <a:t>выкладываются и пришиваются следующие ряды. </a:t>
            </a:r>
            <a:endParaRPr lang="ru-RU" dirty="0" smtClean="0"/>
          </a:p>
          <a:p>
            <a:r>
              <a:rPr lang="ru-RU" dirty="0" smtClean="0"/>
              <a:t>Чем </a:t>
            </a:r>
            <a:r>
              <a:rPr lang="ru-RU" dirty="0"/>
              <a:t>они гуще, тем более лохматым и толстым будет коврик. </a:t>
            </a:r>
            <a:endParaRPr lang="ru-RU" dirty="0" smtClean="0"/>
          </a:p>
          <a:p>
            <a:r>
              <a:rPr lang="ru-RU" dirty="0" smtClean="0"/>
              <a:t>Можно </a:t>
            </a:r>
            <a:r>
              <a:rPr lang="ru-RU" dirty="0"/>
              <a:t>пришивать лоскутки вразнобой – коврик будет пёстрым, </a:t>
            </a:r>
            <a:endParaRPr lang="ru-RU" dirty="0" smtClean="0"/>
          </a:p>
          <a:p>
            <a:r>
              <a:rPr lang="ru-RU" dirty="0" smtClean="0"/>
              <a:t>а </a:t>
            </a:r>
            <a:r>
              <a:rPr lang="ru-RU" dirty="0"/>
              <a:t>можно выложить рисунок (его удобнее предварительно нарисовать на основе). В процессе шитья рисунок будет появляться так же, как при печати на принтере – путём последовательного прибавления полосок. </a:t>
            </a:r>
            <a:endParaRPr lang="ru-RU" dirty="0" smtClean="0"/>
          </a:p>
          <a:p>
            <a:r>
              <a:rPr lang="ru-RU" dirty="0" smtClean="0"/>
              <a:t>Чтобы </a:t>
            </a:r>
            <a:r>
              <a:rPr lang="ru-RU" dirty="0"/>
              <a:t>коврик при шитьё поместился в машинке, шить начинайте с левого его края.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476672"/>
            <a:ext cx="3970784" cy="936104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схема шитья</a:t>
            </a:r>
            <a:br>
              <a:rPr lang="ru-RU" sz="24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6">
                    <a:lumMod val="50000"/>
                  </a:schemeClr>
                </a:solidFill>
              </a:rPr>
            </a:b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http://www.hnh.ru/file/0001/250/0001_3784.jpg"/>
          <p:cNvPicPr>
            <a:picLocks noGrp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683568" y="620688"/>
            <a:ext cx="388843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www.hnh.ru/file/0001/250/0001_3785.jpg"/>
          <p:cNvPicPr>
            <a:picLocks noGrp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 bwMode="auto">
          <a:xfrm>
            <a:off x="4788024" y="1700808"/>
            <a:ext cx="367240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Картинка 181 из 1279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8" y="764704"/>
            <a:ext cx="3528392" cy="5400600"/>
          </a:xfrm>
          <a:prstGeom prst="rect">
            <a:avLst/>
          </a:prstGeom>
          <a:noFill/>
        </p:spPr>
      </p:pic>
      <p:pic>
        <p:nvPicPr>
          <p:cNvPr id="54276" name="Picture 4" descr="Картинка 374 из 12797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4048" y="764704"/>
            <a:ext cx="3600400" cy="5544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к сделать помпоны из остатков ткани">
            <a:hlinkClick r:id="rId2"/>
          </p:cNvPr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99592" y="692696"/>
            <a:ext cx="7000875" cy="569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Изготовление шарика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Вырезаем из картона кольцо диаметром 5 см, а внутреннее кольцо вырезаем с диаметром в 3 см. Делаем два одинаковых шаблона</a:t>
            </a:r>
          </a:p>
        </p:txBody>
      </p:sp>
      <p:pic>
        <p:nvPicPr>
          <p:cNvPr id="3" name="Рисунок 2" descr="Как сделать помпоны из остатков ткани">
            <a:hlinkClick r:id="rId2"/>
          </p:cNvPr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1720" y="1988840"/>
            <a:ext cx="4886325" cy="4399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Наматываем остатки ткани на картон (два шаблона, сложенных вместе).</a:t>
            </a:r>
            <a:br>
              <a:rPr lang="ru-RU" sz="2800" dirty="0">
                <a:solidFill>
                  <a:schemeClr val="accent6">
                    <a:lumMod val="50000"/>
                  </a:schemeClr>
                </a:solidFill>
              </a:rPr>
            </a:b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 descr="Как сделать помпоны из остатков ткани">
            <a:hlinkClick r:id="rId2"/>
          </p:cNvPr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79712" y="1988840"/>
            <a:ext cx="5153025" cy="4114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40960" cy="2232248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 намотки ножницами разрезаем ткань по краям намотанного диска. Немного раздвигаем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картон, кусочком ткани между картонкой связываем ткань узлом. Обрезаем завязки (примерно оставляем 10-20 см для вешалки), снимает картон.</a:t>
            </a:r>
            <a:br>
              <a:rPr lang="ru-RU" sz="24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6">
                    <a:lumMod val="50000"/>
                  </a:schemeClr>
                </a:solidFill>
              </a:rPr>
            </a:b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 descr="Как сделать помпоны из остатков ткани">
            <a:hlinkClick r:id="rId2"/>
          </p:cNvPr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39752" y="2132856"/>
            <a:ext cx="4660776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1340768"/>
            <a:ext cx="3394720" cy="3802434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Немного вспушиваем получившийся помпон, вешаем на крючок. </a:t>
            </a:r>
          </a:p>
        </p:txBody>
      </p:sp>
      <p:pic>
        <p:nvPicPr>
          <p:cNvPr id="3" name="Рисунок 2" descr="Как сделать помпоны из остатков ткани">
            <a:hlinkClick r:id="rId2"/>
          </p:cNvPr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188640"/>
            <a:ext cx="4867275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ак сделать помпоны из остатков ткани">
            <a:hlinkClick r:id="rId2"/>
          </p:cNvPr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59632" y="620688"/>
            <a:ext cx="6624736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img0.liveinternet.ru/images/attach/c/1/49/603/49603368_1254924269_zhdlor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1628800"/>
            <a:ext cx="3096344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img1.liveinternet.ru/images/attach/c/1/49/603/49603370_1254924440_zhdlor1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5976" y="1556792"/>
            <a:ext cx="4104456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img0.liveinternet.ru/images/attach/c/1/49/603/49603372_1254924353_zhdlor2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20072" y="476672"/>
            <a:ext cx="3563888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img0.liveinternet.ru/images/attach/c/1/49/603/49603372_1254924353_zhdlor2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188640"/>
            <a:ext cx="230425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g0.liveinternet.ru/images/attach/c/1/49/603/49603372_1254924353_zhdlor2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55776" y="2204864"/>
            <a:ext cx="252028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g0.liveinternet.ru/images/attach/c/1/49/603/49603372_1254924353_zhdlor2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1520" y="4581128"/>
            <a:ext cx="2520280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img1.liveinternet.ru/images/attach/c/1/49/603/49603378_1254924607_zhdlor4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67944" y="692696"/>
            <a:ext cx="4814317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img1.liveinternet.ru/images/attach/c/1/49/603/49603374_1254924794_zhdlor3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323528" y="1196752"/>
            <a:ext cx="360040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mg0.liveinternet.ru/images/attach/c/1/49/603/49603380_1254924875_zhdlor5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628800"/>
            <a:ext cx="3528392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g1.liveinternet.ru/images/attach/c/1/49/603/49603382_1254924910_zhdlor6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1772816"/>
            <a:ext cx="237626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Сшить основу сумки из мешковины </a:t>
            </a:r>
            <a:endParaRPr lang="ru-RU" dirty="0"/>
          </a:p>
        </p:txBody>
      </p:sp>
      <p:pic>
        <p:nvPicPr>
          <p:cNvPr id="12" name="Рисунок 11" descr="http://img1.liveinternet.ru/images/attach/c/1/49/603/49603382_1254924910_zhdlor6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56176" y="4221088"/>
            <a:ext cx="237626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6" name="Rectangle 4"/>
          <p:cNvSpPr>
            <a:spLocks noChangeArrowheads="1"/>
          </p:cNvSpPr>
          <p:nvPr/>
        </p:nvSpPr>
        <p:spPr bwMode="auto">
          <a:xfrm>
            <a:off x="3059832" y="2971800"/>
            <a:ext cx="21602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hlink"/>
                </a:solidFill>
              </a:rPr>
              <a:t>Подушки </a:t>
            </a:r>
            <a:endParaRPr lang="ru-RU" sz="3600" dirty="0">
              <a:solidFill>
                <a:schemeClr val="hlink"/>
              </a:solidFill>
            </a:endParaRPr>
          </a:p>
        </p:txBody>
      </p:sp>
      <p:pic>
        <p:nvPicPr>
          <p:cNvPr id="53250" name="Picture 2" descr="http://lh4.ggpht.com/_PVnRzC4cfoY/S1v01moyLLI/AAAAAAAAAtA/QQi_Gy_AQ0Q/s512/Log_Cabin00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92080" y="476672"/>
            <a:ext cx="3240360" cy="2304256"/>
          </a:xfrm>
          <a:prstGeom prst="rect">
            <a:avLst/>
          </a:prstGeom>
          <a:noFill/>
        </p:spPr>
      </p:pic>
      <p:pic>
        <p:nvPicPr>
          <p:cNvPr id="53252" name="Picture 4" descr="Картинка 154 из 1280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539552" y="476672"/>
            <a:ext cx="2448272" cy="2520280"/>
          </a:xfrm>
          <a:prstGeom prst="rect">
            <a:avLst/>
          </a:prstGeom>
          <a:noFill/>
        </p:spPr>
      </p:pic>
      <p:pic>
        <p:nvPicPr>
          <p:cNvPr id="53254" name="Picture 6" descr="Картинка 1261 из 1280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92080" y="3212976"/>
            <a:ext cx="3334519" cy="3260052"/>
          </a:xfrm>
          <a:prstGeom prst="rect">
            <a:avLst/>
          </a:prstGeom>
          <a:noFill/>
        </p:spPr>
      </p:pic>
      <p:pic>
        <p:nvPicPr>
          <p:cNvPr id="57346" name="Picture 2" descr="Картинка 8 из 40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22987" y="3645024"/>
            <a:ext cx="3751453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img1.liveinternet.ru/images/attach/c/1/49/603/49603382_1254924910_zhdlor6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67744" y="1844824"/>
            <a:ext cx="5184576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Нарезать полоски ткани размером 10х2 см. </a:t>
            </a:r>
            <a:endParaRPr lang="ru-RU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mg1.liveinternet.ru/images/attach/c/1/49/603/49603382_1254924910_zhdlor6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476672"/>
            <a:ext cx="252028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g1.liveinternet.ru/images/attach/c/1/49/603/49603382_1254924910_zhdlor6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31840" y="2348880"/>
            <a:ext cx="266429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g1.liveinternet.ru/images/attach/c/1/49/603/49603382_1254924910_zhdlor6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96136" y="4221088"/>
            <a:ext cx="273630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 (288x191, 17Kb)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56176" y="692696"/>
            <a:ext cx="273630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1.liveinternet.ru/images/attach/c/1/49/603/49603382_1254924910_zhdlor6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484784"/>
            <a:ext cx="259228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img1.liveinternet.ru/images/attach/c/1/49/603/49603382_1254924910_zhdlor6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19872" y="2996952"/>
            <a:ext cx="266429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img1.liveinternet.ru/images/attach/c/1/49/603/49603382_1254924910_zhdlor6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72200" y="3789040"/>
            <a:ext cx="223224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Закрепить ручки. Сумка готова!</a:t>
            </a:r>
            <a:endParaRPr lang="ru-RU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dirty="0"/>
              <a:t>В статье использованы материалы из книги «Энциклопедия. </a:t>
            </a:r>
            <a:r>
              <a:rPr lang="ru-RU" sz="1600" dirty="0">
                <a:hlinkClick r:id="rId2" tooltip="подарок"/>
              </a:rPr>
              <a:t>Подарки</a:t>
            </a:r>
            <a:r>
              <a:rPr lang="ru-RU" sz="1600" dirty="0"/>
              <a:t>. Техники-приемы-изделия. 250 подарков на любой вкус». </a:t>
            </a:r>
            <a:r>
              <a:rPr lang="ru-RU" sz="1600" dirty="0" err="1"/>
              <a:t>Аст</a:t>
            </a:r>
            <a:r>
              <a:rPr lang="ru-RU" sz="1600" dirty="0"/>
              <a:t> –пресс. Для полного ознакомления с материалами книги советуем приобретать её у распространителей или издателя.</a:t>
            </a:r>
          </a:p>
          <a:p>
            <a:r>
              <a:rPr lang="ru-RU" sz="1600" dirty="0"/>
              <a:t>Источник – </a:t>
            </a:r>
            <a:r>
              <a:rPr lang="ru-RU" sz="1600" dirty="0">
                <a:hlinkClick r:id="rId3" tooltip="рукоделие и хобби"/>
              </a:rPr>
              <a:t>сайт о рукоделии и различных видах хобби – </a:t>
            </a:r>
            <a:r>
              <a:rPr lang="ru-RU" sz="1600" dirty="0" err="1">
                <a:hlinkClick r:id="rId3" tooltip="рукоделие и хобби"/>
              </a:rPr>
              <a:t>Трозо.Ру</a:t>
            </a:r>
            <a:endParaRPr lang="ru-RU" sz="1600" dirty="0"/>
          </a:p>
          <a:p>
            <a:r>
              <a:rPr lang="ru-RU" sz="1600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81" name="Rectangle 5"/>
          <p:cNvSpPr>
            <a:spLocks noChangeArrowheads="1"/>
          </p:cNvSpPr>
          <p:nvPr/>
        </p:nvSpPr>
        <p:spPr bwMode="auto">
          <a:xfrm>
            <a:off x="3341688" y="533400"/>
            <a:ext cx="22463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000">
                <a:solidFill>
                  <a:schemeClr val="hlink"/>
                </a:solidFill>
              </a:rPr>
              <a:t> Коврики</a:t>
            </a:r>
          </a:p>
        </p:txBody>
      </p:sp>
      <p:pic>
        <p:nvPicPr>
          <p:cNvPr id="8199" name="Picture 7" descr="Рисунок1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913" y="1844675"/>
            <a:ext cx="6192837" cy="3816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ayra-2010-05-25_105408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624" y="836712"/>
            <a:ext cx="7128792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Рисунок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51920" y="764704"/>
            <a:ext cx="4863766" cy="4320480"/>
          </a:xfrm>
          <a:prstGeom prst="rect">
            <a:avLst/>
          </a:prstGeom>
          <a:noFill/>
        </p:spPr>
      </p:pic>
      <p:pic>
        <p:nvPicPr>
          <p:cNvPr id="50178" name="Picture 2" descr="Картинка 1422 из 1280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6" y="3212976"/>
            <a:ext cx="3221275" cy="31398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449</TotalTime>
  <Words>769</Words>
  <Application>Microsoft Office PowerPoint</Application>
  <PresentationFormat>Экран (4:3)</PresentationFormat>
  <Paragraphs>114</Paragraphs>
  <Slides>63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63</vt:i4>
      </vt:variant>
    </vt:vector>
  </HeadingPairs>
  <TitlesOfParts>
    <vt:vector size="64" baseType="lpstr">
      <vt:lpstr>Апекс</vt:lpstr>
      <vt:lpstr>Тема занятия :  Техника лоскутного шитья "Ляпочиха".   </vt:lpstr>
      <vt:lpstr>У хорошей хозяйки ничего никогда не пропадает - даже крошечному лоскутку найдется достойное место.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Игрушки</vt:lpstr>
      <vt:lpstr>Виды изделий с использованием техники «Ляпачиха»</vt:lpstr>
      <vt:lpstr>Слайд 13</vt:lpstr>
      <vt:lpstr>Слайд 14</vt:lpstr>
      <vt:lpstr>Слайд 15</vt:lpstr>
      <vt:lpstr>Слайд 16</vt:lpstr>
      <vt:lpstr>Слайд 17</vt:lpstr>
      <vt:lpstr>Ляпачиха - старинная русская техника лоскутного шитья, абсолютно не требующая затрат, кроме ниток. Интересные работы можно сделать в этой технике. 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Вам потребуется:</vt:lpstr>
      <vt:lpstr>Узел — двойной,</vt:lpstr>
      <vt:lpstr>Коврик готов!</vt:lpstr>
      <vt:lpstr>Слайд 34</vt:lpstr>
      <vt:lpstr> </vt:lpstr>
      <vt:lpstr>Нужно заняться основой для коврика.  </vt:lpstr>
      <vt:lpstr> Лоскутные заготовки выкладываем на основу и притачиваем одну за другой, располагая их в ряд близко друг к.  Шов проходит посередине лоскутной заготовки.  Закончив ряд, отогните притачанные лоскутки влево. Лоскутки при этом складываются пополам, образуя длинный и густой ворс.  </vt:lpstr>
      <vt:lpstr>Слайд 38</vt:lpstr>
      <vt:lpstr>Нарезать ленточки 10 х 2 см</vt:lpstr>
      <vt:lpstr>Слайд 40</vt:lpstr>
      <vt:lpstr>Слайд 41</vt:lpstr>
      <vt:lpstr>Слайд 42</vt:lpstr>
      <vt:lpstr>Слайд 43</vt:lpstr>
      <vt:lpstr>Слайд 44</vt:lpstr>
      <vt:lpstr>Слайд 45</vt:lpstr>
      <vt:lpstr>Лохматые коврики </vt:lpstr>
      <vt:lpstr>Слайд 47</vt:lpstr>
      <vt:lpstr>Слайд 48</vt:lpstr>
      <vt:lpstr>  схема шитья  </vt:lpstr>
      <vt:lpstr>Изготовление шарика</vt:lpstr>
      <vt:lpstr>Вырезаем из картона кольцо диаметром 5 см, а внутреннее кольцо вырезаем с диаметром в 3 см. Делаем два одинаковых шаблона</vt:lpstr>
      <vt:lpstr>Наматываем остатки ткани на картон (два шаблона, сложенных вместе). </vt:lpstr>
      <vt:lpstr>После намотки ножницами разрезаем ткань по краям намотанного диска. Немного раздвигаем картон, кусочком ткани между картонкой связываем ткань узлом. Обрезаем завязки (примерно оставляем 10-20 см для вешалки), снимает картон.  </vt:lpstr>
      <vt:lpstr>Немного вспушиваем получившийся помпон, вешаем на крючок. </vt:lpstr>
      <vt:lpstr>Слайд 55</vt:lpstr>
      <vt:lpstr>Слайд 56</vt:lpstr>
      <vt:lpstr>Слайд 57</vt:lpstr>
      <vt:lpstr>Слайд 58</vt:lpstr>
      <vt:lpstr>Сшить основу сумки из мешковины </vt:lpstr>
      <vt:lpstr>Нарезать полоски ткани размером 10х2 см. </vt:lpstr>
      <vt:lpstr>Слайд 61</vt:lpstr>
      <vt:lpstr>Закрепить ручки. Сумка готова!</vt:lpstr>
      <vt:lpstr>Слайд 63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50</cp:revision>
  <dcterms:created xsi:type="dcterms:W3CDTF">2012-01-07T11:42:27Z</dcterms:created>
  <dcterms:modified xsi:type="dcterms:W3CDTF">2012-01-29T16:02:46Z</dcterms:modified>
</cp:coreProperties>
</file>