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300" r:id="rId2"/>
    <p:sldId id="355" r:id="rId3"/>
    <p:sldId id="332" r:id="rId4"/>
    <p:sldId id="341" r:id="rId5"/>
    <p:sldId id="284" r:id="rId6"/>
    <p:sldId id="347" r:id="rId7"/>
    <p:sldId id="285" r:id="rId8"/>
    <p:sldId id="344" r:id="rId9"/>
    <p:sldId id="342" r:id="rId10"/>
    <p:sldId id="356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00FF"/>
    <a:srgbClr val="000000"/>
    <a:srgbClr val="FF00FF"/>
    <a:srgbClr val="FFCC99"/>
    <a:srgbClr val="3399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29" autoAdjust="0"/>
    <p:restoredTop sz="94709" autoAdjust="0"/>
  </p:normalViewPr>
  <p:slideViewPr>
    <p:cSldViewPr>
      <p:cViewPr>
        <p:scale>
          <a:sx n="75" d="100"/>
          <a:sy n="75" d="100"/>
        </p:scale>
        <p:origin x="-462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0D6B7-C2E9-4A27-99BE-47E42B380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45C5C-8A72-4A6D-9890-BB276723C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1D5DC-A83B-4D74-9064-C496DAB9F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F3A5F6-41B1-47D3-B0CC-3A2F22AAA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D7D13-ECD0-4C53-94A4-F5C369CA0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43C01-9F0D-46A4-B521-9335EF19F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BCE82-799E-4F0F-B667-E00C3BFCF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B971F-6A14-410D-8724-2C91F8FD9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0A22E-5330-4261-882E-4275162D3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2C31A-5DD8-4303-A372-2D2029BE0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CDB68-545E-44EA-A1A5-B880998C1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A4134-1529-4DF9-8A1E-D875E5D36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17DABD-E114-4086-83AF-765764E85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9" r:id="rId12"/>
  </p:sldLayoutIdLst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FF0000"/>
                </a:solidFill>
              </a:rPr>
              <a:t>ЧЕКАНКА</a:t>
            </a:r>
            <a:r>
              <a:rPr lang="ru-RU" sz="3200" smtClean="0">
                <a:solidFill>
                  <a:srgbClr val="0000FF"/>
                </a:solidFill>
              </a:rPr>
              <a:t>-это искусство художественной обработки металла</a:t>
            </a:r>
          </a:p>
        </p:txBody>
      </p:sp>
      <p:pic>
        <p:nvPicPr>
          <p:cNvPr id="116739" name="Picture 3" descr="25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8000" contrast="30000"/>
          </a:blip>
          <a:srcRect/>
          <a:stretch>
            <a:fillRect/>
          </a:stretch>
        </p:blipFill>
        <p:spPr>
          <a:xfrm>
            <a:off x="250825" y="1989138"/>
            <a:ext cx="2736850" cy="4535487"/>
          </a:xfrm>
          <a:noFill/>
        </p:spPr>
      </p:pic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3132138" y="1484313"/>
            <a:ext cx="4032250" cy="6413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3600">
                <a:solidFill>
                  <a:srgbClr val="FFFF00"/>
                </a:solidFill>
                <a:latin typeface="Tahoma" pitchFamily="34" charset="0"/>
              </a:rPr>
              <a:t>Материалы: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3132138" y="2276475"/>
            <a:ext cx="3600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  <a:latin typeface="Tahoma" pitchFamily="34" charset="0"/>
              </a:rPr>
              <a:t>Листовой металл толщиной 0,3-1,5 мм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3851275" y="3141663"/>
            <a:ext cx="3097213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  <a:latin typeface="Tahoma" pitchFamily="34" charset="0"/>
              </a:rPr>
              <a:t>  Медь</a:t>
            </a:r>
            <a:r>
              <a:rPr lang="en-US" sz="2400" b="1">
                <a:solidFill>
                  <a:srgbClr val="0000FF"/>
                </a:solidFill>
                <a:latin typeface="Tahoma" pitchFamily="34" charset="0"/>
              </a:rPr>
              <a:t>       </a:t>
            </a:r>
            <a:r>
              <a:rPr lang="ru-RU" sz="2400" b="1">
                <a:solidFill>
                  <a:srgbClr val="0000FF"/>
                </a:solidFill>
                <a:latin typeface="Tahoma" pitchFamily="34" charset="0"/>
              </a:rPr>
              <a:t>Золото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  <a:latin typeface="Tahoma" pitchFamily="34" charset="0"/>
              </a:rPr>
              <a:t> Серебро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  <a:latin typeface="Tahoma" pitchFamily="34" charset="0"/>
              </a:rPr>
              <a:t>            Латунь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  <a:latin typeface="Tahoma" pitchFamily="34" charset="0"/>
              </a:rPr>
              <a:t> Алюминий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  <a:latin typeface="Tahoma" pitchFamily="34" charset="0"/>
              </a:rPr>
              <a:t>Сталь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  <a:latin typeface="Tahoma" pitchFamily="34" charset="0"/>
              </a:rPr>
              <a:t>Кровельное железо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6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16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6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67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16739" grpId="0" build="p"/>
      <p:bldP spid="1167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Ответим на вопросы:</a:t>
            </a:r>
          </a:p>
        </p:txBody>
      </p:sp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285750" y="1357313"/>
            <a:ext cx="86439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1) Что такое чеканка?</a:t>
            </a:r>
          </a:p>
          <a:p>
            <a:r>
              <a:rPr lang="ru-RU" sz="3600"/>
              <a:t>2) Каким инструментом наносят  чеканку?</a:t>
            </a:r>
          </a:p>
          <a:p>
            <a:r>
              <a:rPr lang="ru-RU" sz="3600"/>
              <a:t>3) На какие предметы можно наносить чеканку?</a:t>
            </a:r>
          </a:p>
          <a:p>
            <a:r>
              <a:rPr lang="ru-RU" sz="3600"/>
              <a:t>4) Какие виды чеканки вы запомнили?</a:t>
            </a:r>
          </a:p>
          <a:p>
            <a:r>
              <a:rPr lang="ru-RU" sz="3600"/>
              <a:t>5) Как вы думаете а много ли людей занимается чеканкой и почему?</a:t>
            </a:r>
          </a:p>
          <a:p>
            <a:endParaRPr lang="ru-RU" sz="360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5" name="Picture 2" descr="Картинка 3 из 4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-17463"/>
            <a:ext cx="8501062" cy="637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00FF"/>
                </a:solidFill>
              </a:rPr>
              <a:t>ЧЕКАНКУ ДЕЛАЮТ НА</a:t>
            </a:r>
          </a:p>
        </p:txBody>
      </p:sp>
      <p:sp>
        <p:nvSpPr>
          <p:cNvPr id="39939" name="Text Box 16"/>
          <p:cNvSpPr txBox="1">
            <a:spLocks noChangeArrowheads="1"/>
          </p:cNvSpPr>
          <p:nvPr/>
        </p:nvSpPr>
        <p:spPr bwMode="auto">
          <a:xfrm>
            <a:off x="3635375" y="1844675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800" b="1">
                <a:solidFill>
                  <a:srgbClr val="000000"/>
                </a:solidFill>
                <a:latin typeface="Tahoma" pitchFamily="34" charset="0"/>
              </a:rPr>
              <a:t>*</a:t>
            </a:r>
            <a:r>
              <a:rPr lang="ru-RU" b="1">
                <a:solidFill>
                  <a:srgbClr val="000000"/>
                </a:solidFill>
                <a:latin typeface="Tahoma" pitchFamily="34" charset="0"/>
              </a:rPr>
              <a:t>ТОЛСТОЙ РЕЗИНЕ</a:t>
            </a:r>
          </a:p>
        </p:txBody>
      </p:sp>
      <p:sp>
        <p:nvSpPr>
          <p:cNvPr id="39940" name="Text Box 17"/>
          <p:cNvSpPr txBox="1">
            <a:spLocks noChangeArrowheads="1"/>
          </p:cNvSpPr>
          <p:nvPr/>
        </p:nvSpPr>
        <p:spPr bwMode="auto">
          <a:xfrm>
            <a:off x="3851275" y="2565400"/>
            <a:ext cx="432117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800" b="1">
                <a:solidFill>
                  <a:srgbClr val="000000"/>
                </a:solidFill>
                <a:latin typeface="Tahoma" pitchFamily="34" charset="0"/>
              </a:rPr>
              <a:t>*СМОЛЯНАЯ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 b="1">
                <a:solidFill>
                  <a:srgbClr val="000000"/>
                </a:solidFill>
                <a:latin typeface="Tahoma" pitchFamily="34" charset="0"/>
              </a:rPr>
              <a:t>(ПЛАСТИЛИНОВАЯ) ПОДЛОЖКЕ</a:t>
            </a:r>
          </a:p>
          <a:p>
            <a:pPr eaLnBrk="1" hangingPunct="1">
              <a:spcBef>
                <a:spcPct val="50000"/>
              </a:spcBef>
            </a:pPr>
            <a:endParaRPr lang="ru-RU" sz="18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941" name="Text Box 18"/>
          <p:cNvSpPr txBox="1">
            <a:spLocks noChangeArrowheads="1"/>
          </p:cNvSpPr>
          <p:nvPr/>
        </p:nvSpPr>
        <p:spPr bwMode="auto">
          <a:xfrm>
            <a:off x="3786188" y="3714750"/>
            <a:ext cx="28813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sz="1800" b="1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1800" b="1">
                <a:solidFill>
                  <a:srgbClr val="000000"/>
                </a:solidFill>
                <a:latin typeface="Tahoma" pitchFamily="34" charset="0"/>
              </a:rPr>
              <a:t>*НА ВОЙЛОКЕ</a:t>
            </a:r>
          </a:p>
        </p:txBody>
      </p:sp>
      <p:sp>
        <p:nvSpPr>
          <p:cNvPr id="39942" name="Text Box 20"/>
          <p:cNvSpPr txBox="1">
            <a:spLocks noChangeArrowheads="1"/>
          </p:cNvSpPr>
          <p:nvPr/>
        </p:nvSpPr>
        <p:spPr bwMode="auto">
          <a:xfrm>
            <a:off x="3924300" y="3284538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800" b="1">
                <a:solidFill>
                  <a:srgbClr val="000000"/>
                </a:solidFill>
                <a:latin typeface="Tahoma" pitchFamily="34" charset="0"/>
              </a:rPr>
              <a:t>*ЛИПОВОЙ ИЛИ БЕРЁЗОВЫЙ КРЯЖ (ПЕНЁК)</a:t>
            </a:r>
          </a:p>
        </p:txBody>
      </p:sp>
      <p:sp>
        <p:nvSpPr>
          <p:cNvPr id="39943" name="Text Box 22"/>
          <p:cNvSpPr txBox="1">
            <a:spLocks noChangeArrowheads="1"/>
          </p:cNvSpPr>
          <p:nvPr/>
        </p:nvSpPr>
        <p:spPr bwMode="auto">
          <a:xfrm>
            <a:off x="3635375" y="1412875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800" b="1">
                <a:solidFill>
                  <a:srgbClr val="000000"/>
                </a:solidFill>
                <a:latin typeface="Tahoma" pitchFamily="34" charset="0"/>
              </a:rPr>
              <a:t>* </a:t>
            </a:r>
            <a:r>
              <a:rPr lang="ru-RU" b="1">
                <a:solidFill>
                  <a:srgbClr val="000000"/>
                </a:solidFill>
                <a:latin typeface="Tahoma" pitchFamily="34" charset="0"/>
              </a:rPr>
              <a:t>СВИНЦОВОЙ ПЛИТЕ</a:t>
            </a:r>
            <a:r>
              <a:rPr lang="ru-RU" sz="1800" b="1">
                <a:solidFill>
                  <a:srgbClr val="00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39944" name="Содержимое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45" name="Picture 4" descr="chekan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t="62581"/>
          <a:stretch>
            <a:fillRect/>
          </a:stretch>
        </p:blipFill>
        <p:spPr bwMode="auto">
          <a:xfrm>
            <a:off x="571500" y="1071563"/>
            <a:ext cx="2357438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Содержимое 1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47" name="Picture 24" descr="chekan6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642938" y="3857625"/>
            <a:ext cx="2143125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00FF"/>
                </a:solidFill>
              </a:rPr>
              <a:t>ДЕРЕВЯННЫЕ ЧЕКАНЫ</a:t>
            </a:r>
          </a:p>
        </p:txBody>
      </p:sp>
      <p:sp>
        <p:nvSpPr>
          <p:cNvPr id="18022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Их изготовляют из древесины твердых пород — </a:t>
            </a:r>
            <a:r>
              <a:rPr lang="ru-RU" smtClean="0">
                <a:solidFill>
                  <a:srgbClr val="0000FF"/>
                </a:solidFill>
              </a:rPr>
              <a:t>дуба,</a:t>
            </a:r>
            <a:r>
              <a:rPr lang="ru-RU" smtClean="0">
                <a:solidFill>
                  <a:srgbClr val="FFFF00"/>
                </a:solidFill>
              </a:rPr>
              <a:t> </a:t>
            </a:r>
            <a:r>
              <a:rPr lang="ru-RU" smtClean="0">
                <a:solidFill>
                  <a:srgbClr val="0000FF"/>
                </a:solidFill>
              </a:rPr>
              <a:t>бука,  березы в виде</a:t>
            </a:r>
            <a:r>
              <a:rPr lang="ru-RU" smtClean="0">
                <a:solidFill>
                  <a:srgbClr val="000000"/>
                </a:solidFill>
              </a:rPr>
              <a:t> цилиндрических стержней с боковыми срезами по всей длине.  Применяют деревянные чеканы для выколачивания высокого рельефа, опускания и выравнивания фона, особенно при </a:t>
            </a:r>
            <a:r>
              <a:rPr lang="ru-RU" smtClean="0">
                <a:solidFill>
                  <a:srgbClr val="FF0000"/>
                </a:solidFill>
              </a:rPr>
              <a:t>работе с мягким алюминием и медью.</a:t>
            </a:r>
            <a:r>
              <a:rPr lang="ru-RU" smtClean="0">
                <a:solidFill>
                  <a:srgbClr val="FFFF00"/>
                </a:solidFill>
              </a:rPr>
              <a:t>  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Деревянные чеканы</a:t>
            </a:r>
          </a:p>
        </p:txBody>
      </p:sp>
      <p:pic>
        <p:nvPicPr>
          <p:cNvPr id="41987" name="Picture 11" descr="P10900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12000" contrast="36000"/>
          </a:blip>
          <a:srcRect l="44716" t="29659" r="15367" b="17189"/>
          <a:stretch>
            <a:fillRect/>
          </a:stretch>
        </p:blipFill>
        <p:spPr>
          <a:xfrm>
            <a:off x="642938" y="1428750"/>
            <a:ext cx="3835400" cy="3143250"/>
          </a:xfrm>
          <a:noFill/>
          <a:ln w="57150">
            <a:solidFill>
              <a:srgbClr val="000000"/>
            </a:solidFill>
          </a:ln>
        </p:spPr>
      </p:pic>
      <p:pic>
        <p:nvPicPr>
          <p:cNvPr id="41988" name="Picture 25" descr="P10900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6000" contrast="42000"/>
          </a:blip>
          <a:srcRect/>
          <a:stretch>
            <a:fillRect/>
          </a:stretch>
        </p:blipFill>
        <p:spPr>
          <a:xfrm>
            <a:off x="4857750" y="1643063"/>
            <a:ext cx="3975100" cy="2614612"/>
          </a:xfrm>
          <a:noFill/>
          <a:ln w="38100">
            <a:solidFill>
              <a:srgbClr val="000000"/>
            </a:solidFill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rrowheads="1"/>
          </p:cNvSpPr>
          <p:nvPr>
            <p:ph type="title"/>
          </p:nvPr>
        </p:nvSpPr>
        <p:spPr>
          <a:ln w="28575">
            <a:solidFill>
              <a:srgbClr val="000000"/>
            </a:solidFill>
          </a:ln>
        </p:spPr>
        <p:txBody>
          <a:bodyPr/>
          <a:lstStyle/>
          <a:p>
            <a:r>
              <a:rPr lang="ru-RU" smtClean="0">
                <a:solidFill>
                  <a:srgbClr val="FF0066"/>
                </a:solidFill>
              </a:rPr>
              <a:t>Металлические чеканы</a:t>
            </a:r>
          </a:p>
        </p:txBody>
      </p:sp>
      <p:pic>
        <p:nvPicPr>
          <p:cNvPr id="192515" name="Picture 3" descr="image08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4000" contrast="12000"/>
          </a:blip>
          <a:srcRect/>
          <a:stretch>
            <a:fillRect/>
          </a:stretch>
        </p:blipFill>
        <p:spPr>
          <a:xfrm>
            <a:off x="323850" y="1628775"/>
            <a:ext cx="6048375" cy="4608513"/>
          </a:xfrm>
          <a:noFill/>
        </p:spPr>
      </p:pic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6659563" y="2205038"/>
            <a:ext cx="3024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800" b="1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ru-RU" sz="1800" b="1">
                <a:solidFill>
                  <a:srgbClr val="000000"/>
                </a:solidFill>
                <a:latin typeface="Tahoma" pitchFamily="34" charset="0"/>
              </a:rPr>
              <a:t>Б-  ЛОЩАТНИКИ</a:t>
            </a: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6588125" y="2565400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800" b="1">
                <a:solidFill>
                  <a:srgbClr val="0000FF"/>
                </a:solidFill>
                <a:latin typeface="Tahoma" pitchFamily="34" charset="0"/>
              </a:rPr>
              <a:t>  </a:t>
            </a:r>
            <a:r>
              <a:rPr lang="ru-RU" sz="1800" b="1">
                <a:solidFill>
                  <a:srgbClr val="000000"/>
                </a:solidFill>
                <a:latin typeface="Tahoma" pitchFamily="34" charset="0"/>
              </a:rPr>
              <a:t>В -  БОБОШНИКИ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6804025" y="1341438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  <a:latin typeface="Tahoma" pitchFamily="34" charset="0"/>
              </a:rPr>
              <a:t>ЧЕКАНЫ</a:t>
            </a: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 rot="10817451" flipV="1">
            <a:off x="6659563" y="2852738"/>
            <a:ext cx="248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800" b="1">
                <a:solidFill>
                  <a:srgbClr val="000000"/>
                </a:solidFill>
                <a:latin typeface="Tahoma" pitchFamily="34" charset="0"/>
              </a:rPr>
              <a:t>  Г-  ПУРОШНИКИ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6732588" y="2852738"/>
            <a:ext cx="26638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sz="1800" b="1">
              <a:solidFill>
                <a:srgbClr val="0000FF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1800" b="1">
                <a:solidFill>
                  <a:srgbClr val="000000"/>
                </a:solidFill>
                <a:latin typeface="Tahoma" pitchFamily="34" charset="0"/>
              </a:rPr>
              <a:t>Д - КАНФАРНИК</a:t>
            </a: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6769100" y="3716338"/>
            <a:ext cx="2374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800" b="1">
                <a:solidFill>
                  <a:srgbClr val="0000FF"/>
                </a:solidFill>
                <a:latin typeface="Tahoma" pitchFamily="34" charset="0"/>
              </a:rPr>
              <a:t>   </a:t>
            </a:r>
            <a:r>
              <a:rPr lang="ru-RU" sz="1800" b="1">
                <a:solidFill>
                  <a:srgbClr val="000000"/>
                </a:solidFill>
                <a:latin typeface="Tahoma" pitchFamily="34" charset="0"/>
              </a:rPr>
              <a:t>Ж- САПОЖОК</a:t>
            </a:r>
          </a:p>
        </p:txBody>
      </p:sp>
      <p:sp>
        <p:nvSpPr>
          <p:cNvPr id="43018" name="Text Box 11"/>
          <p:cNvSpPr txBox="1">
            <a:spLocks noChangeArrowheads="1"/>
          </p:cNvSpPr>
          <p:nvPr/>
        </p:nvSpPr>
        <p:spPr bwMode="auto">
          <a:xfrm>
            <a:off x="6804025" y="4149725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800" b="1">
                <a:solidFill>
                  <a:srgbClr val="000000"/>
                </a:solidFill>
                <a:latin typeface="Tahoma" pitchFamily="34" charset="0"/>
              </a:rPr>
              <a:t>З- ПУАСОНЫ</a:t>
            </a:r>
          </a:p>
        </p:txBody>
      </p:sp>
      <p:sp>
        <p:nvSpPr>
          <p:cNvPr id="43019" name="Text Box 12"/>
          <p:cNvSpPr txBox="1">
            <a:spLocks noChangeArrowheads="1"/>
          </p:cNvSpPr>
          <p:nvPr/>
        </p:nvSpPr>
        <p:spPr bwMode="auto">
          <a:xfrm>
            <a:off x="6732588" y="1773238"/>
            <a:ext cx="24114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latin typeface="Arial" charset="0"/>
              </a:rPr>
              <a:t>А-РАСХОДНИКИ</a:t>
            </a:r>
          </a:p>
          <a:p>
            <a:pPr>
              <a:spcBef>
                <a:spcPct val="50000"/>
              </a:spcBef>
            </a:pPr>
            <a:endParaRPr lang="ru-RU" b="1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2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25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25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animBg="1"/>
      <p:bldP spid="1925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94" name="Rectangle 1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00FF"/>
                </a:solidFill>
              </a:rPr>
              <a:t>ЭТАПЫ РАБОТЫ</a:t>
            </a:r>
          </a:p>
        </p:txBody>
      </p:sp>
      <p:pic>
        <p:nvPicPr>
          <p:cNvPr id="97293" name="Picture 13" descr="chekan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</a:blip>
          <a:srcRect t="17871" b="66605"/>
          <a:stretch>
            <a:fillRect/>
          </a:stretch>
        </p:blipFill>
        <p:spPr>
          <a:xfrm>
            <a:off x="4859338" y="1412875"/>
            <a:ext cx="3870325" cy="3168650"/>
          </a:xfrm>
          <a:noFill/>
        </p:spPr>
      </p:pic>
      <p:pic>
        <p:nvPicPr>
          <p:cNvPr id="97290" name="Picture 10" descr="chekan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contrast="30000"/>
          </a:blip>
          <a:srcRect t="728" b="82959"/>
          <a:stretch>
            <a:fillRect/>
          </a:stretch>
        </p:blipFill>
        <p:spPr>
          <a:xfrm>
            <a:off x="179388" y="1484313"/>
            <a:ext cx="3889375" cy="3097212"/>
          </a:xfrm>
          <a:noFill/>
        </p:spPr>
      </p:pic>
      <p:sp>
        <p:nvSpPr>
          <p:cNvPr id="97308" name="Text Box 28"/>
          <p:cNvSpPr txBox="1">
            <a:spLocks noChangeArrowheads="1"/>
          </p:cNvSpPr>
          <p:nvPr/>
        </p:nvSpPr>
        <p:spPr bwMode="auto">
          <a:xfrm>
            <a:off x="395288" y="4941888"/>
            <a:ext cx="3168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sz="2400" b="1"/>
              <a:t>1.Перенесение рисунка с помощью чертилки</a:t>
            </a:r>
            <a:endParaRPr lang="ru-RU" sz="2400"/>
          </a:p>
        </p:txBody>
      </p:sp>
      <p:sp>
        <p:nvSpPr>
          <p:cNvPr id="97310" name="Text Box 30"/>
          <p:cNvSpPr txBox="1">
            <a:spLocks noChangeArrowheads="1"/>
          </p:cNvSpPr>
          <p:nvPr/>
        </p:nvSpPr>
        <p:spPr bwMode="auto">
          <a:xfrm>
            <a:off x="5435600" y="5013325"/>
            <a:ext cx="3024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  <a:cs typeface="Times New Roman" pitchFamily="18" charset="0"/>
              </a:rPr>
              <a:t>2.Обводка контура чеканом-расходником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72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29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729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7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72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29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29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7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4" grpId="0"/>
      <p:bldP spid="97293" grpId="0" build="p"/>
      <p:bldP spid="9729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0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00FF"/>
                </a:solidFill>
              </a:rPr>
              <a:t>Этапы работы</a:t>
            </a:r>
          </a:p>
        </p:txBody>
      </p:sp>
      <p:pic>
        <p:nvPicPr>
          <p:cNvPr id="187396" name="Picture 4" descr="chekan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</a:blip>
          <a:srcRect t="50351" b="34425"/>
          <a:stretch>
            <a:fillRect/>
          </a:stretch>
        </p:blipFill>
        <p:spPr>
          <a:xfrm>
            <a:off x="5003800" y="1557338"/>
            <a:ext cx="3744913" cy="3240087"/>
          </a:xfrm>
          <a:noFill/>
        </p:spPr>
      </p:pic>
      <p:pic>
        <p:nvPicPr>
          <p:cNvPr id="187399" name="Picture 7" descr="chekan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30000"/>
          </a:blip>
          <a:srcRect t="34174" b="50328"/>
          <a:stretch>
            <a:fillRect/>
          </a:stretch>
        </p:blipFill>
        <p:spPr>
          <a:xfrm>
            <a:off x="827088" y="1557338"/>
            <a:ext cx="3529012" cy="3313112"/>
          </a:xfrm>
          <a:noFill/>
        </p:spPr>
      </p:pic>
      <p:sp>
        <p:nvSpPr>
          <p:cNvPr id="187403" name="Text Box 11"/>
          <p:cNvSpPr txBox="1">
            <a:spLocks noChangeArrowheads="1"/>
          </p:cNvSpPr>
          <p:nvPr/>
        </p:nvSpPr>
        <p:spPr bwMode="auto">
          <a:xfrm>
            <a:off x="1187450" y="5157788"/>
            <a:ext cx="2663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latin typeface="Tahoma" pitchFamily="34" charset="0"/>
              </a:rPr>
              <a:t>3.Опускание фона чеканом-лощатником</a:t>
            </a:r>
          </a:p>
        </p:txBody>
      </p:sp>
      <p:sp>
        <p:nvSpPr>
          <p:cNvPr id="187404" name="Text Box 12"/>
          <p:cNvSpPr txBox="1">
            <a:spLocks noChangeArrowheads="1"/>
          </p:cNvSpPr>
          <p:nvPr/>
        </p:nvSpPr>
        <p:spPr bwMode="auto">
          <a:xfrm>
            <a:off x="5940425" y="5157788"/>
            <a:ext cx="2663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latin typeface="Tahoma" pitchFamily="34" charset="0"/>
              </a:rPr>
              <a:t>4.Создание объема чеканом-пурошником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3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39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739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73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73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73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8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0" grpId="0"/>
      <p:bldP spid="187396" grpId="0" build="p"/>
      <p:bldP spid="187399" grpId="0" build="p"/>
      <p:bldP spid="187403" grpId="0"/>
      <p:bldP spid="1874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4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00FF"/>
                </a:solidFill>
              </a:rPr>
              <a:t>Этапы работы</a:t>
            </a:r>
          </a:p>
        </p:txBody>
      </p:sp>
      <p:pic>
        <p:nvPicPr>
          <p:cNvPr id="183307" name="Picture 11" descr="chekan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</a:blip>
          <a:srcRect t="66618" b="17540"/>
          <a:stretch>
            <a:fillRect/>
          </a:stretch>
        </p:blipFill>
        <p:spPr>
          <a:xfrm>
            <a:off x="900113" y="1484313"/>
            <a:ext cx="3313112" cy="3095625"/>
          </a:xfrm>
          <a:noFill/>
        </p:spPr>
      </p:pic>
      <p:pic>
        <p:nvPicPr>
          <p:cNvPr id="183303" name="Picture 7" descr="chekan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42000"/>
          </a:blip>
          <a:srcRect t="83566" b="732"/>
          <a:stretch>
            <a:fillRect/>
          </a:stretch>
        </p:blipFill>
        <p:spPr>
          <a:xfrm>
            <a:off x="5148263" y="1484313"/>
            <a:ext cx="3568700" cy="3095625"/>
          </a:xfrm>
          <a:noFill/>
        </p:spPr>
      </p:pic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1187450" y="5013325"/>
            <a:ext cx="27352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latin typeface="Tahoma" pitchFamily="34" charset="0"/>
              </a:rPr>
              <a:t>5.Уточнение деталей чеканом -расходником</a:t>
            </a:r>
          </a:p>
        </p:txBody>
      </p:sp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5364163" y="4797425"/>
            <a:ext cx="32400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latin typeface="Tahoma" pitchFamily="34" charset="0"/>
              </a:rPr>
              <a:t>6.Отделка фона чеканом -канфарником</a:t>
            </a:r>
          </a:p>
        </p:txBody>
      </p:sp>
      <p:sp>
        <p:nvSpPr>
          <p:cNvPr id="46087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288" y="6237288"/>
            <a:ext cx="288925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4" grpId="0"/>
      <p:bldP spid="183308" grpId="0"/>
      <p:bldP spid="183309" grpId="0"/>
    </p:bldLst>
  </p:timing>
</p:sld>
</file>

<file path=ppt/theme/theme1.xml><?xml version="1.0" encoding="utf-8"?>
<a:theme xmlns:a="http://schemas.openxmlformats.org/drawingml/2006/main" name="Тема Office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</TotalTime>
  <Words>200</Words>
  <Application>Microsoft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Times New Roman</vt:lpstr>
      <vt:lpstr>Arial</vt:lpstr>
      <vt:lpstr>Calibri</vt:lpstr>
      <vt:lpstr>Wingdings</vt:lpstr>
      <vt:lpstr>Tahoma</vt:lpstr>
      <vt:lpstr>Тема Office</vt:lpstr>
      <vt:lpstr>ЧЕКАНКА-это искусство художественной обработки металла</vt:lpstr>
      <vt:lpstr>Слайд 2</vt:lpstr>
      <vt:lpstr>ЧЕКАНКУ ДЕЛАЮТ НА</vt:lpstr>
      <vt:lpstr>ДЕРЕВЯННЫЕ ЧЕКАНЫ</vt:lpstr>
      <vt:lpstr>Деревянные чеканы</vt:lpstr>
      <vt:lpstr>Металлические чеканы</vt:lpstr>
      <vt:lpstr>ЭТАПЫ РАБОТЫ</vt:lpstr>
      <vt:lpstr>Этапы работы</vt:lpstr>
      <vt:lpstr>Этапы работы</vt:lpstr>
      <vt:lpstr>Ответим на вопросы: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ЧЕКАНКА</dc:title>
  <dc:creator>www.PHILka.RU</dc:creator>
  <cp:lastModifiedBy>Чикурин</cp:lastModifiedBy>
  <cp:revision>51</cp:revision>
  <dcterms:created xsi:type="dcterms:W3CDTF">2009-01-03T17:27:46Z</dcterms:created>
  <dcterms:modified xsi:type="dcterms:W3CDTF">2011-12-24T13:53:32Z</dcterms:modified>
</cp:coreProperties>
</file>