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7" r:id="rId5"/>
    <p:sldId id="280" r:id="rId6"/>
    <p:sldId id="281" r:id="rId7"/>
    <p:sldId id="282" r:id="rId8"/>
    <p:sldId id="283" r:id="rId9"/>
    <p:sldId id="286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8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E853-DC84-49F9-90A3-EE697266502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D11FD-2693-43EC-AE12-773791A56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tranamasterov.ru/node/1695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trih-33.ucoz.ru/" TargetMode="External"/><Relationship Id="rId3" Type="http://schemas.openxmlformats.org/officeDocument/2006/relationships/hyperlink" Target="http://www.domovodstvo.fatal.ru/" TargetMode="External"/><Relationship Id="rId7" Type="http://schemas.openxmlformats.org/officeDocument/2006/relationships/hyperlink" Target="http://www.tehnologi.su/" TargetMode="External"/><Relationship Id="rId2" Type="http://schemas.openxmlformats.org/officeDocument/2006/relationships/hyperlink" Target="http://www.stranamaster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.edu.ru/default.asp" TargetMode="External"/><Relationship Id="rId11" Type="http://schemas.openxmlformats.org/officeDocument/2006/relationships/hyperlink" Target="http://www.igrushka.kz/" TargetMode="External"/><Relationship Id="rId5" Type="http://schemas.openxmlformats.org/officeDocument/2006/relationships/hyperlink" Target="http://www.tehnologiya.narod.ru/" TargetMode="External"/><Relationship Id="rId10" Type="http://schemas.openxmlformats.org/officeDocument/2006/relationships/hyperlink" Target="http://www.klub-drug.ru/" TargetMode="External"/><Relationship Id="rId4" Type="http://schemas.openxmlformats.org/officeDocument/2006/relationships/hyperlink" Target="http://www.uroki.net/doctrud.htm" TargetMode="External"/><Relationship Id="rId9" Type="http://schemas.openxmlformats.org/officeDocument/2006/relationships/hyperlink" Target="http://www.klk.pp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552728" cy="17526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rgbClr val="CC3399"/>
                </a:solidFill>
              </a:rPr>
              <a:t>Работа выполнена</a:t>
            </a:r>
            <a:r>
              <a:rPr lang="ru-RU" dirty="0" smtClean="0">
                <a:solidFill>
                  <a:srgbClr val="CC3399"/>
                </a:solidFill>
              </a:rPr>
              <a:t> </a:t>
            </a:r>
          </a:p>
          <a:p>
            <a:r>
              <a:rPr lang="ru-RU" dirty="0" smtClean="0">
                <a:solidFill>
                  <a:srgbClr val="CC3399"/>
                </a:solidFill>
              </a:rPr>
              <a:t>учителем технологии </a:t>
            </a:r>
          </a:p>
          <a:p>
            <a:r>
              <a:rPr lang="ru-RU" dirty="0" smtClean="0">
                <a:solidFill>
                  <a:srgbClr val="CC3399"/>
                </a:solidFill>
              </a:rPr>
              <a:t>МБОУ «Мишковская СОШ» </a:t>
            </a:r>
          </a:p>
          <a:p>
            <a:r>
              <a:rPr lang="ru-RU" dirty="0" smtClean="0">
                <a:solidFill>
                  <a:srgbClr val="CC3399"/>
                </a:solidFill>
              </a:rPr>
              <a:t>Минченко Наталией Ивановной</a:t>
            </a:r>
            <a:endParaRPr lang="en-US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736172"/>
          </a:xfrm>
        </p:spPr>
        <p:txBody>
          <a:bodyPr>
            <a:normAutofit/>
          </a:bodyPr>
          <a:lstStyle/>
          <a:p>
            <a:pPr marL="1588" indent="461963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500" dirty="0" smtClean="0"/>
              <a:t>Восторги и отношение к Интернету как к чему-то «новому» должны смениться серьезной работой и практическими шагами по использованию полезных ресурсов сети</a:t>
            </a:r>
            <a:r>
              <a:rPr lang="en-US" sz="2500" dirty="0" smtClean="0"/>
              <a:t> </a:t>
            </a:r>
            <a:r>
              <a:rPr lang="ru-RU" sz="2500" dirty="0" smtClean="0"/>
              <a:t>и использованию в образовательных целях.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8296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Плюсы использования Интернет-ресурсов в школе</a:t>
            </a:r>
            <a:endParaRPr lang="ru-RU" sz="3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980728"/>
            <a:ext cx="5904656" cy="648072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ИНТЕРНЕТ</a:t>
            </a:r>
            <a:endParaRPr lang="ru-RU" sz="3200" b="1" spc="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511660" y="1952836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35696" y="2276872"/>
            <a:ext cx="540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511660" y="260090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511660" y="324898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511660" y="3897052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511660" y="4545124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511660" y="5193196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3573016"/>
            <a:ext cx="540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835696" y="4869160"/>
            <a:ext cx="540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35696" y="4221088"/>
            <a:ext cx="540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35696" y="2924944"/>
            <a:ext cx="540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35696" y="5517232"/>
            <a:ext cx="540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57356" y="184522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ко всем ресурсам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5696" y="24881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исследованию ресурсов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5696" y="31409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Регулярный характер содействия обучению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835696" y="357301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 и интеллектуального обмена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835696" y="422108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существующим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мировым опытом и навыками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835696" y="48691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— как забавное, увлекательное обучение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(игровой элемент)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  <a:t>Что определяет необходимость образовательных Интернет-ресурсов?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12762" y="2369762"/>
            <a:ext cx="2067350" cy="2067350"/>
            <a:chOff x="3074009" y="1609530"/>
            <a:chExt cx="2067350" cy="2067350"/>
          </a:xfrm>
        </p:grpSpPr>
        <p:sp>
          <p:nvSpPr>
            <p:cNvPr id="5" name="Овал 4"/>
            <p:cNvSpPr/>
            <p:nvPr/>
          </p:nvSpPr>
          <p:spPr>
            <a:xfrm>
              <a:off x="3074009" y="1609530"/>
              <a:ext cx="2067350" cy="206735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376766" y="1912286"/>
              <a:ext cx="1461836" cy="1461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ИНТЕРНЕТ-РЕСУРСЫ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28184" y="2021971"/>
            <a:ext cx="2520280" cy="2775181"/>
            <a:chOff x="5601788" y="1207212"/>
            <a:chExt cx="2356277" cy="27751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601788" y="1207212"/>
              <a:ext cx="2356277" cy="277518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601788" y="1207212"/>
              <a:ext cx="2356277" cy="2775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90488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Сотрудничество </a:t>
              </a:r>
              <a:b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 людьми всего мира. </a:t>
              </a:r>
              <a:b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Обмен профессиональной информацией </a:t>
              </a:r>
              <a:b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 коллегами или специалистами экспертами </a:t>
              </a:r>
              <a:b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 других странах</a:t>
              </a:r>
              <a:endParaRPr lang="ru-RU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4139" y="2021971"/>
            <a:ext cx="2356277" cy="2775181"/>
            <a:chOff x="286938" y="1207250"/>
            <a:chExt cx="2356277" cy="277518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6938" y="1207250"/>
              <a:ext cx="2356277" cy="277518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86938" y="1207250"/>
              <a:ext cx="2356277" cy="2775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90488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Доступ к </a:t>
              </a:r>
              <a:r>
                <a:rPr lang="en-US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/>
              </a:r>
              <a:br>
                <a:rPr lang="en-US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</a:b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информации, </a:t>
              </a:r>
              <a:r>
                <a:rPr lang="en-US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/>
              </a:r>
              <a:br>
                <a:rPr lang="en-US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</a:br>
              <a:r>
                <a:rPr lang="ru-RU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не отраженной в традиционных источниках</a:t>
              </a:r>
              <a:endParaRPr lang="ru-RU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95921" y="3140968"/>
            <a:ext cx="244231" cy="472584"/>
            <a:chOff x="5242532" y="2384146"/>
            <a:chExt cx="244231" cy="472584"/>
          </a:xfrm>
        </p:grpSpPr>
        <p:sp>
          <p:nvSpPr>
            <p:cNvPr id="14" name="Стрелка вправо 13"/>
            <p:cNvSpPr/>
            <p:nvPr/>
          </p:nvSpPr>
          <p:spPr>
            <a:xfrm rot="21537738">
              <a:off x="5242532" y="2384146"/>
              <a:ext cx="244231" cy="4725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21537738">
              <a:off x="5242538" y="2479326"/>
              <a:ext cx="170962" cy="28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69940" y="3140968"/>
            <a:ext cx="228525" cy="472584"/>
            <a:chOff x="2750831" y="2384172"/>
            <a:chExt cx="228525" cy="472584"/>
          </a:xfrm>
        </p:grpSpPr>
        <p:sp>
          <p:nvSpPr>
            <p:cNvPr id="17" name="Стрелка вправо 16"/>
            <p:cNvSpPr/>
            <p:nvPr/>
          </p:nvSpPr>
          <p:spPr>
            <a:xfrm rot="10862910">
              <a:off x="2750831" y="2384172"/>
              <a:ext cx="228525" cy="4725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21662910">
              <a:off x="2819382" y="2479316"/>
              <a:ext cx="159968" cy="28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  <a:t>Что предлагает Интернет в помощь образовательной деятельности? </a:t>
            </a:r>
            <a:br>
              <a:rPr lang="ru-R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3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33304" y="2814344"/>
            <a:ext cx="1453338" cy="1453352"/>
            <a:chOff x="4679197" y="1467648"/>
            <a:chExt cx="1453338" cy="1453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8" name="Овал 7"/>
            <p:cNvSpPr/>
            <p:nvPr/>
          </p:nvSpPr>
          <p:spPr>
            <a:xfrm>
              <a:off x="4679197" y="1467648"/>
              <a:ext cx="1453338" cy="1453352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4892034" y="1680486"/>
              <a:ext cx="1027664" cy="10276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Ресурсы для учителей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779912" y="2780928"/>
            <a:ext cx="1453338" cy="1453352"/>
            <a:chOff x="4679197" y="1467648"/>
            <a:chExt cx="1453338" cy="1453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26" name="Овал 25"/>
            <p:cNvSpPr/>
            <p:nvPr/>
          </p:nvSpPr>
          <p:spPr>
            <a:xfrm>
              <a:off x="4679197" y="1467648"/>
              <a:ext cx="1453338" cy="1453352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4823213" y="1680486"/>
              <a:ext cx="1155315" cy="102767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Ресурсы для школьников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779912" y="2780928"/>
            <a:ext cx="1453338" cy="1453352"/>
            <a:chOff x="4679197" y="1467648"/>
            <a:chExt cx="1453338" cy="1453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29" name="Овал 28"/>
            <p:cNvSpPr/>
            <p:nvPr/>
          </p:nvSpPr>
          <p:spPr>
            <a:xfrm>
              <a:off x="4679197" y="1467648"/>
              <a:ext cx="1453338" cy="1453352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4892034" y="1680486"/>
              <a:ext cx="1027664" cy="10276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Уроки в режиме </a:t>
              </a: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on-line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79912" y="2780928"/>
            <a:ext cx="1453338" cy="1453352"/>
            <a:chOff x="4679197" y="1467648"/>
            <a:chExt cx="1453338" cy="1453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32" name="Овал 31"/>
            <p:cNvSpPr/>
            <p:nvPr/>
          </p:nvSpPr>
          <p:spPr>
            <a:xfrm>
              <a:off x="4679197" y="1467648"/>
              <a:ext cx="1453338" cy="1453352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4892034" y="1680486"/>
              <a:ext cx="1027664" cy="10276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Проекты </a:t>
              </a: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on-line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79912" y="2780928"/>
            <a:ext cx="1453338" cy="1453352"/>
            <a:chOff x="4679197" y="1467648"/>
            <a:chExt cx="1453338" cy="1453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35" name="Овал 34"/>
            <p:cNvSpPr/>
            <p:nvPr/>
          </p:nvSpPr>
          <p:spPr>
            <a:xfrm>
              <a:off x="4679197" y="1467648"/>
              <a:ext cx="1453338" cy="1453352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4892034" y="1680486"/>
              <a:ext cx="1027664" cy="10276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WebQuests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635896" y="2708920"/>
            <a:ext cx="1656184" cy="1656184"/>
            <a:chOff x="3216763" y="2142160"/>
            <a:chExt cx="1162670" cy="1162670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Овал 4"/>
            <p:cNvSpPr/>
            <p:nvPr/>
          </p:nvSpPr>
          <p:spPr>
            <a:xfrm>
              <a:off x="3216763" y="2142160"/>
              <a:ext cx="1162670" cy="116267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267314" y="2312429"/>
              <a:ext cx="1061568" cy="8221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/>
                <a:t>ИНТЕРНЕТ</a:t>
              </a:r>
              <a:endParaRPr lang="ru-RU" sz="2100" b="1" kern="1200" dirty="0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0208 -0.220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879 -0.074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0955 0.1671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11094 0.1671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15833 -0.074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922114"/>
          </a:xfrm>
          <a:effectLst/>
        </p:spPr>
        <p:txBody>
          <a:bodyPr>
            <a:noAutofit/>
          </a:bodyPr>
          <a:lstStyle/>
          <a:p>
            <a:r>
              <a:rPr lang="ru-R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Значимость (ценность) Интернет-уроков для школьников: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  <p:pic>
        <p:nvPicPr>
          <p:cNvPr id="5" name="Рисунок 4" descr="origina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3053992"/>
            <a:ext cx="2005750" cy="380400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11560" y="1052736"/>
            <a:ext cx="4464496" cy="1728192"/>
            <a:chOff x="611560" y="1052736"/>
            <a:chExt cx="4248472" cy="1728192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611560" y="1052736"/>
              <a:ext cx="4248472" cy="1728192"/>
            </a:xfrm>
            <a:prstGeom prst="cloudCallout">
              <a:avLst>
                <a:gd name="adj1" fmla="val 2248"/>
                <a:gd name="adj2" fmla="val 8097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4179" y="1412776"/>
              <a:ext cx="3240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dirty="0" smtClean="0">
                  <a:latin typeface="+mj-lt"/>
                  <a:cs typeface="Arial" pitchFamily="34" charset="0"/>
                </a:rPr>
                <a:t>Обучение и работа в классе в командах. Сотрудничество помогает в решении проблем</a:t>
              </a:r>
              <a:endParaRPr lang="ru-RU" b="1" dirty="0" smtClean="0">
                <a:latin typeface="+mj-lt"/>
              </a:endParaRPr>
            </a:p>
            <a:p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436096" y="980728"/>
            <a:ext cx="3168352" cy="1584176"/>
            <a:chOff x="5148064" y="908720"/>
            <a:chExt cx="3168352" cy="158417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5148064" y="908720"/>
              <a:ext cx="3168352" cy="1584176"/>
            </a:xfrm>
            <a:prstGeom prst="cloudCallout">
              <a:avLst>
                <a:gd name="adj1" fmla="val -109595"/>
                <a:gd name="adj2" fmla="val 10131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8104" y="1340768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dirty="0" smtClean="0">
                  <a:latin typeface="+mj-lt"/>
                  <a:cs typeface="Arial" pitchFamily="34" charset="0"/>
                </a:rPr>
                <a:t>Работа в школьных группах вне класса</a:t>
              </a:r>
              <a:endParaRPr lang="ru-RU" b="1" dirty="0" smtClean="0">
                <a:latin typeface="+mj-lt"/>
              </a:endParaRPr>
            </a:p>
            <a:p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39952" y="2708920"/>
            <a:ext cx="5004048" cy="2232248"/>
            <a:chOff x="4139952" y="2708920"/>
            <a:chExt cx="5004048" cy="2232248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4139952" y="2708920"/>
              <a:ext cx="5004048" cy="2232248"/>
            </a:xfrm>
            <a:prstGeom prst="cloudCallout">
              <a:avLst>
                <a:gd name="adj1" fmla="val -64993"/>
                <a:gd name="adj2" fmla="val -122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8024" y="2970818"/>
              <a:ext cx="363589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dirty="0" smtClean="0">
                  <a:cs typeface="Arial" pitchFamily="34" charset="0"/>
                </a:rPr>
                <a:t>Формирование мыслительных навыков высшего уровня (предполагаемый анализ информации и создание собственного интеллектуального продукта)</a:t>
              </a:r>
              <a:endParaRPr lang="ru-RU" b="1" dirty="0" smtClean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851920" y="5085184"/>
            <a:ext cx="3672408" cy="1340768"/>
            <a:chOff x="4211960" y="5373216"/>
            <a:chExt cx="3672408" cy="1340768"/>
          </a:xfrm>
        </p:grpSpPr>
        <p:sp>
          <p:nvSpPr>
            <p:cNvPr id="15" name="Выноска-облако 14"/>
            <p:cNvSpPr/>
            <p:nvPr/>
          </p:nvSpPr>
          <p:spPr>
            <a:xfrm>
              <a:off x="4211960" y="5373216"/>
              <a:ext cx="3672408" cy="1340768"/>
            </a:xfrm>
            <a:prstGeom prst="cloudCallout">
              <a:avLst>
                <a:gd name="adj1" fmla="val -61986"/>
                <a:gd name="adj2" fmla="val -10799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56708" y="5542632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dirty="0" smtClean="0">
                  <a:cs typeface="Arial" pitchFamily="34" charset="0"/>
                </a:rPr>
                <a:t>Возрастание информационной грамотности учащихся</a:t>
              </a:r>
              <a:endParaRPr lang="ru-RU" b="1" dirty="0" smtClean="0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хема 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1710220"/>
            <a:ext cx="6357982" cy="45763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668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Технологический процесс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572264" y="1047036"/>
            <a:ext cx="1785950" cy="5960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44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2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86895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Мастер-класс «Цветы из ткани»</a:t>
            </a:r>
            <a:endParaRPr lang="ru-RU" sz="3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96144"/>
            <a:ext cx="7571184" cy="1540768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Далее будет предложен Вашему вниманию материал сайта «Страна Мастеров», расположенный по адресу </a:t>
            </a:r>
            <a:r>
              <a:rPr lang="en-US" sz="2200" u="sng" dirty="0" smtClean="0">
                <a:hlinkClick r:id="rId2"/>
              </a:rPr>
              <a:t>http://stranamasterov.ru/node/16956</a:t>
            </a:r>
            <a:r>
              <a:rPr lang="ru-RU" sz="2200" u="sng" dirty="0" smtClean="0"/>
              <a:t>,</a:t>
            </a:r>
            <a:r>
              <a:rPr lang="ru-RU" sz="2200" dirty="0" smtClean="0"/>
              <a:t> на примере которого Вы сможете создать собственные цветы из ткани.</a:t>
            </a:r>
            <a:endParaRPr lang="ru-RU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564904"/>
            <a:ext cx="5112568" cy="3465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332656"/>
            <a:ext cx="8229600" cy="1152128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Из картона вырезать 5 шаблонов. Диаметр может быть любой, в зависимости от того, какого размера вы хотите сделать цветок и сколько имеется ткани. Уменьшение каждого размера на 1-1,5 см.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772816"/>
            <a:ext cx="6397555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Выкроить из ткани по 5 кружочков каждого диаметра. Ткань лучше брать тонкую, чтобы потом отверстие в центре было меньше. Из зеленой ткани выкроить листики, размер любой.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0592" y="1586384"/>
            <a:ext cx="5904656" cy="4428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848" y="260648"/>
            <a:ext cx="8445624" cy="1512168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Взять кружочки одного диаметра. Сложить один пополам, потом еще раз пополам. Получится </a:t>
            </a:r>
            <a:r>
              <a:rPr lang="ru-RU" sz="2200" dirty="0" err="1" smtClean="0"/>
              <a:t>треугольничек</a:t>
            </a:r>
            <a:r>
              <a:rPr lang="ru-RU" sz="2200" dirty="0" smtClean="0"/>
              <a:t>. Спрятать в сгибе узелок (нитка двойная), закрепить 1-2 стежками и собрать треугольник мелкими стежками на 0,5 см от среза, стянуть.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 t="5906" b="3533"/>
          <a:stretch>
            <a:fillRect/>
          </a:stretch>
        </p:blipFill>
        <p:spPr bwMode="auto">
          <a:xfrm>
            <a:off x="2703783" y="1844824"/>
            <a:ext cx="6044681" cy="4105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1571612"/>
            <a:ext cx="8001056" cy="150019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«Время – величайшая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 ценность, которую нельзя тратить на пустяки.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152128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Не отрывая нитку и не закрепляя ее, присоединить второй треугольник, третий и т. д. Сгибы должны смотреть в одну сторону, начинать лучше с того края, где их два.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 l="-1679" t="16532"/>
          <a:stretch>
            <a:fillRect/>
          </a:stretch>
        </p:blipFill>
        <p:spPr bwMode="auto">
          <a:xfrm>
            <a:off x="2699792" y="1916832"/>
            <a:ext cx="6128258" cy="377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864096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Собрать лепестки в кружочек, подтянуть еще аккуратно и скрепить с первым лепестком.</a:t>
            </a: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 t="16532" b="-3155"/>
          <a:stretch>
            <a:fillRect/>
          </a:stretch>
        </p:blipFill>
        <p:spPr bwMode="auto">
          <a:xfrm>
            <a:off x="2627784" y="1772816"/>
            <a:ext cx="6192688" cy="4023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3"/>
            <a:ext cx="8435280" cy="648071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Собрать так все круги по размерам. Листики - каждый отдельно.</a:t>
            </a: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343962"/>
            <a:ext cx="6120680" cy="4590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612776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200" dirty="0" smtClean="0"/>
              <a:t>Сложить кружки из лепестков один на другой, скрепить нитками в нескольких местах, можно склеить. Украсить серединку бусинами, бисером, пуговицей - у кого что найдется. Снизу прикрепить листики. Вот и готов наш цветок!</a:t>
            </a:r>
            <a:endParaRPr lang="ru-RU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 t="23625" b="-1059"/>
          <a:stretch>
            <a:fillRect/>
          </a:stretch>
        </p:blipFill>
        <p:spPr bwMode="auto">
          <a:xfrm>
            <a:off x="2987824" y="2132856"/>
            <a:ext cx="5827550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772816"/>
            <a:ext cx="2736304" cy="432048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200" dirty="0" smtClean="0"/>
              <a:t>Можно взять всего один круг из 5 лепестков и </a:t>
            </a:r>
            <a:r>
              <a:rPr lang="ru-RU" sz="2200" dirty="0" err="1" smtClean="0"/>
              <a:t>сердцевинку</a:t>
            </a:r>
            <a:r>
              <a:rPr lang="ru-RU" sz="2200" dirty="0" smtClean="0"/>
              <a:t> - получится маленький цветочек. Из тюля очень красиво смотрятся такие цветы... </a:t>
            </a:r>
          </a:p>
          <a:p>
            <a:pPr lvl="0" algn="ctr">
              <a:spcBef>
                <a:spcPct val="20000"/>
              </a:spcBef>
            </a:pPr>
            <a:r>
              <a:rPr lang="ru-RU" sz="2200" dirty="0" smtClean="0"/>
              <a:t>Можно украсить ими заколку, шторы, сделать панно...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>
            <a:normAutofit lnSpcReduction="10000"/>
          </a:bodyPr>
          <a:lstStyle/>
          <a:p>
            <a:pPr marL="0" indent="444500" algn="just">
              <a:buNone/>
            </a:pPr>
            <a:r>
              <a:rPr lang="ru-RU" sz="2200" dirty="0" smtClean="0"/>
              <a:t>Ниже приведены ссылки на интересные и познавательные ресурсы Интернета, направленные на уроки технологии</a:t>
            </a:r>
            <a:r>
              <a:rPr lang="en-US" sz="2200" dirty="0" smtClean="0"/>
              <a:t> </a:t>
            </a:r>
            <a:r>
              <a:rPr lang="ru-RU" sz="2200" dirty="0" smtClean="0"/>
              <a:t>и не только: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2"/>
              </a:rPr>
              <a:t>http://www.stranamasterov.ru/</a:t>
            </a:r>
            <a:r>
              <a:rPr lang="ru-RU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3"/>
              </a:rPr>
              <a:t>http://www.domovodstvo.fatal.ru/</a:t>
            </a:r>
            <a:r>
              <a:rPr lang="ru-RU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4"/>
              </a:rPr>
              <a:t>http://www.uroki.net/doctrud.htm</a:t>
            </a:r>
            <a:r>
              <a:rPr lang="ru-RU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5"/>
              </a:rPr>
              <a:t>http://www.tehnologiya.narod.ru/</a:t>
            </a:r>
            <a:r>
              <a:rPr lang="en-US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6"/>
              </a:rPr>
              <a:t>http://www.school.edu.ru/default.asp</a:t>
            </a:r>
            <a:r>
              <a:rPr lang="en-US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7"/>
              </a:rPr>
              <a:t>http://www.tehnologi.su/</a:t>
            </a:r>
            <a:r>
              <a:rPr lang="en-US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8"/>
              </a:rPr>
              <a:t>http://www.shtrih-33.ucoz.ru/</a:t>
            </a:r>
            <a:r>
              <a:rPr lang="en-US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9"/>
              </a:rPr>
              <a:t>http://www.klk.pp.ru/</a:t>
            </a:r>
            <a:r>
              <a:rPr lang="en-US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10"/>
              </a:rPr>
              <a:t>http://www.klub-drug.ru/</a:t>
            </a:r>
            <a:r>
              <a:rPr lang="en-US" sz="2200" dirty="0" smtClean="0"/>
              <a:t>;</a:t>
            </a:r>
          </a:p>
          <a:p>
            <a:pPr marL="444500" indent="444500" algn="just">
              <a:buFont typeface="Symbol" pitchFamily="18" charset="2"/>
              <a:buChar char=""/>
            </a:pPr>
            <a:r>
              <a:rPr lang="en-US" sz="2200" dirty="0" smtClean="0">
                <a:hlinkClick r:id="rId11"/>
              </a:rPr>
              <a:t>http://www.igrushka.kz/</a:t>
            </a:r>
            <a:r>
              <a:rPr lang="en-US" sz="2200" dirty="0" smtClean="0"/>
              <a:t>.</a:t>
            </a:r>
            <a:endParaRPr lang="ru-RU" sz="22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101297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Интернет-ресурсы и материалы по технологии</a:t>
            </a:r>
            <a:endParaRPr lang="ru-RU" sz="3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6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 rot="18893339">
            <a:off x="6199587" y="1644248"/>
            <a:ext cx="345782" cy="1309905"/>
          </a:xfrm>
          <a:prstGeom prst="downArrow">
            <a:avLst>
              <a:gd name="adj1" fmla="val 50000"/>
              <a:gd name="adj2" fmla="val 51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9124" y="2071678"/>
            <a:ext cx="345782" cy="1857388"/>
          </a:xfrm>
          <a:prstGeom prst="downArrow">
            <a:avLst>
              <a:gd name="adj1" fmla="val 50000"/>
              <a:gd name="adj2" fmla="val 51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844167">
            <a:off x="2712242" y="1721449"/>
            <a:ext cx="345782" cy="1309905"/>
          </a:xfrm>
          <a:prstGeom prst="downArrow">
            <a:avLst>
              <a:gd name="adj1" fmla="val 50000"/>
              <a:gd name="adj2" fmla="val 51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1500166" y="214290"/>
            <a:ext cx="6072230" cy="71438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Проблемная ситуация: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71670" y="1142984"/>
            <a:ext cx="4952592" cy="94807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Разработка вариантов проекта</a:t>
            </a:r>
            <a:endParaRPr lang="ru-RU" sz="23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2928934"/>
            <a:ext cx="2786082" cy="7858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Придумать самим</a:t>
            </a:r>
            <a:endParaRPr lang="ru-RU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0694" y="2857496"/>
            <a:ext cx="2786082" cy="7858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Спросить мнение других</a:t>
            </a:r>
            <a:endParaRPr lang="ru-RU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6050" y="4071942"/>
            <a:ext cx="3786214" cy="10001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Получить информационную поддержку из разных источников</a:t>
            </a:r>
            <a:endParaRPr lang="ru-RU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3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1571612"/>
            <a:ext cx="8501122" cy="20002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«Уважение к минувшему – вот черта, отличающая образованность от дикости»</a:t>
            </a:r>
          </a:p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C33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588" marR="0" lvl="0" indent="-158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А.С. Пушкин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142852"/>
            <a:ext cx="8001056" cy="114300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Источники научной информации для дизайнера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" name="Рисунок 2" descr="схема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1348502"/>
            <a:ext cx="6572296" cy="4938018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6572264" y="1047036"/>
            <a:ext cx="1785950" cy="5960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44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1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428604"/>
            <a:ext cx="8501122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«Источники информации для выполнения проекта»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040" y="285728"/>
            <a:ext cx="7033984" cy="235745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Использование </a:t>
            </a:r>
            <a:br>
              <a:rPr lang="ru-RU" b="1" dirty="0" smtClean="0"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b="1" dirty="0" smtClean="0"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Интернет-ресурсов </a:t>
            </a:r>
            <a:br>
              <a:rPr lang="ru-RU" b="1" dirty="0" smtClean="0"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b="1" dirty="0" smtClean="0">
                <a:solidFill>
                  <a:srgbClr val="CC33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 учебных целях</a:t>
            </a:r>
            <a:endParaRPr lang="en-US" b="1" dirty="0">
              <a:solidFill>
                <a:srgbClr val="CC3399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3429000"/>
            <a:ext cx="4786346" cy="2214578"/>
          </a:xfrm>
          <a:noFill/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C3399"/>
                </a:solidFill>
              </a:rPr>
              <a:t>О сколько нам открытий чудных</a:t>
            </a:r>
          </a:p>
          <a:p>
            <a:r>
              <a:rPr lang="ru-RU" sz="2400" dirty="0" smtClean="0">
                <a:solidFill>
                  <a:srgbClr val="CC3399"/>
                </a:solidFill>
              </a:rPr>
              <a:t>Готовит просвещенья дух</a:t>
            </a:r>
          </a:p>
          <a:p>
            <a:r>
              <a:rPr lang="ru-RU" sz="2400" dirty="0" smtClean="0">
                <a:solidFill>
                  <a:srgbClr val="CC3399"/>
                </a:solidFill>
              </a:rPr>
              <a:t>И опыт, сын ошибок трудных,</a:t>
            </a:r>
          </a:p>
          <a:p>
            <a:r>
              <a:rPr lang="ru-RU" sz="2400" dirty="0" smtClean="0">
                <a:solidFill>
                  <a:srgbClr val="CC3399"/>
                </a:solidFill>
              </a:rPr>
              <a:t>И гений, парадоксов друг,</a:t>
            </a:r>
          </a:p>
          <a:p>
            <a:r>
              <a:rPr lang="ru-RU" sz="2400" dirty="0" smtClean="0">
                <a:solidFill>
                  <a:srgbClr val="CC3399"/>
                </a:solidFill>
              </a:rPr>
              <a:t>И случай, бог изобретатель.</a:t>
            </a:r>
          </a:p>
          <a:p>
            <a:pPr algn="r"/>
            <a:r>
              <a:rPr lang="ru-RU" sz="2400" dirty="0" smtClean="0">
                <a:solidFill>
                  <a:srgbClr val="CC3399"/>
                </a:solidFill>
              </a:rPr>
              <a:t>А.С. Пушкин</a:t>
            </a:r>
            <a:endParaRPr lang="en-US" sz="2400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5112568" cy="3168352"/>
          </a:xfrm>
          <a:noFill/>
        </p:spPr>
        <p:txBody>
          <a:bodyPr>
            <a:normAutofit/>
          </a:bodyPr>
          <a:lstStyle/>
          <a:p>
            <a:pPr marL="1588" indent="-1588" algn="ctr">
              <a:buNone/>
            </a:pPr>
            <a:r>
              <a:rPr lang="ru-RU" sz="2500" dirty="0" smtClean="0">
                <a:cs typeface="Arial" pitchFamily="34" charset="0"/>
              </a:rPr>
              <a:t>Развитие образования в наши дни связано с повышением  уровня</a:t>
            </a:r>
            <a:br>
              <a:rPr lang="ru-RU" sz="2500" dirty="0" smtClean="0">
                <a:cs typeface="Arial" pitchFamily="34" charset="0"/>
              </a:rPr>
            </a:br>
            <a:r>
              <a:rPr lang="ru-RU" sz="2500" dirty="0" smtClean="0">
                <a:cs typeface="Arial" pitchFamily="34" charset="0"/>
              </a:rPr>
              <a:t>его информационного потенциала. Одним из достижений, значительно повлиявших на образовательный процесс во всем мире,  стало создание  сети </a:t>
            </a:r>
            <a:r>
              <a:rPr lang="ru-RU" sz="2500" u="sng" dirty="0" smtClean="0">
                <a:cs typeface="Arial" pitchFamily="34" charset="0"/>
              </a:rPr>
              <a:t>Интернет</a:t>
            </a:r>
            <a:endParaRPr lang="ru-RU" sz="2500" dirty="0">
              <a:cs typeface="Arial" pitchFamily="34" charset="0"/>
            </a:endParaRPr>
          </a:p>
        </p:txBody>
      </p:sp>
      <p:pic>
        <p:nvPicPr>
          <p:cNvPr id="6" name="Рисунок 5" descr="si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4127" y="476672"/>
            <a:ext cx="3312369" cy="4968552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1737312"/>
          </a:xfrm>
          <a:effectLst/>
        </p:spPr>
        <p:txBody>
          <a:bodyPr>
            <a:normAutofit/>
          </a:bodyPr>
          <a:lstStyle/>
          <a:p>
            <a:pPr marL="1588" indent="442913" algn="just">
              <a:buNone/>
            </a:pPr>
            <a:r>
              <a:rPr lang="ru-RU" sz="2500" dirty="0" smtClean="0"/>
              <a:t>Но любая новая технология эффективна лишь тогда, когда она носит прикладной характер. Необходимо практическое применение и реализация теоретических основ и положений.</a:t>
            </a:r>
          </a:p>
          <a:p>
            <a:pPr marL="1588" indent="442913"/>
            <a:endParaRPr lang="ru-RU" sz="25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4913</TotalTime>
  <Words>630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TS101908700</vt:lpstr>
      <vt:lpstr>Слайд 1</vt:lpstr>
      <vt:lpstr>Слайд 2</vt:lpstr>
      <vt:lpstr>Слайд 3</vt:lpstr>
      <vt:lpstr>Слайд 4</vt:lpstr>
      <vt:lpstr>Слайд 5</vt:lpstr>
      <vt:lpstr>Слайд 6</vt:lpstr>
      <vt:lpstr>Использование  Интернет-ресурсов  в учебных целях</vt:lpstr>
      <vt:lpstr>Слайд 8</vt:lpstr>
      <vt:lpstr>Слайд 9</vt:lpstr>
      <vt:lpstr>Слайд 10</vt:lpstr>
      <vt:lpstr>Плюсы использования Интернет-ресурсов в школе</vt:lpstr>
      <vt:lpstr>Что определяет необходимость образовательных Интернет-ресурсов? </vt:lpstr>
      <vt:lpstr>Что предлагает Интернет в помощь образовательной деятельности?  </vt:lpstr>
      <vt:lpstr>Значимость (ценность) Интернет-уроков для школьников: </vt:lpstr>
      <vt:lpstr>Слайд 15</vt:lpstr>
      <vt:lpstr>Мастер-класс «Цветы из ткани»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Интернет-ресурсы и материалы по технологии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Интернет-ресурсов в учебных целях на уроках технологии</dc:title>
  <dc:creator>Alexander</dc:creator>
  <cp:lastModifiedBy>Alexander</cp:lastModifiedBy>
  <cp:revision>177</cp:revision>
  <dcterms:created xsi:type="dcterms:W3CDTF">2012-02-07T10:32:41Z</dcterms:created>
  <dcterms:modified xsi:type="dcterms:W3CDTF">2012-03-11T17:56:54Z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