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60" r:id="rId2"/>
    <p:sldId id="277" r:id="rId3"/>
    <p:sldId id="278" r:id="rId4"/>
    <p:sldId id="279" r:id="rId5"/>
    <p:sldId id="280" r:id="rId6"/>
    <p:sldId id="281" r:id="rId7"/>
    <p:sldId id="282" r:id="rId8"/>
    <p:sldId id="283" r:id="rId9"/>
    <p:sldId id="284" r:id="rId10"/>
    <p:sldId id="285" r:id="rId11"/>
    <p:sldId id="289" r:id="rId12"/>
    <p:sldId id="294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srgbClr val="FF0000"/>
    </p:penClr>
  </p:showPr>
  <p:clrMru>
    <a:srgbClr val="FF6600"/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68" autoAdjust="0"/>
    <p:restoredTop sz="93333" autoAdjust="0"/>
  </p:normalViewPr>
  <p:slideViewPr>
    <p:cSldViewPr>
      <p:cViewPr varScale="1">
        <p:scale>
          <a:sx n="53" d="100"/>
          <a:sy n="53" d="100"/>
        </p:scale>
        <p:origin x="-1188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686"/>
    </p:cViewPr>
  </p:sorterViewPr>
  <p:notesViewPr>
    <p:cSldViewPr>
      <p:cViewPr varScale="1">
        <p:scale>
          <a:sx n="57" d="100"/>
          <a:sy n="57" d="100"/>
        </p:scale>
        <p:origin x="-1338" y="-7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E348BD-F266-4B26-97C0-A15F1F76C11F}" type="datetimeFigureOut">
              <a:rPr lang="ru-RU" smtClean="0"/>
              <a:pPr/>
              <a:t>11.04.2012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8A3A9-764A-4750-AABB-38C12E0FDB2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6D677-4B7A-4EF7-A72C-A830FB08515C}" type="datetimeFigureOut">
              <a:rPr lang="ru-RU" smtClean="0"/>
              <a:pPr/>
              <a:t>11.04.2012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90218B1F-DCFF-42C8-8B84-EB1FF1EF41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sh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6D677-4B7A-4EF7-A72C-A830FB08515C}" type="datetimeFigureOut">
              <a:rPr lang="ru-RU" smtClean="0"/>
              <a:pPr/>
              <a:t>11.04.2012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18B1F-DCFF-42C8-8B84-EB1FF1EF41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sh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6D677-4B7A-4EF7-A72C-A830FB08515C}" type="datetimeFigureOut">
              <a:rPr lang="ru-RU" smtClean="0"/>
              <a:pPr/>
              <a:t>11.04.2012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18B1F-DCFF-42C8-8B84-EB1FF1EF41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sh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6D677-4B7A-4EF7-A72C-A830FB08515C}" type="datetimeFigureOut">
              <a:rPr lang="ru-RU" smtClean="0"/>
              <a:pPr/>
              <a:t>11.04.2012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90218B1F-DCFF-42C8-8B84-EB1FF1EF41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sh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6D677-4B7A-4EF7-A72C-A830FB08515C}" type="datetimeFigureOut">
              <a:rPr lang="ru-RU" smtClean="0"/>
              <a:pPr/>
              <a:t>11.04.2012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18B1F-DCFF-42C8-8B84-EB1FF1EF41B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push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6D677-4B7A-4EF7-A72C-A830FB08515C}" type="datetimeFigureOut">
              <a:rPr lang="ru-RU" smtClean="0"/>
              <a:pPr/>
              <a:t>11.04.2012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18B1F-DCFF-42C8-8B84-EB1FF1EF41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sh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6D677-4B7A-4EF7-A72C-A830FB08515C}" type="datetimeFigureOut">
              <a:rPr lang="ru-RU" smtClean="0"/>
              <a:pPr/>
              <a:t>11.04.2012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90218B1F-DCFF-42C8-8B84-EB1FF1EF41B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 spd="med">
    <p:push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6D677-4B7A-4EF7-A72C-A830FB08515C}" type="datetimeFigureOut">
              <a:rPr lang="ru-RU" smtClean="0"/>
              <a:pPr/>
              <a:t>11.04.2012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18B1F-DCFF-42C8-8B84-EB1FF1EF41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sh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6D677-4B7A-4EF7-A72C-A830FB08515C}" type="datetimeFigureOut">
              <a:rPr lang="ru-RU" smtClean="0"/>
              <a:pPr/>
              <a:t>11.04.2012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18B1F-DCFF-42C8-8B84-EB1FF1EF41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sh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6D677-4B7A-4EF7-A72C-A830FB08515C}" type="datetimeFigureOut">
              <a:rPr lang="ru-RU" smtClean="0"/>
              <a:pPr/>
              <a:t>11.04.2012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18B1F-DCFF-42C8-8B84-EB1FF1EF41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sh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6D677-4B7A-4EF7-A72C-A830FB08515C}" type="datetimeFigureOut">
              <a:rPr lang="ru-RU" smtClean="0"/>
              <a:pPr/>
              <a:t>11.04.2012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18B1F-DCFF-42C8-8B84-EB1FF1EF41B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 spd="med">
    <p:push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8D36D677-4B7A-4EF7-A72C-A830FB08515C}" type="datetimeFigureOut">
              <a:rPr lang="ru-RU" smtClean="0"/>
              <a:pPr/>
              <a:t>11.04.2012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90218B1F-DCFF-42C8-8B84-EB1FF1EF41B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>
    <p:push dir="r"/>
  </p:transition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28596" y="1643050"/>
            <a:ext cx="8286808" cy="3754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Цели: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изучив данный учебный элемент, вы сможете: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69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ознакомиться со способами вязания изделий по кругу, приёмами вязания крючком по кругу;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69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развить интерес к традициям декоративно-прикладного творчества России;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69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воспитать в себе аккуратность, художественный вкус, навыки культуры труда. </a:t>
            </a:r>
          </a:p>
          <a:p>
            <a:pPr marL="0" marR="0" lvl="0" indent="269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ru-RU" sz="14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28794" y="357166"/>
            <a:ext cx="5286412" cy="642942"/>
          </a:xfrm>
          <a:prstGeom prst="rect">
            <a:avLst/>
          </a:prstGeom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ВЯЗАНИЕ КРЮЧКОМ ПО КРУГУ</a:t>
            </a:r>
            <a:endParaRPr lang="ru-RU" sz="28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med" advTm="6022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9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алия12 - копи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04" y="2143116"/>
            <a:ext cx="3151740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357158" y="2428868"/>
          <a:ext cx="4071966" cy="2571768"/>
        </p:xfrm>
        <a:graphic>
          <a:graphicData uri="http://schemas.openxmlformats.org/drawingml/2006/table">
            <a:tbl>
              <a:tblPr/>
              <a:tblGrid>
                <a:gridCol w="4071966"/>
              </a:tblGrid>
              <a:tr h="257176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</a:rPr>
                        <a:t>Для получения плоской формы в каждом ряду делают определённое количество прибавок. В круге они распределяются равномерно. Вязание выполняется в одном направлении и строго </a:t>
                      </a:r>
                      <a:r>
                        <a:rPr lang="ru-RU" sz="2000" b="1" dirty="0" smtClean="0">
                          <a:latin typeface="Times New Roman"/>
                          <a:ea typeface="Times New Roman"/>
                        </a:rPr>
                        <a:t>с начала </a:t>
                      </a:r>
                      <a:r>
                        <a:rPr lang="ru-RU" sz="2000" b="1" dirty="0">
                          <a:latin typeface="Times New Roman"/>
                          <a:ea typeface="Times New Roman"/>
                        </a:rPr>
                        <a:t>круга. 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714348" y="1571612"/>
            <a:ext cx="34273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Окончательное вязание по кругу</a:t>
            </a:r>
            <a:endParaRPr lang="ru-RU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928794" y="357166"/>
            <a:ext cx="5286412" cy="642942"/>
          </a:xfrm>
          <a:prstGeom prst="rect">
            <a:avLst/>
          </a:prstGeom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ВЯЗАНИЕ КРЮЧКОМ ПО КРУГУ</a:t>
            </a:r>
            <a:endParaRPr lang="ru-RU" sz="28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med" advTm="713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9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1"/>
          <p:cNvSpPr>
            <a:spLocks noChangeArrowheads="1"/>
          </p:cNvSpPr>
          <p:nvPr/>
        </p:nvSpPr>
        <p:spPr bwMode="auto">
          <a:xfrm>
            <a:off x="214282" y="1357298"/>
            <a:ext cx="8786874" cy="477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1600" b="1" dirty="0" smtClean="0">
                <a:solidFill>
                  <a:srgbClr val="7030A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Известно, что при ручном вязании иногда происходит деформация петель, готовое изделие имеет перекос. Это зависит от качества пряжи.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Вопрос:  что нужно сделать для того, чтобы проверить подходит ли пряжа для ручного вязания? Обоснуйте Ваш ответ.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1600" b="1" dirty="0" smtClean="0">
                <a:solidFill>
                  <a:srgbClr val="7030A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Известно, что при неправильном хранении инструменты теряют свои эксплуатационные свойства.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Вопрос: что сделать для сохранения инструментов? Обоснуйте Ваш ответ.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1600" b="1" dirty="0" smtClean="0">
                <a:solidFill>
                  <a:srgbClr val="7030A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Известно, что определить состав пряжи довольно просто, опалив маленький кусочек нити.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Вопрос: как определить состав пряжи? Обоснуйте Ваш ответ.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1600" b="1" dirty="0" smtClean="0">
                <a:solidFill>
                  <a:srgbClr val="7030A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Известно что при глажении изделия ручной вязки иногда поверхность изделия подпаливается.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Вопрос: как устранить подпалины?  Обоснуйте Ваш ответ.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1600" b="1" dirty="0" smtClean="0">
                <a:solidFill>
                  <a:srgbClr val="7030A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Известно,  что для плотного вязания подбирают тонкий крючок и толстую пряжу.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Вопрос: какой крючок и пряжу необходимо подобрать для ажурной вязки?  Обоснуйте Ваш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ответ.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1600" b="1" dirty="0" smtClean="0">
                <a:solidFill>
                  <a:srgbClr val="7030A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Известно, что при вязании по кругу необходимо придерживаться начала круга. 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Вопрос: как не ошибиться в определении начала круга? Обоснуйте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Ваш ответ.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7106" name="Rectangle 2"/>
          <p:cNvSpPr>
            <a:spLocks noChangeArrowheads="1"/>
          </p:cNvSpPr>
          <p:nvPr/>
        </p:nvSpPr>
        <p:spPr bwMode="auto">
          <a:xfrm>
            <a:off x="2857488" y="928671"/>
            <a:ext cx="600079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 smtClean="0">
                <a:solidFill>
                  <a:srgbClr val="0000FF"/>
                </a:solidFill>
              </a:rPr>
              <a:t>Самостоятельная работа с мини-кейсами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000232" y="214290"/>
            <a:ext cx="5286412" cy="642942"/>
          </a:xfrm>
          <a:prstGeom prst="rect">
            <a:avLst/>
          </a:prstGeom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ВЯЗАНИЕ КРЮЧКОМ ПО КРУГУ</a:t>
            </a:r>
            <a:endParaRPr lang="ru-RU" sz="28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med" advTm="3287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9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1"/>
          <p:cNvSpPr>
            <a:spLocks noChangeArrowheads="1"/>
          </p:cNvSpPr>
          <p:nvPr/>
        </p:nvSpPr>
        <p:spPr bwMode="auto">
          <a:xfrm>
            <a:off x="285720" y="1214422"/>
            <a:ext cx="8643998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Ответы к мини – кейсу.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Ответ: отмотать нитку 1 м, сложить пополам и держать в висячем положении.  Если нить скрутится, связанное из неё полотно перекосится.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Ответ: хранить необходимо в отдельном месте – специальный пенал, пластмассовая коробка.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Ответ: шерстяная – запах  жжёного пера, хлопок – запах жжёной бумаги, синтетика – собирается в горящие капли, едкий дым.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Ответ: подпалина исчезнет, если приложить к ней на четверть часа срез сырой луковицы.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Ответ: толстый крючок и тонкая пряжа.	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Ответ: для удобства его можно пометить нитью контрастного цвета.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928794" y="357166"/>
            <a:ext cx="5286412" cy="642942"/>
          </a:xfrm>
          <a:prstGeom prst="rect">
            <a:avLst/>
          </a:prstGeom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ВЯЗАНИЕ КРЮЧКОМ ПО КРУГУ</a:t>
            </a:r>
            <a:endParaRPr lang="ru-RU" sz="28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med" advTm="14992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9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1285852" y="1285860"/>
            <a:ext cx="1295400" cy="814387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FBD4B4"/>
              </a:gs>
            </a:gsLst>
            <a:lin ang="5400000" scaled="1"/>
          </a:gradFill>
          <a:ln w="12700">
            <a:solidFill>
              <a:srgbClr val="FABF8F"/>
            </a:solidFill>
            <a:miter lim="800000"/>
            <a:headEnd/>
            <a:tailEnd/>
          </a:ln>
          <a:effectLst>
            <a:outerShdw dist="28398" dir="3806097" algn="ctr" rotWithShape="0">
              <a:srgbClr val="974706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Набор петель,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вывязывание начальной петли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 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19" name="Rectangle 3"/>
          <p:cNvSpPr>
            <a:spLocks noChangeArrowheads="1"/>
          </p:cNvSpPr>
          <p:nvPr/>
        </p:nvSpPr>
        <p:spPr bwMode="auto">
          <a:xfrm>
            <a:off x="3071802" y="1285860"/>
            <a:ext cx="1295400" cy="814387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FBD4B4"/>
              </a:gs>
            </a:gsLst>
            <a:lin ang="5400000" scaled="1"/>
          </a:gradFill>
          <a:ln w="12700">
            <a:solidFill>
              <a:srgbClr val="FABF8F"/>
            </a:solidFill>
            <a:miter lim="800000"/>
            <a:headEnd/>
            <a:tailEnd/>
          </a:ln>
          <a:effectLst>
            <a:outerShdw dist="28398" dir="3806097" algn="ctr" rotWithShape="0">
              <a:srgbClr val="974706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Цепочка воздушных петель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4857752" y="1285860"/>
            <a:ext cx="1360488" cy="814387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FBD4B4"/>
              </a:gs>
            </a:gsLst>
            <a:lin ang="5400000" scaled="1"/>
          </a:gradFill>
          <a:ln w="12700">
            <a:solidFill>
              <a:srgbClr val="FABF8F"/>
            </a:solidFill>
            <a:miter lim="800000"/>
            <a:headEnd/>
            <a:tailEnd/>
          </a:ln>
          <a:effectLst>
            <a:outerShdw dist="28398" dir="3806097" algn="ctr" rotWithShape="0">
              <a:srgbClr val="974706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Соединительный столбик (</a:t>
            </a:r>
            <a:r>
              <a:rPr kumimoji="0" lang="ru-RU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полустолбик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)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21" name="Rectangle 5"/>
          <p:cNvSpPr>
            <a:spLocks noChangeArrowheads="1"/>
          </p:cNvSpPr>
          <p:nvPr/>
        </p:nvSpPr>
        <p:spPr bwMode="auto">
          <a:xfrm>
            <a:off x="6858016" y="1285860"/>
            <a:ext cx="1295400" cy="814387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FBD4B4"/>
              </a:gs>
            </a:gsLst>
            <a:lin ang="5400000" scaled="1"/>
          </a:gradFill>
          <a:ln w="12700">
            <a:solidFill>
              <a:srgbClr val="FABF8F"/>
            </a:solidFill>
            <a:miter lim="800000"/>
            <a:headEnd/>
            <a:tailEnd/>
          </a:ln>
          <a:effectLst>
            <a:outerShdw dist="28398" dir="3806097" algn="ctr" rotWithShape="0">
              <a:srgbClr val="974706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Столбик без накида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1285852" y="2500306"/>
            <a:ext cx="1293813" cy="833438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FBD4B4"/>
              </a:gs>
            </a:gsLst>
            <a:lin ang="5400000" scaled="1"/>
          </a:gradFill>
          <a:ln w="12700">
            <a:solidFill>
              <a:srgbClr val="FABF8F"/>
            </a:solidFill>
            <a:miter lim="800000"/>
            <a:headEnd/>
            <a:tailEnd/>
          </a:ln>
          <a:effectLst>
            <a:outerShdw dist="28398" dir="3806097" algn="ctr" rotWithShape="0">
              <a:srgbClr val="974706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Столбик с накидом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23" name="Rectangle 7"/>
          <p:cNvSpPr>
            <a:spLocks noChangeArrowheads="1"/>
          </p:cNvSpPr>
          <p:nvPr/>
        </p:nvSpPr>
        <p:spPr bwMode="auto">
          <a:xfrm>
            <a:off x="3071802" y="2500306"/>
            <a:ext cx="1293813" cy="833438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FBD4B4"/>
              </a:gs>
            </a:gsLst>
            <a:lin ang="5400000" scaled="1"/>
          </a:gradFill>
          <a:ln w="12700">
            <a:solidFill>
              <a:srgbClr val="FABF8F"/>
            </a:solidFill>
            <a:miter lim="800000"/>
            <a:headEnd/>
            <a:tailEnd/>
          </a:ln>
          <a:effectLst>
            <a:outerShdw dist="28398" dir="3806097" algn="ctr" rotWithShape="0">
              <a:srgbClr val="974706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Столбик с двумя накидами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24" name="Rectangle 8"/>
          <p:cNvSpPr>
            <a:spLocks noChangeArrowheads="1"/>
          </p:cNvSpPr>
          <p:nvPr/>
        </p:nvSpPr>
        <p:spPr bwMode="auto">
          <a:xfrm>
            <a:off x="4929190" y="2500306"/>
            <a:ext cx="1360488" cy="833438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FBD4B4"/>
              </a:gs>
            </a:gsLst>
            <a:lin ang="5400000" scaled="1"/>
          </a:gradFill>
          <a:ln w="12700">
            <a:solidFill>
              <a:srgbClr val="FABF8F"/>
            </a:solidFill>
            <a:miter lim="800000"/>
            <a:headEnd/>
            <a:tailEnd/>
          </a:ln>
          <a:effectLst>
            <a:outerShdw dist="28398" dir="3806097" algn="ctr" rotWithShape="0">
              <a:srgbClr val="974706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Столбик с тремя </a:t>
            </a:r>
            <a:r>
              <a:rPr kumimoji="0" lang="ru-RU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накидами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25" name="Rectangle 9"/>
          <p:cNvSpPr>
            <a:spLocks noChangeArrowheads="1"/>
          </p:cNvSpPr>
          <p:nvPr/>
        </p:nvSpPr>
        <p:spPr bwMode="auto">
          <a:xfrm>
            <a:off x="6858016" y="2500306"/>
            <a:ext cx="1349375" cy="833438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FBD4B4"/>
              </a:gs>
            </a:gsLst>
            <a:lin ang="5400000" scaled="1"/>
          </a:gradFill>
          <a:ln w="12700">
            <a:solidFill>
              <a:srgbClr val="FABF8F"/>
            </a:solidFill>
            <a:miter lim="800000"/>
            <a:headEnd/>
            <a:tailEnd/>
          </a:ln>
          <a:effectLst>
            <a:outerShdw dist="28398" dir="3806097" algn="ctr" rotWithShape="0">
              <a:srgbClr val="974706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Вязание по кругу с основного кольца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26" name="Rectangle 10"/>
          <p:cNvSpPr>
            <a:spLocks noChangeArrowheads="1"/>
          </p:cNvSpPr>
          <p:nvPr/>
        </p:nvSpPr>
        <p:spPr bwMode="auto">
          <a:xfrm>
            <a:off x="3143240" y="3786190"/>
            <a:ext cx="1295400" cy="779463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FBD4B4"/>
              </a:gs>
            </a:gsLst>
            <a:lin ang="5400000" scaled="1"/>
          </a:gradFill>
          <a:ln w="12700">
            <a:solidFill>
              <a:srgbClr val="FABF8F"/>
            </a:solidFill>
            <a:miter lim="800000"/>
            <a:headEnd/>
            <a:tailEnd/>
          </a:ln>
          <a:effectLst>
            <a:outerShdw dist="28398" dir="3806097" algn="ctr" rotWithShape="0">
              <a:srgbClr val="974706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Окончательное вязание по кругу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27" name="Rectangle 11"/>
          <p:cNvSpPr>
            <a:spLocks noChangeArrowheads="1"/>
          </p:cNvSpPr>
          <p:nvPr/>
        </p:nvSpPr>
        <p:spPr bwMode="auto">
          <a:xfrm>
            <a:off x="4857752" y="3786190"/>
            <a:ext cx="1360488" cy="779463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FBD4B4"/>
              </a:gs>
            </a:gsLst>
            <a:lin ang="5400000" scaled="1"/>
          </a:gradFill>
          <a:ln w="12700">
            <a:solidFill>
              <a:srgbClr val="FABF8F"/>
            </a:solidFill>
            <a:miter lim="800000"/>
            <a:headEnd/>
            <a:tailEnd/>
          </a:ln>
          <a:effectLst>
            <a:outerShdw dist="28398" dir="3806097" algn="ctr" rotWithShape="0">
              <a:srgbClr val="974706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Отделка готового изделия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4828" name="AutoShape 12"/>
          <p:cNvCxnSpPr>
            <a:cxnSpLocks noChangeShapeType="1"/>
          </p:cNvCxnSpPr>
          <p:nvPr/>
        </p:nvCxnSpPr>
        <p:spPr bwMode="auto">
          <a:xfrm>
            <a:off x="2571736" y="1714488"/>
            <a:ext cx="341312" cy="0"/>
          </a:xfrm>
          <a:prstGeom prst="straightConnector1">
            <a:avLst/>
          </a:prstGeom>
          <a:noFill/>
          <a:ln w="41275">
            <a:solidFill>
              <a:srgbClr val="C0504D"/>
            </a:solidFill>
            <a:round/>
            <a:headEnd/>
            <a:tailEnd type="triangle" w="med" len="med"/>
          </a:ln>
          <a:effectLst/>
        </p:spPr>
      </p:cxnSp>
      <p:cxnSp>
        <p:nvCxnSpPr>
          <p:cNvPr id="34829" name="AutoShape 13"/>
          <p:cNvCxnSpPr>
            <a:cxnSpLocks noChangeShapeType="1"/>
          </p:cNvCxnSpPr>
          <p:nvPr/>
        </p:nvCxnSpPr>
        <p:spPr bwMode="auto">
          <a:xfrm>
            <a:off x="4357686" y="1714488"/>
            <a:ext cx="341312" cy="0"/>
          </a:xfrm>
          <a:prstGeom prst="straightConnector1">
            <a:avLst/>
          </a:prstGeom>
          <a:noFill/>
          <a:ln w="41275">
            <a:solidFill>
              <a:srgbClr val="C0504D"/>
            </a:solidFill>
            <a:round/>
            <a:headEnd/>
            <a:tailEnd type="triangle" w="med" len="med"/>
          </a:ln>
          <a:effectLst/>
        </p:spPr>
      </p:cxnSp>
      <p:cxnSp>
        <p:nvCxnSpPr>
          <p:cNvPr id="34830" name="AutoShape 14"/>
          <p:cNvCxnSpPr>
            <a:cxnSpLocks noChangeShapeType="1"/>
          </p:cNvCxnSpPr>
          <p:nvPr/>
        </p:nvCxnSpPr>
        <p:spPr bwMode="auto">
          <a:xfrm>
            <a:off x="6215074" y="1714488"/>
            <a:ext cx="341312" cy="0"/>
          </a:xfrm>
          <a:prstGeom prst="straightConnector1">
            <a:avLst/>
          </a:prstGeom>
          <a:noFill/>
          <a:ln w="41275">
            <a:solidFill>
              <a:srgbClr val="C0504D"/>
            </a:solidFill>
            <a:round/>
            <a:headEnd/>
            <a:tailEnd type="triangle" w="med" len="med"/>
          </a:ln>
          <a:effectLst/>
        </p:spPr>
      </p:cxnSp>
      <p:cxnSp>
        <p:nvCxnSpPr>
          <p:cNvPr id="34831" name="AutoShape 15"/>
          <p:cNvCxnSpPr>
            <a:cxnSpLocks noChangeShapeType="1"/>
          </p:cNvCxnSpPr>
          <p:nvPr/>
        </p:nvCxnSpPr>
        <p:spPr bwMode="auto">
          <a:xfrm>
            <a:off x="8143900" y="1714488"/>
            <a:ext cx="341312" cy="0"/>
          </a:xfrm>
          <a:prstGeom prst="straightConnector1">
            <a:avLst/>
          </a:prstGeom>
          <a:noFill/>
          <a:ln w="41275">
            <a:solidFill>
              <a:srgbClr val="C0504D"/>
            </a:solidFill>
            <a:round/>
            <a:headEnd/>
            <a:tailEnd type="triangle" w="med" len="med"/>
          </a:ln>
          <a:effectLst/>
        </p:spPr>
      </p:cxnSp>
      <p:cxnSp>
        <p:nvCxnSpPr>
          <p:cNvPr id="34832" name="AutoShape 16"/>
          <p:cNvCxnSpPr>
            <a:cxnSpLocks noChangeShapeType="1"/>
          </p:cNvCxnSpPr>
          <p:nvPr/>
        </p:nvCxnSpPr>
        <p:spPr bwMode="auto">
          <a:xfrm>
            <a:off x="2571736" y="2928934"/>
            <a:ext cx="341312" cy="0"/>
          </a:xfrm>
          <a:prstGeom prst="straightConnector1">
            <a:avLst/>
          </a:prstGeom>
          <a:noFill/>
          <a:ln w="41275">
            <a:solidFill>
              <a:srgbClr val="C0504D"/>
            </a:solidFill>
            <a:round/>
            <a:headEnd/>
            <a:tailEnd type="triangle" w="med" len="med"/>
          </a:ln>
          <a:effectLst/>
        </p:spPr>
      </p:cxnSp>
      <p:cxnSp>
        <p:nvCxnSpPr>
          <p:cNvPr id="34833" name="AutoShape 17"/>
          <p:cNvCxnSpPr>
            <a:cxnSpLocks noChangeShapeType="1"/>
          </p:cNvCxnSpPr>
          <p:nvPr/>
        </p:nvCxnSpPr>
        <p:spPr bwMode="auto">
          <a:xfrm>
            <a:off x="4357686" y="2928934"/>
            <a:ext cx="341312" cy="0"/>
          </a:xfrm>
          <a:prstGeom prst="straightConnector1">
            <a:avLst/>
          </a:prstGeom>
          <a:noFill/>
          <a:ln w="41275">
            <a:solidFill>
              <a:srgbClr val="C0504D"/>
            </a:solidFill>
            <a:round/>
            <a:headEnd/>
            <a:tailEnd type="triangle" w="med" len="med"/>
          </a:ln>
          <a:effectLst/>
        </p:spPr>
      </p:cxnSp>
      <p:cxnSp>
        <p:nvCxnSpPr>
          <p:cNvPr id="34834" name="AutoShape 18"/>
          <p:cNvCxnSpPr>
            <a:cxnSpLocks noChangeShapeType="1"/>
          </p:cNvCxnSpPr>
          <p:nvPr/>
        </p:nvCxnSpPr>
        <p:spPr bwMode="auto">
          <a:xfrm>
            <a:off x="6286512" y="2928934"/>
            <a:ext cx="341312" cy="0"/>
          </a:xfrm>
          <a:prstGeom prst="straightConnector1">
            <a:avLst/>
          </a:prstGeom>
          <a:noFill/>
          <a:ln w="41275">
            <a:solidFill>
              <a:srgbClr val="C0504D"/>
            </a:solidFill>
            <a:round/>
            <a:headEnd/>
            <a:tailEnd type="triangle" w="med" len="med"/>
          </a:ln>
          <a:effectLst/>
        </p:spPr>
      </p:cxnSp>
      <p:cxnSp>
        <p:nvCxnSpPr>
          <p:cNvPr id="34835" name="AutoShape 19"/>
          <p:cNvCxnSpPr>
            <a:cxnSpLocks noChangeShapeType="1"/>
          </p:cNvCxnSpPr>
          <p:nvPr/>
        </p:nvCxnSpPr>
        <p:spPr bwMode="auto">
          <a:xfrm>
            <a:off x="8215338" y="2928934"/>
            <a:ext cx="341312" cy="0"/>
          </a:xfrm>
          <a:prstGeom prst="straightConnector1">
            <a:avLst/>
          </a:prstGeom>
          <a:noFill/>
          <a:ln w="41275">
            <a:solidFill>
              <a:srgbClr val="C0504D"/>
            </a:solidFill>
            <a:round/>
            <a:headEnd/>
            <a:tailEnd type="triangle" w="med" len="med"/>
          </a:ln>
          <a:effectLst/>
        </p:spPr>
      </p:cxnSp>
      <p:cxnSp>
        <p:nvCxnSpPr>
          <p:cNvPr id="34836" name="AutoShape 20"/>
          <p:cNvCxnSpPr>
            <a:cxnSpLocks noChangeShapeType="1"/>
          </p:cNvCxnSpPr>
          <p:nvPr/>
        </p:nvCxnSpPr>
        <p:spPr bwMode="auto">
          <a:xfrm>
            <a:off x="4500562" y="4214818"/>
            <a:ext cx="341312" cy="0"/>
          </a:xfrm>
          <a:prstGeom prst="straightConnector1">
            <a:avLst/>
          </a:prstGeom>
          <a:noFill/>
          <a:ln w="41275">
            <a:solidFill>
              <a:srgbClr val="C0504D"/>
            </a:solidFill>
            <a:round/>
            <a:headEnd/>
            <a:tailEnd type="triangle" w="med" len="med"/>
          </a:ln>
          <a:effectLst/>
        </p:spPr>
      </p:cxnSp>
      <p:sp>
        <p:nvSpPr>
          <p:cNvPr id="21" name="Прямоугольник 20"/>
          <p:cNvSpPr/>
          <p:nvPr/>
        </p:nvSpPr>
        <p:spPr>
          <a:xfrm>
            <a:off x="1928794" y="357166"/>
            <a:ext cx="5286412" cy="642942"/>
          </a:xfrm>
          <a:prstGeom prst="rect">
            <a:avLst/>
          </a:prstGeom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ВЯЗАНИЕ КРЮЧКОМ ПО КРУГУ</a:t>
            </a:r>
            <a:endParaRPr lang="ru-RU" sz="2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1285852" y="5000636"/>
            <a:ext cx="614366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66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Структура учебного элемента “Вязание по кругу”.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FF66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 advTm="844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7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8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9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алия7 - копия (4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43570" y="2643182"/>
            <a:ext cx="1131888" cy="86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5843" name="Picture 3" descr="алия7 - копия (3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72330" y="2643182"/>
            <a:ext cx="1239838" cy="84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5844" name="Rectangle 4"/>
          <p:cNvSpPr>
            <a:spLocks noChangeArrowheads="1"/>
          </p:cNvSpPr>
          <p:nvPr/>
        </p:nvSpPr>
        <p:spPr bwMode="auto">
          <a:xfrm>
            <a:off x="857224" y="2643182"/>
            <a:ext cx="442915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Вязание начинается с выполнения первой петли и образования от неё цепочки петель.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5845" name="Picture 5" descr="алия7 - копия (2)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43570" y="3714752"/>
            <a:ext cx="1131888" cy="86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5846" name="Picture 6" descr="алия7 - копия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72330" y="3714752"/>
            <a:ext cx="1266825" cy="86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285720" y="3643314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/>
              <a:t>Для выполнения первой петли накиньте нить от клубка на указательный палец левой руки и сложите её конец пополам</a:t>
            </a:r>
            <a:endParaRPr lang="ru-RU" dirty="0"/>
          </a:p>
        </p:txBody>
      </p:sp>
      <p:pic>
        <p:nvPicPr>
          <p:cNvPr id="35847" name="Picture 7" descr="алия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43570" y="4786322"/>
            <a:ext cx="1139825" cy="96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5848" name="Picture 8" descr="алия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072330" y="4786322"/>
            <a:ext cx="1258888" cy="96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857224" y="4786322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/>
              <a:t>На крючке образовалась петля. Подденьте нить от клубка и протяните её через петлю на крючке. Узел затяните.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85720" y="2285992"/>
            <a:ext cx="478634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Набор петель, вывязывание начальной петли</a:t>
            </a:r>
            <a:endParaRPr lang="ru-RU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928794" y="357166"/>
            <a:ext cx="5286412" cy="642942"/>
          </a:xfrm>
          <a:prstGeom prst="rect">
            <a:avLst/>
          </a:prstGeom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ВЯЗАНИЕ КРЮЧКОМ ПО КРУГУ</a:t>
            </a:r>
            <a:endParaRPr lang="ru-RU" sz="2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142844" y="1285860"/>
            <a:ext cx="871543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66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Технологическая последовательность выполнения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FF66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66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“Шаг за шагом”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FF66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 advTm="11606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7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8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9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алия8 - копия (9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4" y="1643049"/>
            <a:ext cx="2000264" cy="1403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6868" name="Rectangle 4"/>
          <p:cNvSpPr>
            <a:spLocks noChangeArrowheads="1"/>
          </p:cNvSpPr>
          <p:nvPr/>
        </p:nvSpPr>
        <p:spPr bwMode="auto">
          <a:xfrm>
            <a:off x="357158" y="1928802"/>
            <a:ext cx="457200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Для образования воздушной петли, введите крючок под нитку с левой стороны и протяните её через петлю на крючке.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6870" name="Picture 6" descr="алия8 - копия (7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15140" y="3571876"/>
            <a:ext cx="2194039" cy="1277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6871" name="Rectangle 7"/>
          <p:cNvSpPr>
            <a:spLocks noChangeArrowheads="1"/>
          </p:cNvSpPr>
          <p:nvPr/>
        </p:nvSpPr>
        <p:spPr bwMode="auto">
          <a:xfrm>
            <a:off x="357158" y="3286124"/>
            <a:ext cx="421484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Ряд петель необходимой длины выполните таким же образом. Это и будет первый ряд петель из которого вывязываются все последующие ряды.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714480" y="1357298"/>
            <a:ext cx="29040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Цепочка воздушных петель</a:t>
            </a:r>
            <a:endParaRPr lang="ru-RU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928794" y="357166"/>
            <a:ext cx="5286412" cy="642942"/>
          </a:xfrm>
          <a:prstGeom prst="rect">
            <a:avLst/>
          </a:prstGeom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ВЯЗАНИЕ КРЮЧКОМ ПО КРУГУ</a:t>
            </a:r>
            <a:endParaRPr lang="ru-RU" sz="28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med" advTm="16349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7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8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9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00100" y="1142984"/>
            <a:ext cx="40540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Соединительный столбик (</a:t>
            </a:r>
            <a:r>
              <a:rPr lang="ru-RU" b="1" dirty="0" err="1" smtClean="0"/>
              <a:t>полустолбик</a:t>
            </a:r>
            <a:r>
              <a:rPr lang="ru-RU" b="1" dirty="0" smtClean="0"/>
              <a:t>)</a:t>
            </a:r>
            <a:endParaRPr lang="ru-RU" b="1" dirty="0"/>
          </a:p>
        </p:txBody>
      </p:sp>
      <p:pic>
        <p:nvPicPr>
          <p:cNvPr id="1026" name="Picture 2" descr="алия8 - копия (6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12" y="1500174"/>
            <a:ext cx="1965329" cy="12758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785786" y="164305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/>
              <a:t>Введите крючок под 3-ю петлю цепочки, захватите нить и протяните её через петлю основания и находящуюся на крючке петлю.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071538" y="3286124"/>
            <a:ext cx="21444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Столбик без </a:t>
            </a:r>
            <a:r>
              <a:rPr lang="ru-RU" b="1" dirty="0" err="1" smtClean="0"/>
              <a:t>накида</a:t>
            </a:r>
            <a:endParaRPr lang="ru-RU" b="1" dirty="0"/>
          </a:p>
        </p:txBody>
      </p:sp>
      <p:pic>
        <p:nvPicPr>
          <p:cNvPr id="1028" name="Picture 4" descr="алия8 - копия (4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12" y="4429132"/>
            <a:ext cx="2018750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571472" y="3714752"/>
          <a:ext cx="5572164" cy="1785950"/>
        </p:xfrm>
        <a:graphic>
          <a:graphicData uri="http://schemas.openxmlformats.org/drawingml/2006/table">
            <a:tbl>
              <a:tblPr/>
              <a:tblGrid>
                <a:gridCol w="5572164"/>
              </a:tblGrid>
              <a:tr h="17859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</a:rPr>
                        <a:t>Введите крючок в 3-ю воздушную петлю цепочки. Захватите рабочую нить и вытяните петлю. На крючке находятся две петли.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</a:rPr>
                        <a:t>Затем снова захватите нить и протяните её через обе петли на крючке.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1928794" y="357166"/>
            <a:ext cx="5286412" cy="642942"/>
          </a:xfrm>
          <a:prstGeom prst="rect">
            <a:avLst/>
          </a:prstGeom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ВЯЗАНИЕ КРЮЧКОМ ПО КРУГУ</a:t>
            </a:r>
            <a:endParaRPr lang="ru-RU" sz="28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med" advTm="16177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7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8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9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1538" y="1643050"/>
            <a:ext cx="20658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Столбик с </a:t>
            </a:r>
            <a:r>
              <a:rPr lang="ru-RU" b="1" dirty="0" err="1" smtClean="0"/>
              <a:t>накидом</a:t>
            </a:r>
            <a:endParaRPr lang="ru-RU" b="1" dirty="0"/>
          </a:p>
        </p:txBody>
      </p:sp>
      <p:pic>
        <p:nvPicPr>
          <p:cNvPr id="38914" name="Picture 2" descr="алия9 - копия (2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72264" y="2214554"/>
            <a:ext cx="1971779" cy="12700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357158" y="2500306"/>
          <a:ext cx="6096000" cy="2286016"/>
        </p:xfrm>
        <a:graphic>
          <a:graphicData uri="http://schemas.openxmlformats.org/drawingml/2006/table">
            <a:tbl>
              <a:tblPr/>
              <a:tblGrid>
                <a:gridCol w="6096000"/>
              </a:tblGrid>
              <a:tr h="228601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</a:rPr>
                        <a:t>Сделайте </a:t>
                      </a:r>
                      <a:r>
                        <a:rPr lang="ru-RU" sz="2000" b="1" dirty="0" err="1">
                          <a:latin typeface="Times New Roman"/>
                          <a:ea typeface="Times New Roman"/>
                        </a:rPr>
                        <a:t>накид</a:t>
                      </a:r>
                      <a:r>
                        <a:rPr lang="ru-RU" sz="2000" b="1" dirty="0">
                          <a:latin typeface="Times New Roman"/>
                          <a:ea typeface="Times New Roman"/>
                        </a:rPr>
                        <a:t> на крючок. Захватите рабочую нить и потяните её через петлю цепочки. На крючке 3 нити: последняя петля цепочки, </a:t>
                      </a:r>
                      <a:r>
                        <a:rPr lang="ru-RU" sz="2000" b="1" dirty="0" err="1">
                          <a:latin typeface="Times New Roman"/>
                          <a:ea typeface="Times New Roman"/>
                        </a:rPr>
                        <a:t>накид</a:t>
                      </a:r>
                      <a:r>
                        <a:rPr lang="ru-RU" sz="2000" b="1" dirty="0">
                          <a:latin typeface="Times New Roman"/>
                          <a:ea typeface="Times New Roman"/>
                        </a:rPr>
                        <a:t> и вытянутая петля. Снова захватите рабочую нить и протащите её через вытянутую петлю и </a:t>
                      </a:r>
                      <a:r>
                        <a:rPr lang="ru-RU" sz="2000" b="1" dirty="0" err="1">
                          <a:latin typeface="Times New Roman"/>
                          <a:ea typeface="Times New Roman"/>
                        </a:rPr>
                        <a:t>накид</a:t>
                      </a:r>
                      <a:r>
                        <a:rPr lang="ru-RU" sz="2000" b="1" dirty="0">
                          <a:latin typeface="Times New Roman"/>
                          <a:ea typeface="Times New Roman"/>
                        </a:rPr>
                        <a:t>. На крючке осталось 2 петли. Вновь захватите нить и провяжите оставшиеся 2 петли вниз.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928794" y="357166"/>
            <a:ext cx="5286412" cy="642942"/>
          </a:xfrm>
          <a:prstGeom prst="rect">
            <a:avLst/>
          </a:prstGeom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ВЯЗАНИЕ КРЮЧКОМ ПО КРУГУ</a:t>
            </a:r>
            <a:endParaRPr lang="ru-RU" sz="28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med" advTm="15023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9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1357298"/>
            <a:ext cx="28513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Столбик с двумя </a:t>
            </a:r>
            <a:r>
              <a:rPr lang="ru-RU" b="1" dirty="0" err="1" smtClean="0"/>
              <a:t>накидами</a:t>
            </a:r>
            <a:endParaRPr lang="ru-RU" b="1" dirty="0"/>
          </a:p>
        </p:txBody>
      </p:sp>
      <p:pic>
        <p:nvPicPr>
          <p:cNvPr id="39938" name="Picture 2" descr="алия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86446" y="1714488"/>
            <a:ext cx="2293945" cy="1340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500034" y="2357430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/>
              <a:t>Чтобы вывязать столбик с двумя </a:t>
            </a:r>
            <a:r>
              <a:rPr lang="ru-RU" b="1" dirty="0" err="1" smtClean="0"/>
              <a:t>накидами</a:t>
            </a:r>
            <a:r>
              <a:rPr lang="ru-RU" b="1" dirty="0" smtClean="0"/>
              <a:t> необходимо сделать сразу 2 </a:t>
            </a:r>
            <a:r>
              <a:rPr lang="ru-RU" b="1" dirty="0" err="1" smtClean="0"/>
              <a:t>накида</a:t>
            </a:r>
            <a:r>
              <a:rPr lang="ru-RU" b="1" dirty="0" smtClean="0"/>
              <a:t> на крючок. Введите крючок под петлю основания, захватите нить и вытяните петлю. Далее захватите крючком рабочую нить и протяните её через вытянутую петлю и </a:t>
            </a:r>
            <a:r>
              <a:rPr lang="ru-RU" b="1" dirty="0" err="1" smtClean="0"/>
              <a:t>накид</a:t>
            </a:r>
            <a:r>
              <a:rPr lang="ru-RU" b="1" dirty="0" smtClean="0"/>
              <a:t>.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928794" y="357166"/>
            <a:ext cx="5286412" cy="642942"/>
          </a:xfrm>
          <a:prstGeom prst="rect">
            <a:avLst/>
          </a:prstGeom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ВЯЗАНИЕ КРЮЧКОМ ПО КРУГУ</a:t>
            </a:r>
            <a:endParaRPr lang="ru-RU" sz="28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med" advTm="11014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9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1643050"/>
            <a:ext cx="28497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Столбик с тремя </a:t>
            </a:r>
            <a:r>
              <a:rPr lang="ru-RU" b="1" dirty="0" err="1" smtClean="0"/>
              <a:t>накидами</a:t>
            </a:r>
            <a:endParaRPr lang="ru-RU" b="1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428596" y="2928934"/>
          <a:ext cx="4929222" cy="1219200"/>
        </p:xfrm>
        <a:graphic>
          <a:graphicData uri="http://schemas.openxmlformats.org/drawingml/2006/table">
            <a:tbl>
              <a:tblPr/>
              <a:tblGrid>
                <a:gridCol w="4929222"/>
              </a:tblGrid>
              <a:tr h="114300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</a:rPr>
                        <a:t>Столбик с 3-я </a:t>
                      </a:r>
                      <a:r>
                        <a:rPr lang="ru-RU" sz="2000" b="1" dirty="0" err="1">
                          <a:latin typeface="Times New Roman"/>
                          <a:ea typeface="Times New Roman"/>
                        </a:rPr>
                        <a:t>накидами</a:t>
                      </a:r>
                      <a:r>
                        <a:rPr lang="ru-RU" sz="2000" b="1" dirty="0">
                          <a:latin typeface="Times New Roman"/>
                          <a:ea typeface="Times New Roman"/>
                        </a:rPr>
                        <a:t> вяжется также,  </a:t>
                      </a:r>
                      <a:endParaRPr lang="ru-RU" sz="2000" b="1" dirty="0" smtClean="0">
                        <a:latin typeface="Times New Roman"/>
                        <a:ea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Times New Roman"/>
                        </a:rPr>
                        <a:t>как </a:t>
                      </a:r>
                      <a:r>
                        <a:rPr lang="ru-RU" sz="2000" b="1" dirty="0">
                          <a:latin typeface="Times New Roman"/>
                          <a:ea typeface="Times New Roman"/>
                        </a:rPr>
                        <a:t>и столбик с 2-я </a:t>
                      </a:r>
                      <a:r>
                        <a:rPr lang="ru-RU" sz="2000" b="1" dirty="0" err="1">
                          <a:latin typeface="Times New Roman"/>
                          <a:ea typeface="Times New Roman"/>
                        </a:rPr>
                        <a:t>накидами</a:t>
                      </a:r>
                      <a:r>
                        <a:rPr lang="ru-RU" sz="2000" b="1" dirty="0">
                          <a:latin typeface="Times New Roman"/>
                          <a:ea typeface="Times New Roman"/>
                        </a:rPr>
                        <a:t>, только </a:t>
                      </a:r>
                      <a:endParaRPr lang="ru-RU" sz="2000" b="1" dirty="0" smtClean="0">
                        <a:latin typeface="Times New Roman"/>
                        <a:ea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Times New Roman"/>
                        </a:rPr>
                        <a:t>необходимо </a:t>
                      </a:r>
                      <a:r>
                        <a:rPr lang="ru-RU" sz="2000" b="1" dirty="0">
                          <a:latin typeface="Times New Roman"/>
                          <a:ea typeface="Times New Roman"/>
                        </a:rPr>
                        <a:t>сделать сразу 3 </a:t>
                      </a:r>
                      <a:r>
                        <a:rPr lang="ru-RU" sz="2000" b="1" dirty="0" err="1">
                          <a:latin typeface="Times New Roman"/>
                          <a:ea typeface="Times New Roman"/>
                        </a:rPr>
                        <a:t>накида</a:t>
                      </a:r>
                      <a:r>
                        <a:rPr lang="ru-RU" sz="2000" b="1" dirty="0">
                          <a:latin typeface="Times New Roman"/>
                          <a:ea typeface="Times New Roman"/>
                        </a:rPr>
                        <a:t> на крючок.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40962" name="Picture 2" descr="алия9 - копи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57884" y="3714752"/>
            <a:ext cx="2246488" cy="13425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1928794" y="357166"/>
            <a:ext cx="5286412" cy="642942"/>
          </a:xfrm>
          <a:prstGeom prst="rect">
            <a:avLst/>
          </a:prstGeom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ВЯЗАНИЕ КРЮЧКОМ ПО КРУГУ</a:t>
            </a:r>
            <a:endParaRPr lang="ru-RU" sz="28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med" advTm="11498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9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1428736"/>
            <a:ext cx="38833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Вязание по кругу с основного кольца</a:t>
            </a:r>
            <a:endParaRPr lang="ru-RU" b="1" dirty="0"/>
          </a:p>
        </p:txBody>
      </p:sp>
      <p:pic>
        <p:nvPicPr>
          <p:cNvPr id="41988" name="Picture 4" descr="алия10 - копия (3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8" y="1714488"/>
            <a:ext cx="2143140" cy="136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357158" y="2000240"/>
          <a:ext cx="4572032" cy="3657600"/>
        </p:xfrm>
        <a:graphic>
          <a:graphicData uri="http://schemas.openxmlformats.org/drawingml/2006/table">
            <a:tbl>
              <a:tblPr/>
              <a:tblGrid>
                <a:gridCol w="4572032"/>
              </a:tblGrid>
              <a:tr h="313277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</a:rPr>
                        <a:t>Наберите 5 петель и замкните в колечко соединительным столбиком. После выполнения основного </a:t>
                      </a:r>
                      <a:r>
                        <a:rPr lang="ru-RU" sz="2000" b="1" dirty="0" smtClean="0">
                          <a:latin typeface="Times New Roman"/>
                          <a:ea typeface="Times New Roman"/>
                        </a:rPr>
                        <a:t>кольца,</a:t>
                      </a:r>
                      <a:r>
                        <a:rPr lang="ru-RU" sz="2000" b="1" baseline="0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000" b="1" dirty="0" smtClean="0">
                          <a:latin typeface="Times New Roman"/>
                          <a:ea typeface="Times New Roman"/>
                        </a:rPr>
                        <a:t>вяжут </a:t>
                      </a:r>
                      <a:r>
                        <a:rPr lang="ru-RU" sz="2000" b="1" dirty="0">
                          <a:latin typeface="Times New Roman"/>
                          <a:ea typeface="Times New Roman"/>
                        </a:rPr>
                        <a:t>несколько воздушных петель, которые являются петлями поворота. Введя крючок в верхнюю часть петли поворота, делают </a:t>
                      </a:r>
                      <a:r>
                        <a:rPr lang="ru-RU" sz="2000" b="1" dirty="0" err="1">
                          <a:latin typeface="Times New Roman"/>
                          <a:ea typeface="Times New Roman"/>
                        </a:rPr>
                        <a:t>накид</a:t>
                      </a:r>
                      <a:r>
                        <a:rPr lang="ru-RU" sz="2000" b="1" dirty="0">
                          <a:latin typeface="Times New Roman"/>
                          <a:ea typeface="Times New Roman"/>
                        </a:rPr>
                        <a:t> и протягивают нить через петлю. При переходе из одного круга на другой провязывайте несколько воздушных петель на высоту будущего круга.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500034" y="357166"/>
            <a:ext cx="5286412" cy="642942"/>
          </a:xfrm>
          <a:prstGeom prst="rect">
            <a:avLst/>
          </a:prstGeom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ВЯЗАНИЕ КРЮЧКОМ ПО КРУГУ</a:t>
            </a:r>
            <a:endParaRPr lang="ru-RU" sz="28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med" advTm="20342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7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8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9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725</TotalTime>
  <Words>827</Words>
  <Application>Microsoft Office PowerPoint</Application>
  <PresentationFormat>Экран (4:3)</PresentationFormat>
  <Paragraphs>76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ВЯЗАНИЕ КРЮЧКОМ ПО КРУГУ</dc:title>
  <dc:creator>Буценко</dc:creator>
  <cp:lastModifiedBy>кожевникова</cp:lastModifiedBy>
  <cp:revision>92</cp:revision>
  <dcterms:created xsi:type="dcterms:W3CDTF">2008-11-29T17:54:25Z</dcterms:created>
  <dcterms:modified xsi:type="dcterms:W3CDTF">2012-04-11T19:44:26Z</dcterms:modified>
</cp:coreProperties>
</file>