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67" r:id="rId2"/>
    <p:sldId id="256" r:id="rId3"/>
    <p:sldId id="257" r:id="rId4"/>
    <p:sldId id="258" r:id="rId5"/>
    <p:sldId id="263" r:id="rId6"/>
    <p:sldId id="264" r:id="rId7"/>
    <p:sldId id="259" r:id="rId8"/>
    <p:sldId id="260" r:id="rId9"/>
    <p:sldId id="261" r:id="rId10"/>
    <p:sldId id="262" r:id="rId11"/>
    <p:sldId id="265" r:id="rId12"/>
    <p:sldId id="266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53" autoAdjust="0"/>
    <p:restoredTop sz="94660"/>
  </p:normalViewPr>
  <p:slideViewPr>
    <p:cSldViewPr>
      <p:cViewPr varScale="1">
        <p:scale>
          <a:sx n="68" d="100"/>
          <a:sy n="68" d="100"/>
        </p:scale>
        <p:origin x="-14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F854A-3B8C-416A-9C09-3D8F2E459890}" type="datetimeFigureOut">
              <a:rPr lang="ru-RU" smtClean="0"/>
              <a:pPr/>
              <a:t>12.04.2012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41389-1325-4624-90AE-042C90FE3C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F854A-3B8C-416A-9C09-3D8F2E459890}" type="datetimeFigureOut">
              <a:rPr lang="ru-RU" smtClean="0"/>
              <a:pPr/>
              <a:t>12.04.2012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41389-1325-4624-90AE-042C90FE3C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F854A-3B8C-416A-9C09-3D8F2E459890}" type="datetimeFigureOut">
              <a:rPr lang="ru-RU" smtClean="0"/>
              <a:pPr/>
              <a:t>12.04.2012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41389-1325-4624-90AE-042C90FE3C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F854A-3B8C-416A-9C09-3D8F2E459890}" type="datetimeFigureOut">
              <a:rPr lang="ru-RU" smtClean="0"/>
              <a:pPr/>
              <a:t>12.04.2012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41389-1325-4624-90AE-042C90FE3C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F854A-3B8C-416A-9C09-3D8F2E459890}" type="datetimeFigureOut">
              <a:rPr lang="ru-RU" smtClean="0"/>
              <a:pPr/>
              <a:t>12.04.2012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41389-1325-4624-90AE-042C90FE3C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F854A-3B8C-416A-9C09-3D8F2E459890}" type="datetimeFigureOut">
              <a:rPr lang="ru-RU" smtClean="0"/>
              <a:pPr/>
              <a:t>12.04.2012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41389-1325-4624-90AE-042C90FE3C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F854A-3B8C-416A-9C09-3D8F2E459890}" type="datetimeFigureOut">
              <a:rPr lang="ru-RU" smtClean="0"/>
              <a:pPr/>
              <a:t>12.04.2012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41389-1325-4624-90AE-042C90FE3C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F854A-3B8C-416A-9C09-3D8F2E459890}" type="datetimeFigureOut">
              <a:rPr lang="ru-RU" smtClean="0"/>
              <a:pPr/>
              <a:t>12.04.2012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41389-1325-4624-90AE-042C90FE3C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F854A-3B8C-416A-9C09-3D8F2E459890}" type="datetimeFigureOut">
              <a:rPr lang="ru-RU" smtClean="0"/>
              <a:pPr/>
              <a:t>12.04.2012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41389-1325-4624-90AE-042C90FE3C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F854A-3B8C-416A-9C09-3D8F2E459890}" type="datetimeFigureOut">
              <a:rPr lang="ru-RU" smtClean="0"/>
              <a:pPr/>
              <a:t>12.04.2012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41389-1325-4624-90AE-042C90FE3C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F854A-3B8C-416A-9C09-3D8F2E459890}" type="datetimeFigureOut">
              <a:rPr lang="ru-RU" smtClean="0"/>
              <a:pPr/>
              <a:t>12.04.2012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41389-1325-4624-90AE-042C90FE3C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4F854A-3B8C-416A-9C09-3D8F2E459890}" type="datetimeFigureOut">
              <a:rPr lang="ru-RU" smtClean="0"/>
              <a:pPr/>
              <a:t>12.04.2012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141389-1325-4624-90AE-042C90FE3C4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&#1050;&#1085;&#1080;&#1075;&#1072;1.xlsx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&#1050;&#1085;&#1080;&#1075;&#1072;1.xlsx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fermer.ru/new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&#1050;&#1085;&#1080;&#1075;&#1072;1.xlsx" TargetMode="External"/><Relationship Id="rId2" Type="http://schemas.openxmlformats.org/officeDocument/2006/relationships/hyperlink" Target="file:///C:\Users\&#1064;&#1072;&#1083;&#1080;%20&#1057;&#1054;&#1064;%20&#1043;&#1072;&#1083;&#1080;&#1072;&#1093;&#1084;&#1077;&#1090;&#1086;&#1074;\Desktop\&#1050;&#1085;&#1080;&#1075;&#1072;1.xls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229600" cy="1647056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Исчисления себестоимости продукции овощеводства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2132856"/>
            <a:ext cx="5688632" cy="4032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2" action="ppaction://hlinkfile"/>
              </a:rPr>
              <a:t>Себестоимость </a:t>
            </a:r>
            <a:r>
              <a:rPr lang="ru-RU" dirty="0">
                <a:latin typeface="Times New Roman" pitchFamily="18" charset="0"/>
                <a:cs typeface="Times New Roman" pitchFamily="18" charset="0"/>
                <a:hlinkClick r:id="rId2" action="ppaction://hlinkfile"/>
              </a:rPr>
              <a:t>огурцов составила: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latin typeface="Times New Roman" pitchFamily="18" charset="0"/>
                <a:cs typeface="Times New Roman" pitchFamily="18" charset="0"/>
              </a:rPr>
              <a:t>(22 000 руб. + 28 450,50 руб.) : 100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ц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  = 504,51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руб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ц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b="1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Себестоимость томатов равна: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latin typeface="Times New Roman" pitchFamily="18" charset="0"/>
                <a:cs typeface="Times New Roman" pitchFamily="18" charset="0"/>
              </a:rPr>
              <a:t>(15 000 руб. + 28 450,50 руб.) : 80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ц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=  543,13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руб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ц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b="1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Себестоимость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салата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составила: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latin typeface="Times New Roman" pitchFamily="18" charset="0"/>
                <a:cs typeface="Times New Roman" pitchFamily="18" charset="0"/>
              </a:rPr>
              <a:t>(23 000 руб. + 16 049 руб.) : 60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ц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= 650,82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руб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ц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2600" dirty="0" smtClean="0"/>
              <a:t>         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Задача 1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Затраты 5000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Виды продукции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лук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40 кг ,  морковь 20 кг ,  чеснок 5 кг ,   свекла 30 кг ,   картошка 150 кг.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Цена реализации,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Лук                     13                       25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Морковь            10                       30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Чеснок               20                       50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Картошка          50                        20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Свекла               10                        30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2" action="ppaction://hlinkfile"/>
              </a:rPr>
              <a:t>Исчисление себестоимости продукции овощеводства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260648"/>
            <a:ext cx="7990656" cy="6597352"/>
          </a:xfrm>
        </p:spPr>
        <p:txBody>
          <a:bodyPr>
            <a:noAutofit/>
          </a:bodyPr>
          <a:lstStyle/>
          <a:p>
            <a:pPr algn="l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Снижения себестоимости продукции.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-  Технический прогресс.  (внедрение новой техники,                  комплексная механизация и автоматизация)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- Повышения производительности труда.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2400" dirty="0" smtClean="0"/>
              <a:t>-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Увеличения количества выпускаемой продукции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- соблюдение  режима экономии на всех участках (уменьшении затрат материальных ресурсов на единицу продукции)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- сокращении расходов по обслуживанию производства и управлению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- сокращении потерь от брака 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Масштабы выявления и использования резервов снижения себестоимости продукции во многом зависят от того, как поставлена работа по изучению и внедрению опыта, имеющегося на других предприятиях.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700808"/>
            <a:ext cx="8229600" cy="1143000"/>
          </a:xfrm>
        </p:spPr>
        <p:txBody>
          <a:bodyPr/>
          <a:lstStyle/>
          <a:p>
            <a:r>
              <a:rPr lang="en-US" dirty="0" smtClean="0">
                <a:hlinkClick r:id="rId2"/>
              </a:rPr>
              <a:t>http://fermer.ru/news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l"/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Себестоимость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— это сумма затрат данного предприятия на производство и реализацию продукции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Себестоимость является частью стоимости продукции и показывает, во сколько предприятию обошлось производство продукции.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92696"/>
            <a:ext cx="7772400" cy="5328592"/>
          </a:xfrm>
        </p:spPr>
        <p:txBody>
          <a:bodyPr>
            <a:normAutofit/>
          </a:bodyPr>
          <a:lstStyle/>
          <a:p>
            <a:pPr algn="l"/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>   </a:t>
            </a:r>
            <a:r>
              <a:rPr lang="ru-RU" sz="2800" b="1" i="1" dirty="0" smtClean="0"/>
              <a:t> 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Себестоимость</a:t>
            </a:r>
            <a:r>
              <a:rPr lang="ru-RU" sz="28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Общая </a:t>
            </a:r>
            <a:r>
              <a:rPr lang="ru-RU" sz="2800" u="sng" dirty="0">
                <a:latin typeface="Times New Roman" pitchFamily="18" charset="0"/>
                <a:cs typeface="Times New Roman" pitchFamily="18" charset="0"/>
              </a:rPr>
              <a:t>себестоимость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— сумма затрат на производство всего объема продукции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Индивидуальная </a:t>
            </a:r>
            <a:r>
              <a:rPr lang="ru-RU" sz="2800" u="sng" dirty="0">
                <a:latin typeface="Times New Roman" pitchFamily="18" charset="0"/>
                <a:cs typeface="Times New Roman" pitchFamily="18" charset="0"/>
              </a:rPr>
              <a:t>себестоимость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— затраты на производство только одного изделия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 Средняя </a:t>
            </a:r>
            <a:r>
              <a:rPr lang="ru-RU" sz="2800" u="sng" dirty="0">
                <a:latin typeface="Times New Roman" pitchFamily="18" charset="0"/>
                <a:cs typeface="Times New Roman" pitchFamily="18" charset="0"/>
              </a:rPr>
              <a:t>себестоимос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ть — определяется делением общей суммы затрат на количество произведенной продукции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92500"/>
          </a:bodyPr>
          <a:lstStyle/>
          <a:p>
            <a:r>
              <a:rPr lang="ru-RU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Виды себестоимости:</a:t>
            </a:r>
          </a:p>
          <a:p>
            <a:pPr lvl="0"/>
            <a:r>
              <a:rPr lang="ru-RU" u="sng" dirty="0">
                <a:latin typeface="Times New Roman" pitchFamily="18" charset="0"/>
                <a:cs typeface="Times New Roman" pitchFamily="18" charset="0"/>
              </a:rPr>
              <a:t>Производственная себестоимость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— затраты, связанные с процессом производства продукции (от запуска производства до отгрузки на склад готовой продукции)</a:t>
            </a:r>
          </a:p>
          <a:p>
            <a:pPr lvl="0"/>
            <a:r>
              <a:rPr lang="ru-RU" u="sng" dirty="0">
                <a:latin typeface="Times New Roman" pitchFamily="18" charset="0"/>
                <a:cs typeface="Times New Roman" pitchFamily="18" charset="0"/>
              </a:rPr>
              <a:t>Полная себестоимость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— сумма расходов, связанных с производством продукции и расходов по ее реализации (производственная себестоимость + коммерческие расходы).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Коммерческие расходы — затраты на упаковку, транспортировку и рекламу.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Что относится к объектам калькуляции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В соответствии с Методическими рекомендациями (утверждены приказом Минсельхоза России от 6 июня 2003 г. № 792) в отрасли овощеводства предусмотрена определенная номенклатура объектов калькуляции, планирования, учета и анализа затрат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см. табл. 1).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Статьи затрат в овощеводстве защищенного грунта в общем-то аналогичны используемым в растениеводстве. Например, к ним относятся: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– оплата труда с отчислениями на социальные нужды;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– семена и посадочный материал;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– удобрения органические и минеральные;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– средства защиты растений.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67544" y="476672"/>
          <a:ext cx="8352927" cy="53669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4309"/>
                <a:gridCol w="2784309"/>
                <a:gridCol w="2784309"/>
              </a:tblGrid>
              <a:tr h="239742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 smtClean="0"/>
                        <a:t>Объекты планирования и учета производственных затрат</a:t>
                      </a:r>
                      <a:endParaRPr lang="ru-RU" sz="2800" dirty="0" smtClean="0"/>
                    </a:p>
                    <a:p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 smtClean="0"/>
                        <a:t>Объекты исчисления</a:t>
                      </a:r>
                      <a:br>
                        <a:rPr lang="ru-RU" sz="2800" b="1" dirty="0" smtClean="0"/>
                      </a:br>
                      <a:r>
                        <a:rPr lang="ru-RU" sz="2800" b="1" dirty="0" smtClean="0"/>
                        <a:t>себестоимости продукции</a:t>
                      </a:r>
                      <a:endParaRPr lang="ru-RU" sz="2800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 smtClean="0"/>
                        <a:t>Единица исчисления</a:t>
                      </a:r>
                      <a:br>
                        <a:rPr lang="ru-RU" sz="2800" b="1" dirty="0" smtClean="0"/>
                      </a:br>
                      <a:r>
                        <a:rPr lang="ru-RU" sz="2800" b="1" dirty="0" smtClean="0"/>
                        <a:t>себестоимости продукции</a:t>
                      </a:r>
                      <a:endParaRPr lang="ru-RU" sz="2800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  <a:tr h="16403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Лук , огурцы, томаты, салат, редис, шпинат и пр. </a:t>
                      </a:r>
                    </a:p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Овощи (по видам) </a:t>
                      </a:r>
                    </a:p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Центнер </a:t>
                      </a:r>
                    </a:p>
                    <a:p>
                      <a:endParaRPr lang="ru-RU" sz="2400" dirty="0"/>
                    </a:p>
                  </a:txBody>
                  <a:tcPr/>
                </a:tc>
              </a:tr>
              <a:tr h="107480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Рассада теплиц 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Рассада (по видам) 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Тысяча штук </a:t>
                      </a:r>
                    </a:p>
                    <a:p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Управляющая кнопка: назад 3">
            <a:hlinkClick r:id="" action="ppaction://hlinkshowjump?jump=previousslide" highlightClick="1"/>
          </p:cNvPr>
          <p:cNvSpPr/>
          <p:nvPr/>
        </p:nvSpPr>
        <p:spPr>
          <a:xfrm>
            <a:off x="8244408" y="6165304"/>
            <a:ext cx="576064" cy="36004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В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организации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было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выращено 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100 центнеров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огурцов, 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80 центнеров томатов,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60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центнеров салата при таких затратах: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заработная плата с отчислениями на социальные нужды – 30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000 руб.;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семена и посадочный материал – 60 000 руб., в том числе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огурцы – 22 000 руб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.,    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томаты – 15 000 руб.,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салат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– 23 000 руб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.;</a:t>
            </a:r>
          </a:p>
          <a:p>
            <a:pPr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– амортизация основных средств – 12 500 руб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.;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– работы и услуги собственных вспомогательных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производств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– 13 450 руб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.;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– затраты по организации производства и управлению – 5000 руб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.;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– прочие затраты – 12 000 руб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Цена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реализации огурцов – 600 руб. за центнер, томатов – 750 руб. за центнер, салата – 550 руб. за центнер.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sz="3400" b="1" dirty="0">
                <a:latin typeface="Times New Roman" pitchFamily="18" charset="0"/>
                <a:cs typeface="Times New Roman" pitchFamily="18" charset="0"/>
              </a:rPr>
              <a:t>ДЕБЕТ 20 субсчет «Общие затраты»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400" dirty="0">
                <a:latin typeface="Times New Roman" pitchFamily="18" charset="0"/>
                <a:cs typeface="Times New Roman" pitchFamily="18" charset="0"/>
              </a:rPr>
            </a:br>
            <a:r>
              <a:rPr lang="ru-RU" sz="3400" b="1" dirty="0">
                <a:latin typeface="Times New Roman" pitchFamily="18" charset="0"/>
                <a:cs typeface="Times New Roman" pitchFamily="18" charset="0"/>
              </a:rPr>
              <a:t>КРЕДИТ 70 (69</a:t>
            </a: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оплату труда работников;                – 30 000 руб. </a:t>
            </a:r>
            <a:r>
              <a:rPr lang="ru-RU" sz="34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4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400" dirty="0">
                <a:latin typeface="Times New Roman" pitchFamily="18" charset="0"/>
                <a:cs typeface="Times New Roman" pitchFamily="18" charset="0"/>
              </a:rPr>
            </a:b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400" dirty="0">
                <a:latin typeface="Times New Roman" pitchFamily="18" charset="0"/>
                <a:cs typeface="Times New Roman" pitchFamily="18" charset="0"/>
              </a:rPr>
            </a:br>
            <a:r>
              <a:rPr lang="ru-RU" sz="3400" b="1" dirty="0">
                <a:latin typeface="Times New Roman" pitchFamily="18" charset="0"/>
                <a:cs typeface="Times New Roman" pitchFamily="18" charset="0"/>
              </a:rPr>
              <a:t>ДЕБЕТ 20 субсчет «Выращивание огурцов»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400" dirty="0">
                <a:latin typeface="Times New Roman" pitchFamily="18" charset="0"/>
                <a:cs typeface="Times New Roman" pitchFamily="18" charset="0"/>
              </a:rPr>
            </a:br>
            <a:r>
              <a:rPr lang="ru-RU" sz="3400" b="1" dirty="0">
                <a:latin typeface="Times New Roman" pitchFamily="18" charset="0"/>
                <a:cs typeface="Times New Roman" pitchFamily="18" charset="0"/>
              </a:rPr>
              <a:t>КРЕДИТ 10 субсчет «Семена и посадочный материал</a:t>
            </a: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     – 22 000 руб. </a:t>
            </a:r>
            <a:r>
              <a:rPr lang="ru-RU" sz="34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4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400" dirty="0">
                <a:latin typeface="Times New Roman" pitchFamily="18" charset="0"/>
                <a:cs typeface="Times New Roman" pitchFamily="18" charset="0"/>
              </a:rPr>
            </a:b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400" dirty="0">
                <a:latin typeface="Times New Roman" pitchFamily="18" charset="0"/>
                <a:cs typeface="Times New Roman" pitchFamily="18" charset="0"/>
              </a:rPr>
            </a:br>
            <a:r>
              <a:rPr lang="ru-RU" sz="3400" b="1" dirty="0">
                <a:latin typeface="Times New Roman" pitchFamily="18" charset="0"/>
                <a:cs typeface="Times New Roman" pitchFamily="18" charset="0"/>
              </a:rPr>
              <a:t>ДЕБЕТ 20 субсчет «Выращивание томатов»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400" dirty="0">
                <a:latin typeface="Times New Roman" pitchFamily="18" charset="0"/>
                <a:cs typeface="Times New Roman" pitchFamily="18" charset="0"/>
              </a:rPr>
            </a:br>
            <a:r>
              <a:rPr lang="ru-RU" sz="3400" b="1" dirty="0">
                <a:latin typeface="Times New Roman" pitchFamily="18" charset="0"/>
                <a:cs typeface="Times New Roman" pitchFamily="18" charset="0"/>
              </a:rPr>
              <a:t>КРЕДИТ 10 субсчет «Семена и посадочный материал</a:t>
            </a: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»  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– 15 000 руб. 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400" dirty="0">
                <a:latin typeface="Times New Roman" pitchFamily="18" charset="0"/>
                <a:cs typeface="Times New Roman" pitchFamily="18" charset="0"/>
              </a:rPr>
            </a:b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400" dirty="0">
                <a:latin typeface="Times New Roman" pitchFamily="18" charset="0"/>
                <a:cs typeface="Times New Roman" pitchFamily="18" charset="0"/>
              </a:rPr>
            </a:b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400" dirty="0">
                <a:latin typeface="Times New Roman" pitchFamily="18" charset="0"/>
                <a:cs typeface="Times New Roman" pitchFamily="18" charset="0"/>
              </a:rPr>
            </a:br>
            <a:r>
              <a:rPr lang="ru-RU" sz="3400" b="1" dirty="0">
                <a:latin typeface="Times New Roman" pitchFamily="18" charset="0"/>
                <a:cs typeface="Times New Roman" pitchFamily="18" charset="0"/>
              </a:rPr>
              <a:t>ДЕБЕТ 20 субсчет «Выращивание салата»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400" dirty="0">
                <a:latin typeface="Times New Roman" pitchFamily="18" charset="0"/>
                <a:cs typeface="Times New Roman" pitchFamily="18" charset="0"/>
              </a:rPr>
            </a:br>
            <a:r>
              <a:rPr lang="ru-RU" sz="3400" b="1" dirty="0">
                <a:latin typeface="Times New Roman" pitchFamily="18" charset="0"/>
                <a:cs typeface="Times New Roman" pitchFamily="18" charset="0"/>
              </a:rPr>
              <a:t>КРЕДИТ 10 субсчет «Семена и посадочный материал</a:t>
            </a: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»   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– 23 000 руб. 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400" dirty="0">
                <a:latin typeface="Times New Roman" pitchFamily="18" charset="0"/>
                <a:cs typeface="Times New Roman" pitchFamily="18" charset="0"/>
              </a:rPr>
            </a:b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400" dirty="0">
                <a:latin typeface="Times New Roman" pitchFamily="18" charset="0"/>
                <a:cs typeface="Times New Roman" pitchFamily="18" charset="0"/>
              </a:rPr>
            </a:b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400" dirty="0">
                <a:latin typeface="Times New Roman" pitchFamily="18" charset="0"/>
                <a:cs typeface="Times New Roman" pitchFamily="18" charset="0"/>
              </a:rPr>
            </a:br>
            <a:r>
              <a:rPr lang="ru-RU" sz="3400" b="1" dirty="0">
                <a:latin typeface="Times New Roman" pitchFamily="18" charset="0"/>
                <a:cs typeface="Times New Roman" pitchFamily="18" charset="0"/>
              </a:rPr>
              <a:t>ДЕБЕТ 20 субсчет «Общие затраты»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400" dirty="0">
                <a:latin typeface="Times New Roman" pitchFamily="18" charset="0"/>
                <a:cs typeface="Times New Roman" pitchFamily="18" charset="0"/>
              </a:rPr>
            </a:br>
            <a:r>
              <a:rPr lang="ru-RU" sz="3400" b="1" dirty="0">
                <a:latin typeface="Times New Roman" pitchFamily="18" charset="0"/>
                <a:cs typeface="Times New Roman" pitchFamily="18" charset="0"/>
              </a:rPr>
              <a:t>КРЕДИТ </a:t>
            </a: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02                                                 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– 12 500 руб. </a:t>
            </a:r>
            <a:r>
              <a:rPr lang="ru-RU" sz="34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4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400" dirty="0">
                <a:latin typeface="Times New Roman" pitchFamily="18" charset="0"/>
                <a:cs typeface="Times New Roman" pitchFamily="18" charset="0"/>
              </a:rPr>
            </a:br>
            <a:r>
              <a:rPr lang="ru-RU" sz="3400" b="1" dirty="0">
                <a:latin typeface="Times New Roman" pitchFamily="18" charset="0"/>
                <a:cs typeface="Times New Roman" pitchFamily="18" charset="0"/>
              </a:rPr>
              <a:t>ДЕБЕТ 20 субсчет «Общие затраты»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400" dirty="0">
                <a:latin typeface="Times New Roman" pitchFamily="18" charset="0"/>
                <a:cs typeface="Times New Roman" pitchFamily="18" charset="0"/>
              </a:rPr>
            </a:br>
            <a:r>
              <a:rPr lang="ru-RU" sz="3400" b="1" dirty="0">
                <a:latin typeface="Times New Roman" pitchFamily="18" charset="0"/>
                <a:cs typeface="Times New Roman" pitchFamily="18" charset="0"/>
              </a:rPr>
              <a:t>КРЕДИТ </a:t>
            </a: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23                                                  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– 13 450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руб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400" dirty="0">
                <a:latin typeface="Times New Roman" pitchFamily="18" charset="0"/>
                <a:cs typeface="Times New Roman" pitchFamily="18" charset="0"/>
              </a:rPr>
            </a:b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400" dirty="0">
                <a:latin typeface="Times New Roman" pitchFamily="18" charset="0"/>
                <a:cs typeface="Times New Roman" pitchFamily="18" charset="0"/>
              </a:rPr>
            </a:br>
            <a:r>
              <a:rPr lang="ru-RU" sz="3400" b="1" dirty="0">
                <a:latin typeface="Times New Roman" pitchFamily="18" charset="0"/>
                <a:cs typeface="Times New Roman" pitchFamily="18" charset="0"/>
              </a:rPr>
              <a:t>ДЕБЕТ 20 субсчет «Общие затраты»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400" dirty="0">
                <a:latin typeface="Times New Roman" pitchFamily="18" charset="0"/>
                <a:cs typeface="Times New Roman" pitchFamily="18" charset="0"/>
              </a:rPr>
            </a:br>
            <a:r>
              <a:rPr lang="ru-RU" sz="3400" b="1" dirty="0">
                <a:latin typeface="Times New Roman" pitchFamily="18" charset="0"/>
                <a:cs typeface="Times New Roman" pitchFamily="18" charset="0"/>
              </a:rPr>
              <a:t>КРЕДИТ 25 (26</a:t>
            </a: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)                                           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– 5000 руб. </a:t>
            </a:r>
            <a:r>
              <a:rPr lang="ru-RU" sz="34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4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400" dirty="0">
                <a:latin typeface="Times New Roman" pitchFamily="18" charset="0"/>
                <a:cs typeface="Times New Roman" pitchFamily="18" charset="0"/>
              </a:rPr>
            </a:b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400" dirty="0">
                <a:latin typeface="Times New Roman" pitchFamily="18" charset="0"/>
                <a:cs typeface="Times New Roman" pitchFamily="18" charset="0"/>
              </a:rPr>
            </a:br>
            <a:r>
              <a:rPr lang="ru-RU" sz="3400" b="1" dirty="0">
                <a:latin typeface="Times New Roman" pitchFamily="18" charset="0"/>
                <a:cs typeface="Times New Roman" pitchFamily="18" charset="0"/>
              </a:rPr>
              <a:t>ДЕБЕТ 20 субсчет «Общие затраты»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400" dirty="0">
                <a:latin typeface="Times New Roman" pitchFamily="18" charset="0"/>
                <a:cs typeface="Times New Roman" pitchFamily="18" charset="0"/>
              </a:rPr>
            </a:br>
            <a:r>
              <a:rPr lang="ru-RU" sz="3400" b="1" dirty="0">
                <a:latin typeface="Times New Roman" pitchFamily="18" charset="0"/>
                <a:cs typeface="Times New Roman" pitchFamily="18" charset="0"/>
              </a:rPr>
              <a:t>КРЕДИТ 76 </a:t>
            </a: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– 12 000 руб. </a:t>
            </a:r>
            <a:r>
              <a:rPr lang="ru-RU" sz="34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4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Общая сумма прочих затрат составила:</a:t>
            </a:r>
            <a:br>
              <a:rPr lang="ru-RU" sz="3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30 000 </a:t>
            </a:r>
            <a:r>
              <a:rPr lang="ru-RU" sz="3400" b="1" dirty="0" err="1" smtClean="0">
                <a:latin typeface="Times New Roman" pitchFamily="18" charset="0"/>
                <a:cs typeface="Times New Roman" pitchFamily="18" charset="0"/>
              </a:rPr>
              <a:t>руб.+</a:t>
            </a: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 12 500 </a:t>
            </a:r>
            <a:r>
              <a:rPr lang="ru-RU" sz="3400" b="1" dirty="0" err="1" smtClean="0">
                <a:latin typeface="Times New Roman" pitchFamily="18" charset="0"/>
                <a:cs typeface="Times New Roman" pitchFamily="18" charset="0"/>
              </a:rPr>
              <a:t>руб.+</a:t>
            </a: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 13 450 </a:t>
            </a:r>
            <a:r>
              <a:rPr lang="ru-RU" sz="3400" b="1" dirty="0" err="1" smtClean="0">
                <a:latin typeface="Times New Roman" pitchFamily="18" charset="0"/>
                <a:cs typeface="Times New Roman" pitchFamily="18" charset="0"/>
              </a:rPr>
              <a:t>руб.+</a:t>
            </a: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 5000 руб. + 12 000 руб. = 72 950 руб.</a:t>
            </a:r>
            <a:r>
              <a:rPr lang="ru-RU" sz="3400" dirty="0" smtClean="0"/>
              <a:t/>
            </a:r>
            <a:br>
              <a:rPr lang="ru-RU" sz="3400" dirty="0" smtClean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Управляющая кнопка: назад 3">
            <a:hlinkClick r:id="" action="ppaction://hlinkshowjump?jump=previousslide" highlightClick="1"/>
          </p:cNvPr>
          <p:cNvSpPr/>
          <p:nvPr/>
        </p:nvSpPr>
        <p:spPr>
          <a:xfrm>
            <a:off x="8028384" y="5949280"/>
            <a:ext cx="504056" cy="28803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hlinkClick r:id="rId2" action="ppaction://hlinkfile"/>
              </a:rPr>
              <a:t>   </a:t>
            </a:r>
          </a:p>
          <a:p>
            <a:pPr>
              <a:buNone/>
            </a:pPr>
            <a:endParaRPr lang="ru-RU" dirty="0" smtClean="0">
              <a:hlinkClick r:id="rId2" action="ppaction://hlinkfile"/>
            </a:endParaRPr>
          </a:p>
          <a:p>
            <a:pPr>
              <a:buNone/>
            </a:pPr>
            <a:r>
              <a:rPr lang="ru-RU" dirty="0" smtClean="0">
                <a:hlinkClick r:id="rId2" action="ppaction://hlinkfile"/>
              </a:rPr>
              <a:t> </a:t>
            </a:r>
            <a:r>
              <a:rPr lang="ru-RU" dirty="0" smtClean="0">
                <a:hlinkClick r:id="rId3" action="ppaction://hlinkfile"/>
              </a:rPr>
              <a:t>Эти </a:t>
            </a:r>
            <a:r>
              <a:rPr lang="ru-RU" dirty="0">
                <a:hlinkClick r:id="rId3" action="ppaction://hlinkfile"/>
              </a:rPr>
              <a:t>расходы собраны на субсчете «Общие затраты». Суммы подлежат распределению по культурам (см. табл.). 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327</TotalTime>
  <Words>242</Words>
  <Application>Microsoft Office PowerPoint</Application>
  <PresentationFormat>Экран (4:3)</PresentationFormat>
  <Paragraphs>39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Исчисления себестоимости продукции овощеводства</vt:lpstr>
      <vt:lpstr>  Себестоимость — это сумма затрат данного предприятия на производство и реализацию продукции.  Себестоимость является частью стоимости продукции и показывает, во сколько предприятию обошлось производство продукции.   </vt:lpstr>
      <vt:lpstr>     Себестоимость       Общая себестоимость — сумма затрат на производство всего объема продукции      Индивидуальная себестоимость — затраты на производство только одного изделия       Средняя себестоимость — определяется делением общей суммы затрат на количество произведенной продукции 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        Снижения себестоимости продукции.         -  Технический прогресс.  (внедрение новой техники,                  комплексная механизация и автоматизация)          - Повышения производительности труда.          -Увеличения количества выпускаемой продукции         - соблюдение  режима экономии на всех участках (уменьшении затрат материальных ресурсов на единицу продукции)         - сокращении расходов по обслуживанию производства и управлению         - сокращении потерь от брака .  Масштабы выявления и использования резервов снижения себестоимости продукции во многом зависят от того, как поставлена работа по изучению и внедрению опыта, имеющегося на других предприятиях. </vt:lpstr>
      <vt:lpstr>http://fermer.ru/news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Себестоимость — это сумма затрат данного предприятия на производство и реализацию продукции. Себестоимость продукции (работ, услуг) — стоимостная оценка используемых в процессе произвоства природных ресуров, сырья, материалов, основных фондов, трудовых ресурсов и других затрат на ее производство и реализацию.</dc:title>
  <dc:creator>Шали СОШ Галиахметов</dc:creator>
  <cp:lastModifiedBy>Шали СОШ Галиахметов</cp:lastModifiedBy>
  <cp:revision>41</cp:revision>
  <dcterms:created xsi:type="dcterms:W3CDTF">2012-03-28T15:22:07Z</dcterms:created>
  <dcterms:modified xsi:type="dcterms:W3CDTF">2012-04-12T13:57:13Z</dcterms:modified>
</cp:coreProperties>
</file>