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7" r:id="rId2"/>
    <p:sldId id="258" r:id="rId3"/>
    <p:sldId id="279" r:id="rId4"/>
    <p:sldId id="261" r:id="rId5"/>
    <p:sldId id="260" r:id="rId6"/>
    <p:sldId id="262" r:id="rId7"/>
    <p:sldId id="280" r:id="rId8"/>
    <p:sldId id="263" r:id="rId9"/>
    <p:sldId id="264" r:id="rId10"/>
    <p:sldId id="281" r:id="rId11"/>
    <p:sldId id="282" r:id="rId12"/>
    <p:sldId id="266" r:id="rId13"/>
    <p:sldId id="267" r:id="rId14"/>
    <p:sldId id="268"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3300"/>
    <a:srgbClr val="FF6600"/>
    <a:srgbClr val="996600"/>
    <a:srgbClr val="CC6600"/>
    <a:srgbClr val="CC3300"/>
    <a:srgbClr val="FF00FF"/>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893" autoAdjust="0"/>
    <p:restoredTop sz="94654" autoAdjust="0"/>
  </p:normalViewPr>
  <p:slideViewPr>
    <p:cSldViewPr>
      <p:cViewPr>
        <p:scale>
          <a:sx n="77" d="100"/>
          <a:sy n="77" d="100"/>
        </p:scale>
        <p:origin x="-1020" y="-1080"/>
      </p:cViewPr>
      <p:guideLst>
        <p:guide orient="horz" pos="2160"/>
        <p:guide pos="2880"/>
      </p:guideLst>
    </p:cSldViewPr>
  </p:slideViewPr>
  <p:outlineViewPr>
    <p:cViewPr>
      <p:scale>
        <a:sx n="33" d="100"/>
        <a:sy n="33" d="100"/>
      </p:scale>
      <p:origin x="264" y="21733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5DA7A6-7A03-475F-AFC5-C87F632F1DAD}" type="datetimeFigureOut">
              <a:rPr lang="ru-RU" smtClean="0"/>
              <a:pPr/>
              <a:t>02.04.2012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19A9D4-8770-4AF6-98E8-8E5F23B4C851}" type="slidenum">
              <a:rPr lang="ru-RU" smtClean="0"/>
              <a:pPr/>
              <a:t>‹#›</a:t>
            </a:fld>
            <a:endParaRPr lang="ru-RU"/>
          </a:p>
        </p:txBody>
      </p:sp>
    </p:spTree>
    <p:extLst>
      <p:ext uri="{BB962C8B-B14F-4D97-AF65-F5344CB8AC3E}">
        <p14:creationId xmlns:p14="http://schemas.microsoft.com/office/powerpoint/2010/main" xmlns="" val="97397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34D134A-0E00-4BE0-9F7C-167E5664D69D}"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4989C764-92DA-4729-8383-826EEEB3646D}" type="datetimeFigureOut">
              <a:rPr lang="ru-RU" smtClean="0"/>
              <a:pPr/>
              <a:t>02.04.2012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3B4FEFD0-1E84-4E29-95A5-A1698F053B9F}" type="slidenum">
              <a:rPr lang="ru-RU" smtClean="0"/>
              <a:pPr/>
              <a:t>‹#›</a:t>
            </a:fld>
            <a:endParaRPr lang="ru-RU"/>
          </a:p>
        </p:txBody>
      </p:sp>
    </p:spTree>
  </p:cSld>
  <p:clrMapOvr>
    <a:masterClrMapping/>
  </p:clrMapOvr>
  <p:transition>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989C764-92DA-4729-8383-826EEEB3646D}" type="datetimeFigureOut">
              <a:rPr lang="ru-RU" smtClean="0"/>
              <a:pPr/>
              <a:t>02.04.2012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4FEFD0-1E84-4E29-95A5-A1698F053B9F}" type="slidenum">
              <a:rPr lang="ru-RU" smtClean="0"/>
              <a:pPr/>
              <a:t>‹#›</a:t>
            </a:fld>
            <a:endParaRPr lang="ru-RU"/>
          </a:p>
        </p:txBody>
      </p:sp>
    </p:spTree>
  </p:cSld>
  <p:clrMapOvr>
    <a:masterClrMapping/>
  </p:clrMapOvr>
  <p:transition>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989C764-92DA-4729-8383-826EEEB3646D}" type="datetimeFigureOut">
              <a:rPr lang="ru-RU" smtClean="0"/>
              <a:pPr/>
              <a:t>02.04.2012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4FEFD0-1E84-4E29-95A5-A1698F053B9F}" type="slidenum">
              <a:rPr lang="ru-RU" smtClean="0"/>
              <a:pPr/>
              <a:t>‹#›</a:t>
            </a:fld>
            <a:endParaRPr lang="ru-RU"/>
          </a:p>
        </p:txBody>
      </p:sp>
    </p:spTree>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4989C764-92DA-4729-8383-826EEEB3646D}" type="datetimeFigureOut">
              <a:rPr lang="ru-RU" smtClean="0"/>
              <a:pPr/>
              <a:t>02.04.2012</a:t>
            </a:fld>
            <a:endParaRPr lang="ru-RU"/>
          </a:p>
        </p:txBody>
      </p:sp>
      <p:sp>
        <p:nvSpPr>
          <p:cNvPr id="9" name="Номер слайда 8"/>
          <p:cNvSpPr>
            <a:spLocks noGrp="1"/>
          </p:cNvSpPr>
          <p:nvPr>
            <p:ph type="sldNum" sz="quarter" idx="15"/>
          </p:nvPr>
        </p:nvSpPr>
        <p:spPr/>
        <p:txBody>
          <a:bodyPr rtlCol="0"/>
          <a:lstStyle/>
          <a:p>
            <a:fld id="{3B4FEFD0-1E84-4E29-95A5-A1698F053B9F}"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transition>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4989C764-92DA-4729-8383-826EEEB3646D}" type="datetimeFigureOut">
              <a:rPr lang="ru-RU" smtClean="0"/>
              <a:pPr/>
              <a:t>02.04.2012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3B4FEFD0-1E84-4E29-95A5-A1698F053B9F}" type="slidenum">
              <a:rPr lang="ru-RU" smtClean="0"/>
              <a:pPr/>
              <a:t>‹#›</a:t>
            </a:fld>
            <a:endParaRPr lang="ru-RU"/>
          </a:p>
        </p:txBody>
      </p:sp>
    </p:spTree>
  </p:cSld>
  <p:clrMapOvr>
    <a:masterClrMapping/>
  </p:clrMapOvr>
  <p:transition>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4989C764-92DA-4729-8383-826EEEB3646D}" type="datetimeFigureOut">
              <a:rPr lang="ru-RU" smtClean="0"/>
              <a:pPr/>
              <a:t>02.04.2012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4FEFD0-1E84-4E29-95A5-A1698F053B9F}"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4989C764-92DA-4729-8383-826EEEB3646D}" type="datetimeFigureOut">
              <a:rPr lang="ru-RU" smtClean="0"/>
              <a:pPr/>
              <a:t>02.04.2012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4FEFD0-1E84-4E29-95A5-A1698F053B9F}"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4989C764-92DA-4729-8383-826EEEB3646D}" type="datetimeFigureOut">
              <a:rPr lang="ru-RU" smtClean="0"/>
              <a:pPr/>
              <a:t>02.04.2012</a:t>
            </a:fld>
            <a:endParaRPr lang="ru-RU"/>
          </a:p>
        </p:txBody>
      </p:sp>
      <p:sp>
        <p:nvSpPr>
          <p:cNvPr id="7" name="Номер слайда 6"/>
          <p:cNvSpPr>
            <a:spLocks noGrp="1"/>
          </p:cNvSpPr>
          <p:nvPr>
            <p:ph type="sldNum" sz="quarter" idx="11"/>
          </p:nvPr>
        </p:nvSpPr>
        <p:spPr/>
        <p:txBody>
          <a:bodyPr rtlCol="0"/>
          <a:lstStyle/>
          <a:p>
            <a:fld id="{3B4FEFD0-1E84-4E29-95A5-A1698F053B9F}"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transition>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989C764-92DA-4729-8383-826EEEB3646D}" type="datetimeFigureOut">
              <a:rPr lang="ru-RU" smtClean="0"/>
              <a:pPr/>
              <a:t>02.04.2012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4FEFD0-1E84-4E29-95A5-A1698F053B9F}" type="slidenum">
              <a:rPr lang="ru-RU" smtClean="0"/>
              <a:pPr/>
              <a:t>‹#›</a:t>
            </a:fld>
            <a:endParaRPr lang="ru-RU"/>
          </a:p>
        </p:txBody>
      </p:sp>
    </p:spTree>
  </p:cSld>
  <p:clrMapOvr>
    <a:masterClrMapping/>
  </p:clrMapOvr>
  <p:transition>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4989C764-92DA-4729-8383-826EEEB3646D}" type="datetimeFigureOut">
              <a:rPr lang="ru-RU" smtClean="0"/>
              <a:pPr/>
              <a:t>02.04.2012</a:t>
            </a:fld>
            <a:endParaRPr lang="ru-RU"/>
          </a:p>
        </p:txBody>
      </p:sp>
      <p:sp>
        <p:nvSpPr>
          <p:cNvPr id="22" name="Номер слайда 21"/>
          <p:cNvSpPr>
            <a:spLocks noGrp="1"/>
          </p:cNvSpPr>
          <p:nvPr>
            <p:ph type="sldNum" sz="quarter" idx="15"/>
          </p:nvPr>
        </p:nvSpPr>
        <p:spPr/>
        <p:txBody>
          <a:bodyPr rtlCol="0"/>
          <a:lstStyle/>
          <a:p>
            <a:fld id="{3B4FEFD0-1E84-4E29-95A5-A1698F053B9F}"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transition>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4989C764-92DA-4729-8383-826EEEB3646D}" type="datetimeFigureOut">
              <a:rPr lang="ru-RU" smtClean="0"/>
              <a:pPr/>
              <a:t>02.04.2012</a:t>
            </a:fld>
            <a:endParaRPr lang="ru-RU"/>
          </a:p>
        </p:txBody>
      </p:sp>
      <p:sp>
        <p:nvSpPr>
          <p:cNvPr id="18" name="Номер слайда 17"/>
          <p:cNvSpPr>
            <a:spLocks noGrp="1"/>
          </p:cNvSpPr>
          <p:nvPr>
            <p:ph type="sldNum" sz="quarter" idx="11"/>
          </p:nvPr>
        </p:nvSpPr>
        <p:spPr/>
        <p:txBody>
          <a:bodyPr rtlCol="0"/>
          <a:lstStyle/>
          <a:p>
            <a:fld id="{3B4FEFD0-1E84-4E29-95A5-A1698F053B9F}"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transition>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989C764-92DA-4729-8383-826EEEB3646D}" type="datetimeFigureOut">
              <a:rPr lang="ru-RU" smtClean="0"/>
              <a:pPr/>
              <a:t>02.04.2012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B4FEFD0-1E84-4E29-95A5-A1698F053B9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pull dir="ru"/>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11560" y="908720"/>
            <a:ext cx="7924800" cy="4429156"/>
          </a:xfrm>
          <a:ln w="38100">
            <a:noFill/>
          </a:ln>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ru-RU" sz="3600" b="1" cap="none" dirty="0" smtClean="0">
                <a:ln w="11430"/>
                <a:solidFill>
                  <a:srgbClr val="CC3300"/>
                </a:solidFill>
              </a:rPr>
              <a:t/>
            </a:r>
            <a:br>
              <a:rPr lang="ru-RU" sz="3600" b="1" cap="none" dirty="0" smtClean="0">
                <a:ln w="11430"/>
                <a:solidFill>
                  <a:srgbClr val="CC3300"/>
                </a:solidFill>
              </a:rPr>
            </a:br>
            <a:r>
              <a:rPr lang="ru-RU" sz="3600" cap="none" dirty="0" smtClean="0">
                <a:ln w="11430"/>
                <a:solidFill>
                  <a:srgbClr val="CC3300"/>
                </a:solidFill>
              </a:rPr>
              <a:t/>
            </a:r>
            <a:br>
              <a:rPr lang="ru-RU" sz="3600" cap="none" dirty="0" smtClean="0">
                <a:ln w="11430"/>
                <a:solidFill>
                  <a:srgbClr val="CC3300"/>
                </a:solidFill>
              </a:rPr>
            </a:br>
            <a:r>
              <a:rPr lang="ru-RU" sz="3600" cap="none" dirty="0" smtClean="0">
                <a:ln w="11430"/>
                <a:solidFill>
                  <a:srgbClr val="CC3300"/>
                </a:solidFill>
              </a:rPr>
              <a:t/>
            </a:r>
            <a:br>
              <a:rPr lang="ru-RU" sz="3600" cap="none" dirty="0" smtClean="0">
                <a:ln w="11430"/>
                <a:solidFill>
                  <a:srgbClr val="CC3300"/>
                </a:solidFill>
              </a:rPr>
            </a:br>
            <a:r>
              <a:rPr lang="ru-RU" sz="3600" cap="none" dirty="0" smtClean="0">
                <a:ln w="11430"/>
                <a:solidFill>
                  <a:srgbClr val="CC3300"/>
                </a:solidFill>
              </a:rPr>
              <a:t/>
            </a:r>
            <a:br>
              <a:rPr lang="ru-RU" sz="3600" cap="none" dirty="0" smtClean="0">
                <a:ln w="11430"/>
                <a:solidFill>
                  <a:srgbClr val="CC3300"/>
                </a:solidFill>
              </a:rPr>
            </a:br>
            <a:r>
              <a:rPr lang="ru-RU" sz="3600" b="1" cap="none" dirty="0" smtClean="0">
                <a:ln w="11430"/>
                <a:solidFill>
                  <a:srgbClr val="CC3300"/>
                </a:solidFill>
              </a:rPr>
              <a:t> </a:t>
            </a:r>
            <a:r>
              <a:rPr lang="ru-RU" sz="3200" b="1" cap="none" dirty="0" smtClean="0">
                <a:ln w="11430"/>
                <a:solidFill>
                  <a:srgbClr val="CC3300"/>
                </a:solidFill>
              </a:rPr>
              <a:t>Коррекционная направленность и влияние творческой деятельности на развитие  познавательных интересов у обучающихся с ограниченными возможностями здоровья</a:t>
            </a:r>
            <a:r>
              <a:rPr lang="ru-RU" sz="3600" b="1" cap="none" dirty="0" smtClean="0">
                <a:ln w="11430"/>
                <a:solidFill>
                  <a:srgbClr val="CC3300"/>
                </a:solidFill>
              </a:rPr>
              <a:t/>
            </a:r>
            <a:br>
              <a:rPr lang="ru-RU" sz="3600" b="1" cap="none" dirty="0" smtClean="0">
                <a:ln w="11430"/>
                <a:solidFill>
                  <a:srgbClr val="CC3300"/>
                </a:solidFill>
              </a:rPr>
            </a:br>
            <a:r>
              <a:rPr lang="ru-RU" sz="3600" cap="none" dirty="0" smtClean="0">
                <a:ln w="11430"/>
                <a:solidFill>
                  <a:srgbClr val="CC3300"/>
                </a:solidFill>
              </a:rPr>
              <a:t/>
            </a:r>
            <a:br>
              <a:rPr lang="ru-RU" sz="3600" cap="none" dirty="0" smtClean="0">
                <a:ln w="11430"/>
                <a:solidFill>
                  <a:srgbClr val="CC3300"/>
                </a:solidFill>
              </a:rPr>
            </a:br>
            <a:endParaRPr lang="ru-RU" sz="3600" b="1" cap="none" dirty="0" smtClean="0">
              <a:ln w="11430"/>
              <a:solidFill>
                <a:srgbClr val="CC3300"/>
              </a:solidFill>
            </a:endParaRPr>
          </a:p>
        </p:txBody>
      </p:sp>
      <p:sp>
        <p:nvSpPr>
          <p:cNvPr id="3" name="TextBox 2"/>
          <p:cNvSpPr txBox="1"/>
          <p:nvPr/>
        </p:nvSpPr>
        <p:spPr>
          <a:xfrm>
            <a:off x="2428860" y="5643578"/>
            <a:ext cx="6500858" cy="369332"/>
          </a:xfrm>
          <a:prstGeom prst="rect">
            <a:avLst/>
          </a:prstGeom>
          <a:noFill/>
          <a:ln>
            <a:noFill/>
          </a:ln>
        </p:spPr>
        <p:txBody>
          <a:bodyPr wrap="square" rtlCol="0">
            <a:spAutoFit/>
          </a:bodyPr>
          <a:lstStyle/>
          <a:p>
            <a:r>
              <a:rPr lang="ru-RU" dirty="0" smtClean="0">
                <a:solidFill>
                  <a:srgbClr val="663300"/>
                </a:solidFill>
              </a:rPr>
              <a:t>Учитель технологии: Ибрагимова Лариса </a:t>
            </a:r>
            <a:r>
              <a:rPr lang="ru-RU" dirty="0" err="1" smtClean="0">
                <a:solidFill>
                  <a:srgbClr val="663300"/>
                </a:solidFill>
              </a:rPr>
              <a:t>Хайдаровна</a:t>
            </a:r>
            <a:endParaRPr lang="ru-RU" dirty="0">
              <a:solidFill>
                <a:srgbClr val="663300"/>
              </a:solidFill>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Плетение из алюминиевой фольги</a:t>
            </a:r>
            <a:endParaRPr lang="ru-RU" dirty="0">
              <a:solidFill>
                <a:srgbClr val="FF0000"/>
              </a:solidFill>
            </a:endParaRPr>
          </a:p>
        </p:txBody>
      </p:sp>
      <p:sp>
        <p:nvSpPr>
          <p:cNvPr id="3" name="Содержимое 2"/>
          <p:cNvSpPr>
            <a:spLocks noGrp="1"/>
          </p:cNvSpPr>
          <p:nvPr>
            <p:ph sz="quarter" idx="1"/>
          </p:nvPr>
        </p:nvSpPr>
        <p:spPr>
          <a:xfrm>
            <a:off x="357158" y="1714488"/>
            <a:ext cx="5257808" cy="4873752"/>
          </a:xfrm>
        </p:spPr>
        <p:txBody>
          <a:bodyPr>
            <a:normAutofit/>
          </a:bodyPr>
          <a:lstStyle/>
          <a:p>
            <a:pPr>
              <a:buNone/>
            </a:pPr>
            <a:endParaRPr lang="ru-RU" dirty="0" smtClean="0"/>
          </a:p>
          <a:p>
            <a:pPr>
              <a:buNone/>
            </a:pPr>
            <a:r>
              <a:rPr lang="ru-RU" dirty="0" smtClean="0"/>
              <a:t>   </a:t>
            </a:r>
            <a:r>
              <a:rPr lang="ru-RU" dirty="0" smtClean="0">
                <a:solidFill>
                  <a:srgbClr val="663300"/>
                </a:solidFill>
              </a:rPr>
              <a:t>Это простое и увлекательное занятие, позволяющее создать своими руками оригинальные подарки и украшения для интерьера. Алюминиевая фольга мягкий, натуральный и полностью безопасный материал. Работать с ним легко и приятно.  </a:t>
            </a:r>
            <a:endParaRPr lang="ru-RU" dirty="0">
              <a:solidFill>
                <a:srgbClr val="663300"/>
              </a:solidFill>
            </a:endParaRPr>
          </a:p>
        </p:txBody>
      </p:sp>
      <p:pic>
        <p:nvPicPr>
          <p:cNvPr id="5" name="Рисунок 4" descr="18_marta_s_nikona_018_0_0.jpg"/>
          <p:cNvPicPr>
            <a:picLocks noChangeAspect="1"/>
          </p:cNvPicPr>
          <p:nvPr/>
        </p:nvPicPr>
        <p:blipFill>
          <a:blip r:embed="rId2"/>
          <a:srcRect l="4464" t="10563" r="6249" b="4929"/>
          <a:stretch>
            <a:fillRect/>
          </a:stretch>
        </p:blipFill>
        <p:spPr>
          <a:xfrm>
            <a:off x="5857884" y="2857496"/>
            <a:ext cx="2857520" cy="3429024"/>
          </a:xfrm>
          <a:prstGeom prst="rect">
            <a:avLst/>
          </a:prstGeom>
        </p:spPr>
      </p:pic>
    </p:spTree>
  </p:cSld>
  <p:clrMapOvr>
    <a:masterClrMapping/>
  </p:clrMapOvr>
  <p:transition>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     Работа с бумагой и картоном</a:t>
            </a:r>
            <a:endParaRPr lang="ru-RU" dirty="0">
              <a:solidFill>
                <a:srgbClr val="FF0000"/>
              </a:solidFill>
            </a:endParaRPr>
          </a:p>
        </p:txBody>
      </p:sp>
      <p:sp>
        <p:nvSpPr>
          <p:cNvPr id="3" name="Содержимое 2"/>
          <p:cNvSpPr>
            <a:spLocks noGrp="1"/>
          </p:cNvSpPr>
          <p:nvPr>
            <p:ph sz="quarter" idx="1"/>
          </p:nvPr>
        </p:nvSpPr>
        <p:spPr>
          <a:xfrm>
            <a:off x="457200" y="1600200"/>
            <a:ext cx="3657600" cy="4829196"/>
          </a:xfrm>
        </p:spPr>
        <p:txBody>
          <a:bodyPr>
            <a:normAutofit/>
          </a:bodyPr>
          <a:lstStyle/>
          <a:p>
            <a:pPr lvl="6"/>
            <a:r>
              <a:rPr lang="ru-RU" dirty="0" smtClean="0"/>
              <a:t> </a:t>
            </a:r>
          </a:p>
          <a:p>
            <a:pPr>
              <a:buNone/>
            </a:pPr>
            <a:r>
              <a:rPr lang="ru-RU" sz="2100" dirty="0" smtClean="0">
                <a:solidFill>
                  <a:srgbClr val="663300"/>
                </a:solidFill>
              </a:rPr>
              <a:t>    Большое внимание  уделяется работе с бумагой и картоном, так как этот вид работы наиболее доступен. Изготовление поделок из бумаги не является   самоцелью, а служит лишь средством реализации поставленных задач. </a:t>
            </a:r>
          </a:p>
          <a:p>
            <a:endParaRPr lang="ru-RU" sz="2100" dirty="0"/>
          </a:p>
        </p:txBody>
      </p:sp>
      <p:sp>
        <p:nvSpPr>
          <p:cNvPr id="4" name="Содержимое 3"/>
          <p:cNvSpPr>
            <a:spLocks noGrp="1"/>
          </p:cNvSpPr>
          <p:nvPr>
            <p:ph sz="quarter" idx="2"/>
          </p:nvPr>
        </p:nvSpPr>
        <p:spPr>
          <a:xfrm>
            <a:off x="4572000" y="1643050"/>
            <a:ext cx="3657600" cy="5072098"/>
          </a:xfrm>
        </p:spPr>
        <p:txBody>
          <a:bodyPr>
            <a:normAutofit/>
          </a:bodyPr>
          <a:lstStyle/>
          <a:p>
            <a:pPr>
              <a:buNone/>
            </a:pPr>
            <a:r>
              <a:rPr lang="ru-RU" dirty="0" smtClean="0"/>
              <a:t>    </a:t>
            </a:r>
            <a:r>
              <a:rPr lang="ru-RU" sz="2100" dirty="0" smtClean="0">
                <a:solidFill>
                  <a:srgbClr val="663300"/>
                </a:solidFill>
              </a:rPr>
              <a:t>В процессе изготовления  считаем, что каждой поделке необходимо придать практическое назначение: она должна стать либо наглядным пособием ,или выставочным экспонатом, или подарком к празднику или любимой игрушкой. </a:t>
            </a:r>
          </a:p>
          <a:p>
            <a:endParaRPr lang="ru-RU" sz="2100" dirty="0"/>
          </a:p>
        </p:txBody>
      </p:sp>
    </p:spTree>
  </p:cSld>
  <p:clrMapOvr>
    <a:masterClrMapping/>
  </p:clrMapOvr>
  <p:transition>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7239000" cy="714372"/>
          </a:xfrm>
        </p:spPr>
        <p:txBody>
          <a:bodyPr>
            <a:normAutofit/>
          </a:bodyPr>
          <a:lstStyle/>
          <a:p>
            <a:pPr algn="ctr"/>
            <a:r>
              <a:rPr lang="ru-RU" cap="none" dirty="0" smtClean="0">
                <a:solidFill>
                  <a:srgbClr val="FF0000"/>
                </a:solidFill>
              </a:rPr>
              <a:t>Досуговая  деятельность:</a:t>
            </a:r>
            <a:endParaRPr lang="ru-RU" cap="none" dirty="0">
              <a:solidFill>
                <a:srgbClr val="FF0000"/>
              </a:solidFill>
            </a:endParaRPr>
          </a:p>
        </p:txBody>
      </p:sp>
      <p:sp>
        <p:nvSpPr>
          <p:cNvPr id="3" name="Содержимое 2"/>
          <p:cNvSpPr>
            <a:spLocks noGrp="1"/>
          </p:cNvSpPr>
          <p:nvPr>
            <p:ph sz="quarter" idx="1"/>
          </p:nvPr>
        </p:nvSpPr>
        <p:spPr>
          <a:xfrm>
            <a:off x="428596" y="1142984"/>
            <a:ext cx="7239000" cy="2676840"/>
          </a:xfrm>
        </p:spPr>
        <p:txBody>
          <a:bodyPr>
            <a:noAutofit/>
          </a:bodyPr>
          <a:lstStyle/>
          <a:p>
            <a:pPr lvl="0">
              <a:buNone/>
            </a:pPr>
            <a:r>
              <a:rPr lang="ru-RU" sz="2600" i="1" dirty="0" smtClean="0">
                <a:solidFill>
                  <a:srgbClr val="663300"/>
                </a:solidFill>
              </a:rPr>
              <a:t>встречи с мастерами </a:t>
            </a:r>
            <a:endParaRPr lang="ru-RU" sz="2600" dirty="0" smtClean="0">
              <a:solidFill>
                <a:srgbClr val="663300"/>
              </a:solidFill>
            </a:endParaRPr>
          </a:p>
          <a:p>
            <a:pPr lvl="0">
              <a:buNone/>
            </a:pPr>
            <a:r>
              <a:rPr lang="ru-RU" sz="2600" i="1" dirty="0" smtClean="0">
                <a:solidFill>
                  <a:srgbClr val="663300"/>
                </a:solidFill>
              </a:rPr>
              <a:t>посещение выставок </a:t>
            </a:r>
            <a:endParaRPr lang="ru-RU" sz="2600" dirty="0" smtClean="0">
              <a:solidFill>
                <a:srgbClr val="663300"/>
              </a:solidFill>
            </a:endParaRPr>
          </a:p>
          <a:p>
            <a:pPr lvl="0">
              <a:buNone/>
            </a:pPr>
            <a:r>
              <a:rPr lang="ru-RU" sz="2600" i="1" dirty="0" smtClean="0">
                <a:solidFill>
                  <a:srgbClr val="663300"/>
                </a:solidFill>
              </a:rPr>
              <a:t>просмотр книг и журналов по рукоделию </a:t>
            </a:r>
            <a:endParaRPr lang="ru-RU" sz="2600" dirty="0" smtClean="0">
              <a:solidFill>
                <a:srgbClr val="663300"/>
              </a:solidFill>
            </a:endParaRPr>
          </a:p>
          <a:p>
            <a:pPr lvl="0">
              <a:buNone/>
            </a:pPr>
            <a:r>
              <a:rPr lang="ru-RU" sz="2600" i="1" dirty="0" smtClean="0">
                <a:solidFill>
                  <a:srgbClr val="663300"/>
                </a:solidFill>
              </a:rPr>
              <a:t>изготовление подарков к праздникам </a:t>
            </a:r>
          </a:p>
          <a:p>
            <a:pPr lvl="0">
              <a:buNone/>
            </a:pPr>
            <a:r>
              <a:rPr lang="ru-RU" sz="2600" i="1" dirty="0" smtClean="0">
                <a:solidFill>
                  <a:srgbClr val="663300"/>
                </a:solidFill>
              </a:rPr>
              <a:t>(к Новому году, к 8 Марта, к Пасхе)           </a:t>
            </a:r>
            <a:endParaRPr lang="ru-RU" sz="2600" dirty="0" smtClean="0">
              <a:solidFill>
                <a:srgbClr val="663300"/>
              </a:solidFill>
            </a:endParaRPr>
          </a:p>
          <a:p>
            <a:endParaRPr lang="ru-RU" sz="2600" dirty="0"/>
          </a:p>
          <a:p>
            <a:pPr lvl="0"/>
            <a:r>
              <a:rPr lang="ru-RU" sz="2600" i="1" dirty="0" smtClean="0"/>
              <a:t> </a:t>
            </a:r>
            <a:endParaRPr lang="ru-RU" sz="2600" dirty="0" smtClean="0"/>
          </a:p>
        </p:txBody>
      </p:sp>
      <p:pic>
        <p:nvPicPr>
          <p:cNvPr id="5" name="Рисунок 4" descr="D:\Мои документы\Мои рисунки\Изображение\Изображение 110.jpg"/>
          <p:cNvPicPr/>
          <p:nvPr/>
        </p:nvPicPr>
        <p:blipFill>
          <a:blip r:embed="rId2" cstate="print"/>
          <a:srcRect/>
          <a:stretch>
            <a:fillRect/>
          </a:stretch>
        </p:blipFill>
        <p:spPr bwMode="auto">
          <a:xfrm>
            <a:off x="5357818" y="3786190"/>
            <a:ext cx="3071834" cy="2571768"/>
          </a:xfrm>
          <a:prstGeom prst="rect">
            <a:avLst/>
          </a:prstGeom>
          <a:solidFill>
            <a:srgbClr val="FFFFFF">
              <a:shade val="85000"/>
            </a:srgbClr>
          </a:solidFill>
          <a:ln w="190500" cap="rnd">
            <a:solidFill>
              <a:srgbClr val="FFC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descr="D:\Мои документы\Мои рисунки\Изображение\Изображение 080.jpg"/>
          <p:cNvPicPr/>
          <p:nvPr/>
        </p:nvPicPr>
        <p:blipFill>
          <a:blip r:embed="rId3" cstate="print"/>
          <a:srcRect l="11682" t="7165" r="8411"/>
          <a:stretch>
            <a:fillRect/>
          </a:stretch>
        </p:blipFill>
        <p:spPr bwMode="auto">
          <a:xfrm>
            <a:off x="571472" y="3786190"/>
            <a:ext cx="2857519" cy="2571769"/>
          </a:xfrm>
          <a:prstGeom prst="rect">
            <a:avLst/>
          </a:prstGeom>
          <a:solidFill>
            <a:srgbClr val="FFFFFF">
              <a:shade val="85000"/>
            </a:srgbClr>
          </a:solidFill>
          <a:ln w="190500" cap="rnd">
            <a:solidFill>
              <a:srgbClr val="FFC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cap="none" dirty="0" smtClean="0">
                <a:solidFill>
                  <a:srgbClr val="FF0000"/>
                </a:solidFill>
              </a:rPr>
              <a:t>Почему мы любим ручное творчество?</a:t>
            </a:r>
            <a:endParaRPr lang="ru-RU" cap="none" dirty="0">
              <a:solidFill>
                <a:srgbClr val="FF0000"/>
              </a:solidFill>
            </a:endParaRPr>
          </a:p>
        </p:txBody>
      </p:sp>
      <p:sp>
        <p:nvSpPr>
          <p:cNvPr id="3" name="Содержимое 2"/>
          <p:cNvSpPr>
            <a:spLocks noGrp="1"/>
          </p:cNvSpPr>
          <p:nvPr>
            <p:ph sz="quarter" idx="1"/>
          </p:nvPr>
        </p:nvSpPr>
        <p:spPr/>
        <p:txBody>
          <a:bodyPr>
            <a:normAutofit/>
          </a:bodyPr>
          <a:lstStyle/>
          <a:p>
            <a:pPr algn="ctr">
              <a:buNone/>
            </a:pPr>
            <a:r>
              <a:rPr lang="ru-RU" sz="2600" dirty="0" smtClean="0">
                <a:solidFill>
                  <a:srgbClr val="663300"/>
                </a:solidFill>
              </a:rPr>
              <a:t>Можно украсить интерьер</a:t>
            </a:r>
            <a:endParaRPr lang="ru-RU" sz="2600" dirty="0">
              <a:solidFill>
                <a:srgbClr val="663300"/>
              </a:solidFill>
            </a:endParaRPr>
          </a:p>
        </p:txBody>
      </p:sp>
      <p:pic>
        <p:nvPicPr>
          <p:cNvPr id="4" name="Рисунок 3" descr="Изображение 003.jpg"/>
          <p:cNvPicPr>
            <a:picLocks noChangeAspect="1"/>
          </p:cNvPicPr>
          <p:nvPr/>
        </p:nvPicPr>
        <p:blipFill>
          <a:blip r:embed="rId2" cstate="print"/>
          <a:stretch>
            <a:fillRect/>
          </a:stretch>
        </p:blipFill>
        <p:spPr>
          <a:xfrm rot="5400000">
            <a:off x="2964632" y="3036103"/>
            <a:ext cx="3071834" cy="2143115"/>
          </a:xfrm>
          <a:prstGeom prst="rect">
            <a:avLst/>
          </a:prstGeom>
          <a:ln w="228600" cap="sq" cmpd="thickThin">
            <a:solidFill>
              <a:srgbClr val="FFC000"/>
            </a:solidFill>
            <a:prstDash val="solid"/>
            <a:miter lim="800000"/>
          </a:ln>
          <a:effectLst>
            <a:innerShdw blurRad="76200">
              <a:srgbClr val="000000"/>
            </a:innerShdw>
          </a:effectLst>
        </p:spPr>
      </p:pic>
      <p:pic>
        <p:nvPicPr>
          <p:cNvPr id="5" name="Рисунок 4" descr="D:\Мои документы\Новая папка\Изображение 006.jpg"/>
          <p:cNvPicPr/>
          <p:nvPr/>
        </p:nvPicPr>
        <p:blipFill>
          <a:blip r:embed="rId3" cstate="print"/>
          <a:srcRect/>
          <a:stretch>
            <a:fillRect/>
          </a:stretch>
        </p:blipFill>
        <p:spPr bwMode="auto">
          <a:xfrm rot="5400000">
            <a:off x="6210185" y="3362451"/>
            <a:ext cx="2510108" cy="2071702"/>
          </a:xfrm>
          <a:prstGeom prst="rect">
            <a:avLst/>
          </a:prstGeom>
          <a:solidFill>
            <a:srgbClr val="FFFFFF">
              <a:shade val="85000"/>
            </a:srgbClr>
          </a:solidFill>
          <a:ln w="190500" cap="rnd">
            <a:solidFill>
              <a:srgbClr val="FFC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descr="D:\Мои документы\Новая папка\Изображение 005.jpg"/>
          <p:cNvPicPr/>
          <p:nvPr/>
        </p:nvPicPr>
        <p:blipFill>
          <a:blip r:embed="rId4" cstate="print"/>
          <a:srcRect/>
          <a:stretch>
            <a:fillRect/>
          </a:stretch>
        </p:blipFill>
        <p:spPr bwMode="auto">
          <a:xfrm rot="5400000">
            <a:off x="283945" y="3359337"/>
            <a:ext cx="2575317" cy="2000264"/>
          </a:xfrm>
          <a:prstGeom prst="rect">
            <a:avLst/>
          </a:prstGeom>
          <a:solidFill>
            <a:srgbClr val="FFFFFF">
              <a:shade val="85000"/>
            </a:srgbClr>
          </a:solidFill>
          <a:ln w="190500" cap="rnd">
            <a:solidFill>
              <a:srgbClr val="FFC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i="1" cap="none" dirty="0" smtClean="0">
                <a:solidFill>
                  <a:srgbClr val="FF0000"/>
                </a:solidFill>
              </a:rPr>
              <a:t>Можно сплести забавные сувениры</a:t>
            </a:r>
            <a:endParaRPr lang="ru-RU" i="1" cap="none" dirty="0">
              <a:solidFill>
                <a:srgbClr val="FF0000"/>
              </a:solidFill>
            </a:endParaRPr>
          </a:p>
        </p:txBody>
      </p:sp>
      <p:pic>
        <p:nvPicPr>
          <p:cNvPr id="4" name="Содержимое 3" descr="IMG_0498.jpg"/>
          <p:cNvPicPr>
            <a:picLocks noGrp="1" noChangeAspect="1"/>
          </p:cNvPicPr>
          <p:nvPr>
            <p:ph sz="quarter" idx="1"/>
          </p:nvPr>
        </p:nvPicPr>
        <p:blipFill>
          <a:blip r:embed="rId2" cstate="print"/>
          <a:stretch>
            <a:fillRect/>
          </a:stretch>
        </p:blipFill>
        <p:spPr>
          <a:xfrm rot="5400000">
            <a:off x="102201" y="4112585"/>
            <a:ext cx="2786920" cy="2134130"/>
          </a:xfrm>
          <a:prstGeom prst="rect">
            <a:avLst/>
          </a:prstGeom>
          <a:solidFill>
            <a:srgbClr val="FFFFFF">
              <a:shade val="85000"/>
            </a:srgbClr>
          </a:solidFill>
          <a:ln w="190500" cap="rnd">
            <a:solidFill>
              <a:srgbClr val="FFC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descr="D:\Мои документы\Мои рисунки\Изображение 037.jpg"/>
          <p:cNvPicPr/>
          <p:nvPr/>
        </p:nvPicPr>
        <p:blipFill>
          <a:blip r:embed="rId3" cstate="print"/>
          <a:srcRect l="8888"/>
          <a:stretch>
            <a:fillRect/>
          </a:stretch>
        </p:blipFill>
        <p:spPr bwMode="auto">
          <a:xfrm>
            <a:off x="3143240" y="2643182"/>
            <a:ext cx="2571768" cy="2143123"/>
          </a:xfrm>
          <a:prstGeom prst="rect">
            <a:avLst/>
          </a:prstGeom>
          <a:ln w="228600" cap="sq" cmpd="thickThin">
            <a:solidFill>
              <a:srgbClr val="FFC000"/>
            </a:solidFill>
            <a:prstDash val="solid"/>
            <a:miter lim="800000"/>
          </a:ln>
          <a:effectLst>
            <a:innerShdw blurRad="76200">
              <a:srgbClr val="000000"/>
            </a:innerShdw>
          </a:effectLst>
        </p:spPr>
      </p:pic>
      <p:pic>
        <p:nvPicPr>
          <p:cNvPr id="7" name="Рисунок 6" descr="C:\Documents and Settings\Администратор\Рабочий стол\презентация\Изображение 098.jpg"/>
          <p:cNvPicPr/>
          <p:nvPr/>
        </p:nvPicPr>
        <p:blipFill>
          <a:blip r:embed="rId4" cstate="print"/>
          <a:srcRect/>
          <a:stretch>
            <a:fillRect/>
          </a:stretch>
        </p:blipFill>
        <p:spPr bwMode="auto">
          <a:xfrm rot="5400000">
            <a:off x="6038851" y="1747835"/>
            <a:ext cx="2786082" cy="2147885"/>
          </a:xfrm>
          <a:prstGeom prst="rect">
            <a:avLst/>
          </a:prstGeom>
          <a:solidFill>
            <a:srgbClr val="FFFFFF">
              <a:shade val="85000"/>
            </a:srgbClr>
          </a:solidFill>
          <a:ln w="190500" cap="rnd">
            <a:solidFill>
              <a:srgbClr val="FFC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Рисунок 7" descr="I:\Моя работа\IMG_0795.jpg"/>
          <p:cNvPicPr/>
          <p:nvPr/>
        </p:nvPicPr>
        <p:blipFill>
          <a:blip r:embed="rId5" cstate="print"/>
          <a:srcRect/>
          <a:stretch>
            <a:fillRect/>
          </a:stretch>
        </p:blipFill>
        <p:spPr bwMode="auto">
          <a:xfrm>
            <a:off x="357158" y="1571612"/>
            <a:ext cx="2259004" cy="1928826"/>
          </a:xfrm>
          <a:prstGeom prst="rect">
            <a:avLst/>
          </a:prstGeom>
          <a:solidFill>
            <a:srgbClr val="FFFFFF">
              <a:shade val="85000"/>
            </a:srgbClr>
          </a:solidFill>
          <a:ln w="190500" cap="rnd">
            <a:solidFill>
              <a:srgbClr val="FFC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Рисунок 8" descr="I:\Моя работа\IMG_0794.jpg"/>
          <p:cNvPicPr/>
          <p:nvPr/>
        </p:nvPicPr>
        <p:blipFill>
          <a:blip r:embed="rId6" cstate="print"/>
          <a:srcRect t="3571"/>
          <a:stretch>
            <a:fillRect/>
          </a:stretch>
        </p:blipFill>
        <p:spPr bwMode="auto">
          <a:xfrm>
            <a:off x="6357950" y="4572008"/>
            <a:ext cx="2571768" cy="1928826"/>
          </a:xfrm>
          <a:prstGeom prst="rect">
            <a:avLst/>
          </a:prstGeom>
          <a:solidFill>
            <a:srgbClr val="FFFFFF">
              <a:shade val="85000"/>
            </a:srgbClr>
          </a:solidFill>
          <a:ln w="190500" cap="rnd">
            <a:solidFill>
              <a:srgbClr val="FFC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928670"/>
            <a:ext cx="7239000" cy="1143000"/>
          </a:xfrm>
        </p:spPr>
        <p:txBody>
          <a:bodyPr>
            <a:normAutofit/>
          </a:bodyPr>
          <a:lstStyle/>
          <a:p>
            <a:pPr algn="ctr"/>
            <a:r>
              <a:rPr lang="ru-RU" i="1" cap="none" dirty="0" smtClean="0">
                <a:solidFill>
                  <a:srgbClr val="FF0000"/>
                </a:solidFill>
              </a:rPr>
              <a:t>«Наш вернисаж»</a:t>
            </a:r>
            <a:br>
              <a:rPr lang="ru-RU" i="1" cap="none" dirty="0" smtClean="0">
                <a:solidFill>
                  <a:srgbClr val="FF0000"/>
                </a:solidFill>
              </a:rPr>
            </a:br>
            <a:endParaRPr lang="ru-RU" i="1" cap="none" dirty="0">
              <a:solidFill>
                <a:srgbClr val="FF0000"/>
              </a:solidFill>
            </a:endParaRPr>
          </a:p>
        </p:txBody>
      </p:sp>
      <p:pic>
        <p:nvPicPr>
          <p:cNvPr id="4" name="Содержимое 3" descr="Изображение 052.jpg"/>
          <p:cNvPicPr>
            <a:picLocks noGrp="1" noChangeAspect="1"/>
          </p:cNvPicPr>
          <p:nvPr>
            <p:ph sz="quarter" idx="1"/>
          </p:nvPr>
        </p:nvPicPr>
        <p:blipFill>
          <a:blip r:embed="rId2" cstate="print"/>
          <a:stretch>
            <a:fillRect/>
          </a:stretch>
        </p:blipFill>
        <p:spPr>
          <a:xfrm rot="5400000">
            <a:off x="2556691" y="2658227"/>
            <a:ext cx="3906574" cy="3304980"/>
          </a:xfrm>
          <a:prstGeom prst="rect">
            <a:avLst/>
          </a:prstGeom>
          <a:ln w="228600" cap="sq" cmpd="thickThin">
            <a:solidFill>
              <a:schemeClr val="accent1"/>
            </a:solidFill>
            <a:prstDash val="solid"/>
            <a:miter lim="800000"/>
          </a:ln>
          <a:effectLst>
            <a:innerShdw blurRad="76200">
              <a:srgbClr val="000000"/>
            </a:innerShdw>
          </a:effectLst>
        </p:spPr>
      </p:pic>
      <p:pic>
        <p:nvPicPr>
          <p:cNvPr id="5" name="Рисунок 4" descr="Изображение 079.jpg"/>
          <p:cNvPicPr>
            <a:picLocks noChangeAspect="1"/>
          </p:cNvPicPr>
          <p:nvPr/>
        </p:nvPicPr>
        <p:blipFill>
          <a:blip r:embed="rId3" cstate="print"/>
          <a:stretch>
            <a:fillRect/>
          </a:stretch>
        </p:blipFill>
        <p:spPr>
          <a:xfrm rot="5400000">
            <a:off x="6286516" y="3286120"/>
            <a:ext cx="2857488" cy="2143116"/>
          </a:xfrm>
          <a:prstGeom prst="rect">
            <a:avLst/>
          </a:prstGeom>
          <a:solidFill>
            <a:srgbClr val="FFFFFF">
              <a:shade val="85000"/>
            </a:srgbClr>
          </a:solidFill>
          <a:ln w="190500" cap="rnd">
            <a:solidFill>
              <a:srgbClr val="FFC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descr="Изображение 190.jpg"/>
          <p:cNvPicPr>
            <a:picLocks noChangeAspect="1"/>
          </p:cNvPicPr>
          <p:nvPr/>
        </p:nvPicPr>
        <p:blipFill>
          <a:blip r:embed="rId4" cstate="print"/>
          <a:stretch>
            <a:fillRect/>
          </a:stretch>
        </p:blipFill>
        <p:spPr>
          <a:xfrm rot="5400000">
            <a:off x="23781" y="3262311"/>
            <a:ext cx="2667018" cy="2000264"/>
          </a:xfrm>
          <a:prstGeom prst="rect">
            <a:avLst/>
          </a:prstGeom>
          <a:solidFill>
            <a:srgbClr val="FFFFFF">
              <a:shade val="85000"/>
            </a:srgbClr>
          </a:solidFill>
          <a:ln w="190500" cap="rnd">
            <a:solidFill>
              <a:srgbClr val="FFC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normAutofit/>
          </a:bodyPr>
          <a:lstStyle/>
          <a:p>
            <a:pPr eaLnBrk="1" hangingPunct="1">
              <a:defRPr/>
            </a:pPr>
            <a:r>
              <a:rPr lang="ru-RU" sz="6000" dirty="0" smtClean="0">
                <a:solidFill>
                  <a:srgbClr val="FF6600"/>
                </a:solidFill>
                <a:latin typeface="Georgia" pitchFamily="18" charset="0"/>
              </a:rPr>
              <a:t>             </a:t>
            </a:r>
          </a:p>
        </p:txBody>
      </p:sp>
      <p:sp>
        <p:nvSpPr>
          <p:cNvPr id="56323" name="Rectangle 3"/>
          <p:cNvSpPr>
            <a:spLocks noGrp="1" noRot="1" noChangeArrowheads="1"/>
          </p:cNvSpPr>
          <p:nvPr>
            <p:ph sz="quarter" idx="1"/>
          </p:nvPr>
        </p:nvSpPr>
        <p:spPr>
          <a:xfrm>
            <a:off x="685800" y="1524000"/>
            <a:ext cx="5743588" cy="4476768"/>
          </a:xfrm>
        </p:spPr>
        <p:txBody>
          <a:bodyPr>
            <a:normAutofit fontScale="92500"/>
          </a:bodyPr>
          <a:lstStyle/>
          <a:p>
            <a:pPr>
              <a:buNone/>
            </a:pPr>
            <a:r>
              <a:rPr lang="ru-RU" sz="2800" dirty="0" smtClean="0">
                <a:solidFill>
                  <a:schemeClr val="accent3">
                    <a:lumMod val="75000"/>
                  </a:schemeClr>
                </a:solidFill>
                <a:latin typeface="Georgia" pitchFamily="18" charset="0"/>
              </a:rPr>
              <a:t> </a:t>
            </a:r>
            <a:r>
              <a:rPr lang="ru-RU" sz="2800" dirty="0" smtClean="0">
                <a:solidFill>
                  <a:srgbClr val="663300"/>
                </a:solidFill>
              </a:rPr>
              <a:t>Средь множества пытливых глаз</a:t>
            </a:r>
          </a:p>
          <a:p>
            <a:pPr>
              <a:buNone/>
            </a:pPr>
            <a:r>
              <a:rPr lang="ru-RU" sz="2800" dirty="0" smtClean="0">
                <a:solidFill>
                  <a:srgbClr val="663300"/>
                </a:solidFill>
              </a:rPr>
              <a:t> Попробуй заслужить признанье.</a:t>
            </a:r>
          </a:p>
          <a:p>
            <a:pPr>
              <a:buNone/>
            </a:pPr>
            <a:r>
              <a:rPr lang="ru-RU" sz="2800" dirty="0" smtClean="0">
                <a:solidFill>
                  <a:srgbClr val="663300"/>
                </a:solidFill>
              </a:rPr>
              <a:t> Ребенок - главный среди нас</a:t>
            </a:r>
          </a:p>
          <a:p>
            <a:pPr>
              <a:buNone/>
            </a:pPr>
            <a:r>
              <a:rPr lang="ru-RU" sz="2800" dirty="0" smtClean="0">
                <a:solidFill>
                  <a:srgbClr val="663300"/>
                </a:solidFill>
              </a:rPr>
              <a:t> Всегда он требует вниманья.</a:t>
            </a:r>
          </a:p>
          <a:p>
            <a:pPr>
              <a:buNone/>
            </a:pPr>
            <a:r>
              <a:rPr lang="ru-RU" sz="2800" dirty="0" smtClean="0">
                <a:solidFill>
                  <a:srgbClr val="663300"/>
                </a:solidFill>
              </a:rPr>
              <a:t> </a:t>
            </a:r>
          </a:p>
          <a:p>
            <a:pPr>
              <a:buNone/>
            </a:pPr>
            <a:r>
              <a:rPr lang="ru-RU" sz="2800" dirty="0" smtClean="0">
                <a:solidFill>
                  <a:srgbClr val="663300"/>
                </a:solidFill>
              </a:rPr>
              <a:t>  Сумей всех лаской обаять,</a:t>
            </a:r>
          </a:p>
          <a:p>
            <a:pPr>
              <a:buNone/>
            </a:pPr>
            <a:r>
              <a:rPr lang="ru-RU" sz="2800" dirty="0" smtClean="0">
                <a:solidFill>
                  <a:srgbClr val="663300"/>
                </a:solidFill>
              </a:rPr>
              <a:t>  Встречая каждый день улыбкой.</a:t>
            </a:r>
          </a:p>
          <a:p>
            <a:pPr>
              <a:buNone/>
            </a:pPr>
            <a:r>
              <a:rPr lang="ru-RU" sz="2800" dirty="0" smtClean="0">
                <a:solidFill>
                  <a:srgbClr val="663300"/>
                </a:solidFill>
              </a:rPr>
              <a:t>  И много знать, и не солгать,</a:t>
            </a:r>
          </a:p>
          <a:p>
            <a:pPr>
              <a:buNone/>
            </a:pPr>
            <a:r>
              <a:rPr lang="ru-RU" sz="2800" dirty="0" smtClean="0">
                <a:solidFill>
                  <a:srgbClr val="663300"/>
                </a:solidFill>
              </a:rPr>
              <a:t>  Не совершать сумей ошибки</a:t>
            </a:r>
            <a:endParaRPr lang="ru-RU" sz="2800" dirty="0" smtClean="0">
              <a:solidFill>
                <a:srgbClr val="663300"/>
              </a:solidFill>
              <a:latin typeface="Georgia" pitchFamily="18" charset="0"/>
            </a:endParaRPr>
          </a:p>
        </p:txBody>
      </p:sp>
      <p:pic>
        <p:nvPicPr>
          <p:cNvPr id="5" name="Рисунок 4" descr="дети.jpg"/>
          <p:cNvPicPr>
            <a:picLocks noChangeAspect="1"/>
          </p:cNvPicPr>
          <p:nvPr/>
        </p:nvPicPr>
        <p:blipFill>
          <a:blip r:embed="rId3"/>
          <a:stretch>
            <a:fillRect/>
          </a:stretch>
        </p:blipFill>
        <p:spPr>
          <a:xfrm>
            <a:off x="6189842" y="2786058"/>
            <a:ext cx="2286016" cy="2286016"/>
          </a:xfrm>
          <a:prstGeom prst="rect">
            <a:avLst/>
          </a:prstGeom>
        </p:spPr>
      </p:pic>
    </p:spTree>
    <p:custDataLst>
      <p:tags r:id="rId1"/>
    </p:custDataLst>
  </p:cSld>
  <p:clrMapOvr>
    <a:masterClrMapping/>
  </p:clrMapOvr>
  <p:transition>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96908"/>
          </a:xfrm>
        </p:spPr>
        <p:txBody>
          <a:bodyPr/>
          <a:lstStyle/>
          <a:p>
            <a:r>
              <a:rPr lang="ru-RU" dirty="0" smtClean="0">
                <a:solidFill>
                  <a:srgbClr val="FF0000"/>
                </a:solidFill>
              </a:rPr>
              <a:t>                          </a:t>
            </a:r>
            <a:r>
              <a:rPr lang="ru-RU" dirty="0" smtClean="0">
                <a:solidFill>
                  <a:srgbClr val="FF0000"/>
                </a:solidFill>
                <a:latin typeface="Georgia" pitchFamily="18" charset="0"/>
              </a:rPr>
              <a:t>цель:</a:t>
            </a:r>
            <a:endParaRPr lang="ru-RU" dirty="0">
              <a:solidFill>
                <a:srgbClr val="FF0000"/>
              </a:solidFill>
              <a:latin typeface="Georgia" pitchFamily="18" charset="0"/>
            </a:endParaRPr>
          </a:p>
        </p:txBody>
      </p:sp>
      <p:sp>
        <p:nvSpPr>
          <p:cNvPr id="3" name="Содержимое 2"/>
          <p:cNvSpPr>
            <a:spLocks noGrp="1"/>
          </p:cNvSpPr>
          <p:nvPr>
            <p:ph sz="quarter" idx="1"/>
          </p:nvPr>
        </p:nvSpPr>
        <p:spPr>
          <a:xfrm>
            <a:off x="457200" y="1214422"/>
            <a:ext cx="7467600" cy="5259530"/>
          </a:xfrm>
        </p:spPr>
        <p:txBody>
          <a:bodyPr>
            <a:normAutofit/>
          </a:bodyPr>
          <a:lstStyle/>
          <a:p>
            <a:pPr algn="ctr">
              <a:buNone/>
            </a:pPr>
            <a:r>
              <a:rPr lang="ru-RU" dirty="0" smtClean="0">
                <a:solidFill>
                  <a:srgbClr val="663300"/>
                </a:solidFill>
              </a:rPr>
              <a:t>   </a:t>
            </a:r>
            <a:r>
              <a:rPr lang="ru-RU" sz="2600" dirty="0" smtClean="0">
                <a:solidFill>
                  <a:srgbClr val="663300"/>
                </a:solidFill>
              </a:rPr>
              <a:t>Дать детям возможность проявить себя в творческой деятельности и тем самым помочь развитию  познавательных интересов и положительных качеств их личности.</a:t>
            </a:r>
          </a:p>
          <a:p>
            <a:endParaRPr lang="ru-RU" dirty="0"/>
          </a:p>
        </p:txBody>
      </p:sp>
      <p:pic>
        <p:nvPicPr>
          <p:cNvPr id="4" name="Рисунок 3" descr="dety30a.jpg"/>
          <p:cNvPicPr>
            <a:picLocks noChangeAspect="1"/>
          </p:cNvPicPr>
          <p:nvPr/>
        </p:nvPicPr>
        <p:blipFill>
          <a:blip r:embed="rId2"/>
          <a:stretch>
            <a:fillRect/>
          </a:stretch>
        </p:blipFill>
        <p:spPr>
          <a:xfrm>
            <a:off x="5072066" y="3571876"/>
            <a:ext cx="2689412" cy="2689412"/>
          </a:xfrm>
          <a:prstGeom prst="rect">
            <a:avLst/>
          </a:prstGeom>
        </p:spPr>
      </p:pic>
      <p:pic>
        <p:nvPicPr>
          <p:cNvPr id="5" name="Рисунок 4" descr="дет.jpg"/>
          <p:cNvPicPr>
            <a:picLocks noChangeAspect="1"/>
          </p:cNvPicPr>
          <p:nvPr/>
        </p:nvPicPr>
        <p:blipFill>
          <a:blip r:embed="rId3"/>
          <a:stretch>
            <a:fillRect/>
          </a:stretch>
        </p:blipFill>
        <p:spPr>
          <a:xfrm>
            <a:off x="1000100" y="3571876"/>
            <a:ext cx="2689412" cy="2689412"/>
          </a:xfrm>
          <a:prstGeom prst="rect">
            <a:avLst/>
          </a:prstGeom>
        </p:spPr>
      </p:pic>
    </p:spTree>
  </p:cSld>
  <p:clrMapOvr>
    <a:masterClrMapping/>
  </p:clrMapOvr>
  <p:transition>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358246" cy="4143404"/>
          </a:xfrm>
        </p:spPr>
        <p:txBody>
          <a:bodyPr>
            <a:noAutofit/>
          </a:bodyPr>
          <a:lstStyle/>
          <a:p>
            <a:pPr algn="ctr"/>
            <a:r>
              <a:rPr lang="ru-RU" sz="8000" i="1" cap="none" dirty="0" smtClean="0">
                <a:solidFill>
                  <a:srgbClr val="FF0000"/>
                </a:solidFill>
                <a:latin typeface="Georgia" pitchFamily="18" charset="0"/>
              </a:rPr>
              <a:t>Кружок «Радуга творчества»</a:t>
            </a:r>
            <a:r>
              <a:rPr lang="ru-RU" sz="8000" i="1" cap="none" dirty="0" smtClean="0">
                <a:solidFill>
                  <a:srgbClr val="FF6600"/>
                </a:solidFill>
                <a:latin typeface="Georgia" pitchFamily="18" charset="0"/>
              </a:rPr>
              <a:t/>
            </a:r>
            <a:br>
              <a:rPr lang="ru-RU" sz="8000" i="1" cap="none" dirty="0" smtClean="0">
                <a:solidFill>
                  <a:srgbClr val="FF6600"/>
                </a:solidFill>
                <a:latin typeface="Georgia" pitchFamily="18" charset="0"/>
              </a:rPr>
            </a:br>
            <a:r>
              <a:rPr lang="ru-RU" sz="8000" i="1" cap="none" dirty="0" smtClean="0">
                <a:solidFill>
                  <a:srgbClr val="FF6600"/>
                </a:solidFill>
                <a:latin typeface="Georgia" pitchFamily="18" charset="0"/>
              </a:rPr>
              <a:t> </a:t>
            </a:r>
            <a:endParaRPr lang="ru-RU" sz="8000" i="1" cap="none" dirty="0">
              <a:solidFill>
                <a:srgbClr val="FF6600"/>
              </a:solidFill>
              <a:latin typeface="Georgia" pitchFamily="18" charset="0"/>
            </a:endParaRPr>
          </a:p>
        </p:txBody>
      </p:sp>
      <p:pic>
        <p:nvPicPr>
          <p:cNvPr id="3" name="Рисунок 2" descr="C:\Documents and Settings\Администратор\Рабочий стол\презентация\Изображение 429.jpg"/>
          <p:cNvPicPr/>
          <p:nvPr/>
        </p:nvPicPr>
        <p:blipFill>
          <a:blip r:embed="rId2" cstate="print"/>
          <a:srcRect/>
          <a:stretch>
            <a:fillRect/>
          </a:stretch>
        </p:blipFill>
        <p:spPr bwMode="auto">
          <a:xfrm>
            <a:off x="3357554" y="3571876"/>
            <a:ext cx="2714644" cy="2151087"/>
          </a:xfrm>
          <a:prstGeom prst="rect">
            <a:avLst/>
          </a:prstGeom>
          <a:solidFill>
            <a:srgbClr val="FFFFFF">
              <a:shade val="85000"/>
            </a:srgbClr>
          </a:solidFill>
          <a:ln w="190500" cap="rnd">
            <a:solidFill>
              <a:srgbClr val="FFC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285728"/>
            <a:ext cx="4786346" cy="6678751"/>
          </a:xfrm>
          <a:prstGeom prst="rect">
            <a:avLst/>
          </a:prstGeom>
          <a:noFill/>
        </p:spPr>
        <p:txBody>
          <a:bodyPr wrap="square" rtlCol="0">
            <a:spAutoFit/>
          </a:bodyPr>
          <a:lstStyle/>
          <a:p>
            <a:r>
              <a:rPr lang="ru-RU" sz="3200" dirty="0" smtClean="0">
                <a:solidFill>
                  <a:srgbClr val="FF6600"/>
                </a:solidFill>
              </a:rPr>
              <a:t>Принципы:</a:t>
            </a:r>
            <a:r>
              <a:rPr lang="ru-RU" dirty="0" smtClean="0"/>
              <a:t>	</a:t>
            </a:r>
          </a:p>
          <a:p>
            <a:r>
              <a:rPr lang="ru-RU" sz="3200" dirty="0" smtClean="0"/>
              <a:t>-</a:t>
            </a:r>
            <a:r>
              <a:rPr lang="ru-RU" sz="3200" dirty="0" smtClean="0">
                <a:solidFill>
                  <a:srgbClr val="663300"/>
                </a:solidFill>
              </a:rPr>
              <a:t>соблюдение интересов ребёнка</a:t>
            </a:r>
          </a:p>
          <a:p>
            <a:r>
              <a:rPr lang="ru-RU" sz="3200" dirty="0" smtClean="0">
                <a:solidFill>
                  <a:srgbClr val="663300"/>
                </a:solidFill>
              </a:rPr>
              <a:t>-системность</a:t>
            </a:r>
          </a:p>
          <a:p>
            <a:r>
              <a:rPr lang="ru-RU" sz="3200" dirty="0" smtClean="0">
                <a:solidFill>
                  <a:srgbClr val="663300"/>
                </a:solidFill>
              </a:rPr>
              <a:t>-непрерывность </a:t>
            </a:r>
          </a:p>
          <a:p>
            <a:r>
              <a:rPr lang="ru-RU" sz="3200" dirty="0" smtClean="0">
                <a:solidFill>
                  <a:srgbClr val="663300"/>
                </a:solidFill>
              </a:rPr>
              <a:t>- вариативность</a:t>
            </a:r>
          </a:p>
          <a:p>
            <a:r>
              <a:rPr lang="ru-RU" sz="3200" dirty="0" smtClean="0">
                <a:solidFill>
                  <a:srgbClr val="663300"/>
                </a:solidFill>
              </a:rPr>
              <a:t>-рекомендательный характер оказания помощи</a:t>
            </a:r>
          </a:p>
          <a:p>
            <a:r>
              <a:rPr lang="ru-RU" sz="3200" dirty="0" smtClean="0">
                <a:solidFill>
                  <a:srgbClr val="663300"/>
                </a:solidFill>
              </a:rPr>
              <a:t>-развитие творческих способностей </a:t>
            </a:r>
          </a:p>
          <a:p>
            <a:endParaRPr lang="ru-RU" sz="3200" dirty="0" smtClean="0"/>
          </a:p>
          <a:p>
            <a:endParaRPr lang="ru-RU" dirty="0" smtClean="0"/>
          </a:p>
          <a:p>
            <a:r>
              <a:rPr lang="ru-RU" sz="2600" dirty="0" smtClean="0">
                <a:solidFill>
                  <a:srgbClr val="663300"/>
                </a:solidFill>
              </a:rPr>
              <a:t> </a:t>
            </a:r>
            <a:endParaRPr lang="ru-RU" sz="2600" dirty="0">
              <a:solidFill>
                <a:srgbClr val="663300"/>
              </a:solidFill>
            </a:endParaRPr>
          </a:p>
        </p:txBody>
      </p:sp>
      <p:pic>
        <p:nvPicPr>
          <p:cNvPr id="6" name="Рисунок 5" descr="Рисунок2.jpg"/>
          <p:cNvPicPr>
            <a:picLocks noChangeAspect="1"/>
          </p:cNvPicPr>
          <p:nvPr/>
        </p:nvPicPr>
        <p:blipFill>
          <a:blip r:embed="rId2"/>
          <a:stretch>
            <a:fillRect/>
          </a:stretch>
        </p:blipFill>
        <p:spPr>
          <a:xfrm>
            <a:off x="5214942" y="3214686"/>
            <a:ext cx="3025946" cy="3214710"/>
          </a:xfrm>
          <a:prstGeom prst="rect">
            <a:avLst/>
          </a:prstGeom>
        </p:spPr>
      </p:pic>
    </p:spTree>
  </p:cSld>
  <p:clrMapOvr>
    <a:masterClrMapping/>
  </p:clrMapOvr>
  <p:transition>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115328" cy="1143008"/>
          </a:xfrm>
        </p:spPr>
        <p:txBody>
          <a:bodyPr>
            <a:normAutofit/>
          </a:bodyPr>
          <a:lstStyle/>
          <a:p>
            <a:pPr algn="ctr"/>
            <a:r>
              <a:rPr lang="ru-RU" sz="3200" i="1" cap="none" dirty="0" smtClean="0">
                <a:solidFill>
                  <a:srgbClr val="FF0000"/>
                </a:solidFill>
              </a:rPr>
              <a:t>Задачи</a:t>
            </a:r>
            <a:r>
              <a:rPr lang="ru-RU" sz="3600" i="1" cap="none" dirty="0" smtClean="0">
                <a:solidFill>
                  <a:srgbClr val="FF0000"/>
                </a:solidFill>
              </a:rPr>
              <a:t>:  </a:t>
            </a:r>
            <a:endParaRPr lang="ru-RU" sz="3600" i="1" cap="none" dirty="0">
              <a:solidFill>
                <a:srgbClr val="FF0000"/>
              </a:solidFill>
            </a:endParaRPr>
          </a:p>
        </p:txBody>
      </p:sp>
      <p:sp>
        <p:nvSpPr>
          <p:cNvPr id="4" name="Содержимое 3"/>
          <p:cNvSpPr>
            <a:spLocks noGrp="1"/>
          </p:cNvSpPr>
          <p:nvPr>
            <p:ph sz="quarter" idx="1"/>
          </p:nvPr>
        </p:nvSpPr>
        <p:spPr>
          <a:xfrm>
            <a:off x="428596" y="1714464"/>
            <a:ext cx="5757874" cy="5143536"/>
          </a:xfrm>
        </p:spPr>
        <p:txBody>
          <a:bodyPr>
            <a:normAutofit fontScale="62500" lnSpcReduction="20000"/>
          </a:bodyPr>
          <a:lstStyle/>
          <a:p>
            <a:pPr>
              <a:buNone/>
            </a:pPr>
            <a:r>
              <a:rPr lang="ru-RU" sz="4200" dirty="0" smtClean="0">
                <a:solidFill>
                  <a:srgbClr val="CC6600"/>
                </a:solidFill>
              </a:rPr>
              <a:t> </a:t>
            </a:r>
            <a:r>
              <a:rPr lang="ru-RU" sz="4200" dirty="0" smtClean="0">
                <a:solidFill>
                  <a:srgbClr val="663300"/>
                </a:solidFill>
              </a:rPr>
              <a:t>- воспитание положительных качеств личности ученика (трудолюбие, настойчивость, умение работать в коллективе); </a:t>
            </a:r>
          </a:p>
          <a:p>
            <a:pPr>
              <a:buNone/>
            </a:pPr>
            <a:r>
              <a:rPr lang="ru-RU" sz="4200" dirty="0" smtClean="0">
                <a:solidFill>
                  <a:srgbClr val="663300"/>
                </a:solidFill>
              </a:rPr>
              <a:t>- уважение к людям труда;</a:t>
            </a:r>
          </a:p>
          <a:p>
            <a:pPr>
              <a:buNone/>
            </a:pPr>
            <a:r>
              <a:rPr lang="ru-RU" sz="4200" dirty="0" smtClean="0">
                <a:solidFill>
                  <a:srgbClr val="663300"/>
                </a:solidFill>
              </a:rPr>
              <a:t> - сообщение элементарных знаний по видам труда, формирование трудовых качеств, привитие интереса к труду, развитие самостоятельности; </a:t>
            </a:r>
          </a:p>
          <a:p>
            <a:pPr>
              <a:buNone/>
            </a:pPr>
            <a:r>
              <a:rPr lang="ru-RU" sz="4200" dirty="0" smtClean="0">
                <a:solidFill>
                  <a:srgbClr val="663300"/>
                </a:solidFill>
              </a:rPr>
              <a:t>- формирование организационных умений в труде.</a:t>
            </a:r>
          </a:p>
          <a:p>
            <a:pPr>
              <a:buNone/>
            </a:pPr>
            <a:r>
              <a:rPr lang="ru-RU" sz="1800" dirty="0" smtClean="0"/>
              <a:t> </a:t>
            </a:r>
          </a:p>
          <a:p>
            <a:pPr>
              <a:buNone/>
            </a:pPr>
            <a:endParaRPr lang="ru-RU" sz="1800" b="1" i="1" dirty="0">
              <a:solidFill>
                <a:srgbClr val="663300"/>
              </a:solidFill>
            </a:endParaRPr>
          </a:p>
        </p:txBody>
      </p:sp>
      <p:pic>
        <p:nvPicPr>
          <p:cNvPr id="5" name="Рисунок 4" descr="dety51a.jpg"/>
          <p:cNvPicPr>
            <a:picLocks noChangeAspect="1"/>
          </p:cNvPicPr>
          <p:nvPr/>
        </p:nvPicPr>
        <p:blipFill>
          <a:blip r:embed="rId2"/>
          <a:stretch>
            <a:fillRect/>
          </a:stretch>
        </p:blipFill>
        <p:spPr>
          <a:xfrm>
            <a:off x="6500826" y="2500306"/>
            <a:ext cx="2000264" cy="2357454"/>
          </a:xfrm>
          <a:prstGeom prst="rect">
            <a:avLst/>
          </a:prstGeom>
        </p:spPr>
      </p:pic>
    </p:spTree>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quarter" idx="1"/>
          </p:nvPr>
        </p:nvSpPr>
        <p:spPr/>
        <p:txBody>
          <a:bodyPr/>
          <a:lstStyle/>
          <a:p>
            <a:pPr>
              <a:buNone/>
            </a:pPr>
            <a:endParaRPr lang="ru-RU" sz="2600" dirty="0" smtClean="0"/>
          </a:p>
          <a:p>
            <a:pPr>
              <a:buNone/>
            </a:pPr>
            <a:r>
              <a:rPr lang="ru-RU" sz="2600" dirty="0" smtClean="0"/>
              <a:t>- </a:t>
            </a:r>
            <a:r>
              <a:rPr lang="ru-RU" sz="2600" dirty="0" smtClean="0">
                <a:solidFill>
                  <a:srgbClr val="663300"/>
                </a:solidFill>
              </a:rPr>
              <a:t>ориентироваться в задании (анализ и условия работы);</a:t>
            </a:r>
          </a:p>
          <a:p>
            <a:pPr>
              <a:buNone/>
            </a:pPr>
            <a:r>
              <a:rPr lang="ru-RU" sz="2600" dirty="0" smtClean="0">
                <a:solidFill>
                  <a:srgbClr val="663300"/>
                </a:solidFill>
              </a:rPr>
              <a:t> </a:t>
            </a:r>
          </a:p>
          <a:p>
            <a:pPr>
              <a:buNone/>
            </a:pPr>
            <a:r>
              <a:rPr lang="ru-RU" sz="2600" dirty="0" smtClean="0">
                <a:solidFill>
                  <a:srgbClr val="663300"/>
                </a:solidFill>
              </a:rPr>
              <a:t>- планировать ход работы (последовательность, приемы работы, материалы и инструменты);</a:t>
            </a:r>
          </a:p>
          <a:p>
            <a:endParaRPr lang="ru-RU" sz="2600" dirty="0" smtClean="0">
              <a:solidFill>
                <a:srgbClr val="663300"/>
              </a:solidFill>
            </a:endParaRPr>
          </a:p>
          <a:p>
            <a:pPr>
              <a:buNone/>
            </a:pPr>
            <a:r>
              <a:rPr lang="ru-RU" sz="2600" dirty="0" smtClean="0">
                <a:solidFill>
                  <a:srgbClr val="663300"/>
                </a:solidFill>
              </a:rPr>
              <a:t>- контролировать свою работу (правильность действий, анализ качества изделия).</a:t>
            </a:r>
          </a:p>
          <a:p>
            <a:endParaRPr lang="ru-RU" dirty="0"/>
          </a:p>
        </p:txBody>
      </p:sp>
      <p:pic>
        <p:nvPicPr>
          <p:cNvPr id="5" name="Рисунок 4" descr="most01a.jpg"/>
          <p:cNvPicPr>
            <a:picLocks noChangeAspect="1"/>
          </p:cNvPicPr>
          <p:nvPr/>
        </p:nvPicPr>
        <p:blipFill>
          <a:blip r:embed="rId2"/>
          <a:stretch>
            <a:fillRect/>
          </a:stretch>
        </p:blipFill>
        <p:spPr>
          <a:xfrm>
            <a:off x="6357950" y="1714488"/>
            <a:ext cx="2357454" cy="2865446"/>
          </a:xfrm>
          <a:prstGeom prst="rect">
            <a:avLst/>
          </a:prstGeom>
        </p:spPr>
      </p:pic>
    </p:spTree>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58204" cy="1323010"/>
          </a:xfrm>
        </p:spPr>
        <p:txBody>
          <a:bodyPr>
            <a:normAutofit/>
          </a:bodyPr>
          <a:lstStyle/>
          <a:p>
            <a:r>
              <a:rPr lang="ru-RU" sz="2600" cap="none" dirty="0" smtClean="0">
                <a:solidFill>
                  <a:srgbClr val="663300"/>
                </a:solidFill>
              </a:rPr>
              <a:t>Форма проведения занятий:</a:t>
            </a:r>
            <a:br>
              <a:rPr lang="ru-RU" sz="2600" cap="none" dirty="0" smtClean="0">
                <a:solidFill>
                  <a:srgbClr val="663300"/>
                </a:solidFill>
              </a:rPr>
            </a:br>
            <a:r>
              <a:rPr lang="ru-RU" sz="2600" cap="none" dirty="0" smtClean="0">
                <a:solidFill>
                  <a:srgbClr val="663300"/>
                </a:solidFill>
              </a:rPr>
              <a:t>- групповая;</a:t>
            </a:r>
            <a:br>
              <a:rPr lang="ru-RU" sz="2600" cap="none" dirty="0" smtClean="0">
                <a:solidFill>
                  <a:srgbClr val="663300"/>
                </a:solidFill>
              </a:rPr>
            </a:br>
            <a:r>
              <a:rPr lang="ru-RU" sz="2600" cap="none" dirty="0" smtClean="0">
                <a:solidFill>
                  <a:srgbClr val="663300"/>
                </a:solidFill>
              </a:rPr>
              <a:t>- индивидуальная</a:t>
            </a:r>
            <a:endParaRPr lang="ru-RU" sz="2600" cap="none" dirty="0">
              <a:solidFill>
                <a:srgbClr val="663300"/>
              </a:solidFill>
            </a:endParaRPr>
          </a:p>
        </p:txBody>
      </p:sp>
      <p:pic>
        <p:nvPicPr>
          <p:cNvPr id="17" name="Содержимое 16" descr="IMG_2427.jpg"/>
          <p:cNvPicPr>
            <a:picLocks noGrp="1" noChangeAspect="1"/>
          </p:cNvPicPr>
          <p:nvPr>
            <p:ph sz="quarter" idx="1"/>
          </p:nvPr>
        </p:nvPicPr>
        <p:blipFill>
          <a:blip r:embed="rId3" cstate="print"/>
          <a:stretch>
            <a:fillRect/>
          </a:stretch>
        </p:blipFill>
        <p:spPr>
          <a:xfrm rot="5400000">
            <a:off x="2826401" y="2388517"/>
            <a:ext cx="3106210" cy="2329657"/>
          </a:xfrm>
          <a:prstGeom prst="rect">
            <a:avLst/>
          </a:prstGeom>
          <a:ln w="228600" cap="sq" cmpd="thickThin">
            <a:solidFill>
              <a:schemeClr val="accent1"/>
            </a:solidFill>
            <a:prstDash val="solid"/>
            <a:miter lim="800000"/>
          </a:ln>
          <a:effectLst>
            <a:innerShdw blurRad="76200">
              <a:srgbClr val="000000"/>
            </a:innerShdw>
          </a:effectLst>
        </p:spPr>
      </p:pic>
      <p:pic>
        <p:nvPicPr>
          <p:cNvPr id="12" name="Рисунок 11" descr="IMG_2422.jpg"/>
          <p:cNvPicPr>
            <a:picLocks noChangeAspect="1"/>
          </p:cNvPicPr>
          <p:nvPr/>
        </p:nvPicPr>
        <p:blipFill>
          <a:blip r:embed="rId4" cstate="print"/>
          <a:stretch>
            <a:fillRect/>
          </a:stretch>
        </p:blipFill>
        <p:spPr>
          <a:xfrm rot="5400000">
            <a:off x="6322235" y="1035823"/>
            <a:ext cx="2571736" cy="1928802"/>
          </a:xfrm>
          <a:prstGeom prst="rect">
            <a:avLst/>
          </a:prstGeom>
          <a:ln w="228600" cap="sq" cmpd="thickThin">
            <a:solidFill>
              <a:schemeClr val="accent1"/>
            </a:solidFill>
            <a:prstDash val="solid"/>
            <a:miter lim="800000"/>
          </a:ln>
          <a:effectLst>
            <a:innerShdw blurRad="76200">
              <a:srgbClr val="000000"/>
            </a:innerShdw>
          </a:effectLst>
        </p:spPr>
      </p:pic>
      <p:pic>
        <p:nvPicPr>
          <p:cNvPr id="13" name="Рисунок 12" descr="IMG_2423.jpg"/>
          <p:cNvPicPr>
            <a:picLocks noChangeAspect="1"/>
          </p:cNvPicPr>
          <p:nvPr/>
        </p:nvPicPr>
        <p:blipFill>
          <a:blip r:embed="rId5" cstate="print"/>
          <a:stretch>
            <a:fillRect/>
          </a:stretch>
        </p:blipFill>
        <p:spPr>
          <a:xfrm rot="5400000">
            <a:off x="5447115" y="4268397"/>
            <a:ext cx="2714645" cy="2035984"/>
          </a:xfrm>
          <a:prstGeom prst="rect">
            <a:avLst/>
          </a:prstGeom>
          <a:ln w="228600" cap="sq" cmpd="thickThin">
            <a:solidFill>
              <a:schemeClr val="accent1"/>
            </a:solidFill>
            <a:prstDash val="solid"/>
            <a:miter lim="800000"/>
          </a:ln>
          <a:effectLst>
            <a:innerShdw blurRad="76200">
              <a:srgbClr val="000000"/>
            </a:innerShdw>
          </a:effectLst>
        </p:spPr>
      </p:pic>
      <p:pic>
        <p:nvPicPr>
          <p:cNvPr id="14" name="Рисунок 13" descr="IMG_2424.jpg"/>
          <p:cNvPicPr>
            <a:picLocks noChangeAspect="1"/>
          </p:cNvPicPr>
          <p:nvPr/>
        </p:nvPicPr>
        <p:blipFill>
          <a:blip r:embed="rId6" cstate="print"/>
          <a:stretch>
            <a:fillRect/>
          </a:stretch>
        </p:blipFill>
        <p:spPr>
          <a:xfrm rot="5400000">
            <a:off x="1232273" y="4697025"/>
            <a:ext cx="2143140" cy="1607355"/>
          </a:xfrm>
          <a:prstGeom prst="rect">
            <a:avLst/>
          </a:prstGeom>
          <a:ln w="228600" cap="sq" cmpd="thickThin">
            <a:solidFill>
              <a:schemeClr val="accent1"/>
            </a:solidFill>
            <a:prstDash val="solid"/>
            <a:miter lim="800000"/>
          </a:ln>
          <a:effectLst>
            <a:innerShdw blurRad="76200">
              <a:srgbClr val="000000"/>
            </a:innerShdw>
          </a:effectLst>
        </p:spPr>
      </p:pic>
      <p:pic>
        <p:nvPicPr>
          <p:cNvPr id="15" name="Рисунок 14" descr="IMG_2426.jpg"/>
          <p:cNvPicPr>
            <a:picLocks noChangeAspect="1"/>
          </p:cNvPicPr>
          <p:nvPr/>
        </p:nvPicPr>
        <p:blipFill>
          <a:blip r:embed="rId7" cstate="print"/>
          <a:stretch>
            <a:fillRect/>
          </a:stretch>
        </p:blipFill>
        <p:spPr>
          <a:xfrm rot="5400000">
            <a:off x="205352" y="2134187"/>
            <a:ext cx="2214577" cy="1660933"/>
          </a:xfrm>
          <a:prstGeom prst="rect">
            <a:avLst/>
          </a:prstGeom>
          <a:ln w="228600" cap="sq" cmpd="thickThin">
            <a:solidFill>
              <a:schemeClr val="accent1"/>
            </a:solidFill>
            <a:prstDash val="solid"/>
            <a:miter lim="800000"/>
          </a:ln>
          <a:effectLst>
            <a:innerShdw blurRad="76200">
              <a:srgbClr val="000000"/>
            </a:innerShdw>
          </a:effectLst>
        </p:spPr>
      </p:pic>
    </p:spTree>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358246" cy="6241446"/>
          </a:xfrm>
        </p:spPr>
        <p:txBody>
          <a:bodyPr>
            <a:normAutofit/>
          </a:bodyPr>
          <a:lstStyle/>
          <a:p>
            <a:pPr>
              <a:buNone/>
            </a:pPr>
            <a:r>
              <a:rPr lang="ru-RU" b="1" i="1" dirty="0" smtClean="0">
                <a:solidFill>
                  <a:srgbClr val="663300"/>
                </a:solidFill>
              </a:rPr>
              <a:t>       </a:t>
            </a:r>
          </a:p>
          <a:p>
            <a:pPr>
              <a:buNone/>
            </a:pPr>
            <a:r>
              <a:rPr lang="ru-RU" sz="2600" b="1" i="1" dirty="0" smtClean="0">
                <a:solidFill>
                  <a:srgbClr val="663300"/>
                </a:solidFill>
              </a:rPr>
              <a:t>  </a:t>
            </a:r>
            <a:r>
              <a:rPr lang="ru-RU" sz="2600" dirty="0" smtClean="0"/>
              <a:t>     </a:t>
            </a:r>
            <a:r>
              <a:rPr lang="ru-RU" sz="2600" dirty="0" err="1" smtClean="0">
                <a:solidFill>
                  <a:srgbClr val="663300"/>
                </a:solidFill>
              </a:rPr>
              <a:t>Бисероплетение</a:t>
            </a:r>
            <a:r>
              <a:rPr lang="ru-RU" sz="2600" dirty="0" smtClean="0">
                <a:solidFill>
                  <a:srgbClr val="663300"/>
                </a:solidFill>
              </a:rPr>
              <a:t> – работа очень сложная, кропотливая. Не всем детям она была вначале по силам. Но, несмотря на то, что это трудная работа, она несет большую коррекционную значимость, т.к. здесь идет развитие мелкой моторики рук, развитие пространственных представлений, зрительного восприятия. </a:t>
            </a:r>
          </a:p>
          <a:p>
            <a:pPr>
              <a:buNone/>
            </a:pPr>
            <a:r>
              <a:rPr lang="ru-RU" sz="2600" dirty="0" smtClean="0">
                <a:solidFill>
                  <a:srgbClr val="663300"/>
                </a:solidFill>
              </a:rPr>
              <a:t> </a:t>
            </a:r>
          </a:p>
          <a:p>
            <a:pPr>
              <a:buNone/>
            </a:pPr>
            <a:endParaRPr lang="ru-RU" dirty="0"/>
          </a:p>
        </p:txBody>
      </p:sp>
      <p:pic>
        <p:nvPicPr>
          <p:cNvPr id="4" name="Рисунок 3" descr="cvety_iz_bisera_vinok2[1].jpg"/>
          <p:cNvPicPr>
            <a:picLocks noChangeAspect="1"/>
          </p:cNvPicPr>
          <p:nvPr/>
        </p:nvPicPr>
        <p:blipFill>
          <a:blip r:embed="rId3"/>
          <a:stretch>
            <a:fillRect/>
          </a:stretch>
        </p:blipFill>
        <p:spPr>
          <a:xfrm>
            <a:off x="667259" y="4214818"/>
            <a:ext cx="7590341" cy="2143140"/>
          </a:xfrm>
          <a:prstGeom prst="rect">
            <a:avLst/>
          </a:prstGeom>
        </p:spPr>
      </p:pic>
    </p:spTree>
    <p:custDataLst>
      <p:tags r:id="rId1"/>
    </p:custDataLst>
  </p:cSld>
  <p:clrMapOvr>
    <a:masterClrMapping/>
  </p:clrMapOvr>
  <p:transition>
    <p:pull dir="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7|10.3|6.2"/>
</p:tagLst>
</file>

<file path=ppt/tags/tag2.xml><?xml version="1.0" encoding="utf-8"?>
<p:tagLst xmlns:a="http://schemas.openxmlformats.org/drawingml/2006/main" xmlns:r="http://schemas.openxmlformats.org/officeDocument/2006/relationships" xmlns:p="http://schemas.openxmlformats.org/presentationml/2006/main">
  <p:tag name="TIMING" val="|3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2">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272</TotalTime>
  <Words>308</Words>
  <Application>Microsoft Office PowerPoint</Application>
  <PresentationFormat>Экран (4:3)</PresentationFormat>
  <Paragraphs>61</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Эркер</vt:lpstr>
      <vt:lpstr>     Коррекционная направленность и влияние творческой деятельности на развитие  познавательных интересов у обучающихся с ограниченными возможностями здоровья  </vt:lpstr>
      <vt:lpstr>             </vt:lpstr>
      <vt:lpstr>                          цель:</vt:lpstr>
      <vt:lpstr>Кружок «Радуга творчества»  </vt:lpstr>
      <vt:lpstr>Слайд 5</vt:lpstr>
      <vt:lpstr>Задачи:  </vt:lpstr>
      <vt:lpstr>Слайд 7</vt:lpstr>
      <vt:lpstr>Форма проведения занятий: - групповая; - индивидуальная</vt:lpstr>
      <vt:lpstr>Слайд 9</vt:lpstr>
      <vt:lpstr>Плетение из алюминиевой фольги</vt:lpstr>
      <vt:lpstr>     Работа с бумагой и картоном</vt:lpstr>
      <vt:lpstr>Досуговая  деятельность:</vt:lpstr>
      <vt:lpstr>Почему мы любим ручное творчество?</vt:lpstr>
      <vt:lpstr>Можно сплести забавные сувениры</vt:lpstr>
      <vt:lpstr>«Наш вернисаж»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внеурочная деятельность -    КАК УСЛОВИЕ    ЭФФЕКТИВНОЙ    СОЦИАЛИЗАЦИИ   ПОДРОСТКОВ</dc:title>
  <dc:creator>User</dc:creator>
  <cp:lastModifiedBy>User</cp:lastModifiedBy>
  <cp:revision>41</cp:revision>
  <dcterms:created xsi:type="dcterms:W3CDTF">2005-12-31T21:52:05Z</dcterms:created>
  <dcterms:modified xsi:type="dcterms:W3CDTF">2012-04-02T14:18:45Z</dcterms:modified>
</cp:coreProperties>
</file>