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9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812C-9C57-4C9B-B99C-867AA19D2A0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479-74D4-4770-9699-4FE19B475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812C-9C57-4C9B-B99C-867AA19D2A0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479-74D4-4770-9699-4FE19B475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812C-9C57-4C9B-B99C-867AA19D2A0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479-74D4-4770-9699-4FE19B475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812C-9C57-4C9B-B99C-867AA19D2A0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479-74D4-4770-9699-4FE19B475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812C-9C57-4C9B-B99C-867AA19D2A0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479-74D4-4770-9699-4FE19B475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812C-9C57-4C9B-B99C-867AA19D2A0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479-74D4-4770-9699-4FE19B475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812C-9C57-4C9B-B99C-867AA19D2A0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479-74D4-4770-9699-4FE19B475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812C-9C57-4C9B-B99C-867AA19D2A0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479-74D4-4770-9699-4FE19B475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812C-9C57-4C9B-B99C-867AA19D2A0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479-74D4-4770-9699-4FE19B475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812C-9C57-4C9B-B99C-867AA19D2A0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8479-74D4-4770-9699-4FE19B475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812C-9C57-4C9B-B99C-867AA19D2A0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448479-74D4-4770-9699-4FE19B475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40812C-9C57-4C9B-B99C-867AA19D2A0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448479-74D4-4770-9699-4FE19B47510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857256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Государственное бюджетное дошкольное образовательное учреждение детский сад № 16 </a:t>
            </a:r>
            <a:r>
              <a:rPr lang="ru-RU" sz="1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вида с приоритетным осуществлением деятельности</a:t>
            </a:r>
            <a:b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физическому развитию детей</a:t>
            </a:r>
            <a:b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Петродворцового</a:t>
            </a: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района Санкт-Петербурга</a:t>
            </a:r>
            <a:endParaRPr lang="ru-RU" sz="1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071678"/>
            <a:ext cx="7715304" cy="435771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</a:t>
            </a:r>
          </a:p>
          <a:p>
            <a:pPr algn="ctr"/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подхода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построении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воспитательно-образовательной работы с детьми</a:t>
            </a:r>
          </a:p>
          <a:p>
            <a:pPr algn="r"/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Старший воспитатель</a:t>
            </a:r>
          </a:p>
          <a:p>
            <a:pPr algn="r"/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Комеловская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А.А.</a:t>
            </a:r>
          </a:p>
          <a:p>
            <a:pPr algn="r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детей есть возможность обсуждать, действовать, переделывать, добавлять и т.п. Ситуации могут возникать, наполняться содержанием,   продолжаться на протяжении одного дня, недели, месяца. Исходная ситуация может быть похожа на знакомство с каким-то объектом, понятием, а может идти от события, праздника, чтения книги или рассматривания картины. В ней </a:t>
            </a:r>
            <a:r>
              <a:rPr lang="ru-RU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итегрируются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разные занятия и свободная деятельность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224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8647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ситуаций планируется взрослыми, часть возникает спонтанно, по инициативе детей, а взрослые подхватывают ее и продумывают, как насытить их важным развивающим содержанием. В ситуации могут участвовать как дети всей группы, так и подгруппы, в том числе дети из разных групп, разных возрастов, так чтобы они могли учиться друг у друга. Однако при всем разнообразии возникающих ситуаций все они представляют собой 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механизм саморазвития.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24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Особое внимание нужно обратить на освоение педагогами методами и формами опосредованного (или косвенного) педагогического воздействия. Суть его в том, что педагог не ставит перед детьми какой-либо конкретной задачи и не определяет прямо способ ее решения. Он внимательно изучает интересы и склонности детей, дает им советы, поощряет общение, создает условия для саморазвития, обеспечивает развивающую среду, включается как организатор в детскую деятельность  и стремится ее обогатить. Технология «ситуация» дает воспитателю ключ к управлению этим процессом.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Известно, что </a:t>
            </a:r>
            <a:r>
              <a:rPr lang="ru-RU" sz="32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опыт ребенка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формируется только в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(Л.С.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С.Л. Рубинштейн).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Давно замечена высокая эффективность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«открытий»,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которые делает человек в любой сфере деятельности, для усвоения им культурного опыта и развития творческого потенциала его личности.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429132"/>
            <a:ext cx="82153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pPr algn="ctr"/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подход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57158" y="1214422"/>
            <a:ext cx="4210080" cy="378621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b="1" u="sng" dirty="0" err="1" smtClean="0">
                <a:solidFill>
                  <a:schemeClr val="accent2">
                    <a:lumMod val="75000"/>
                  </a:schemeClr>
                </a:solidFill>
              </a:rPr>
              <a:t>Деятельностный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 подход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/>
              <a:t>исходит из положения о том, что психологические способности человека – есть результат преобразования внешней предметной во внутреннюю психическую деятельность путем последовательных преобразований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4876" y="1214422"/>
            <a:ext cx="4038600" cy="4434840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Системный подход </a:t>
            </a:r>
            <a:r>
              <a:rPr lang="ru-RU" dirty="0" smtClean="0"/>
              <a:t>– это подход, при котором любая система рассматривается как совокупность взаимосвязанных элементов</a:t>
            </a: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5286388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Деятельностный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подход позволяет конкретно воплотить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принцип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системности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практике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443914" cy="538925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идея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подхода связана 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с самой деятельностью как таковой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с 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деятельностью как средством становления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развития субъективности ребенка. Т.е. в результате использования форм, приемов и методов воспитательно-образовательной работы 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рождается не робот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обученный и запрограммированный на четкое выполнение определенных действий, деятельностей, а 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Человек, способный выбирать, оценивать, программировать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конструировать те виды деятельности, которые адекватны его природе, удовлетворяют его потребности в саморазвитии, самореализации.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327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ФГОС ДО – это смена образовательной парадигмы (цели). Вместо передачи суммы знаний – развитие личности воспитанника на основе освоения способов деятельности.</a:t>
            </a:r>
            <a:endParaRPr lang="ru-RU" sz="2700" b="1" dirty="0"/>
          </a:p>
        </p:txBody>
      </p:sp>
      <p:pic>
        <p:nvPicPr>
          <p:cNvPr id="4" name="Рисунок 3" descr="http://900igr.net/datas/pedagogika/Standarty-obrazovanija/0013-013-Esli-ranshe-tseli-obuchenija-opredeljali-kak-usvoenie-znanij-umenij-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928802"/>
            <a:ext cx="6572296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" name="Блок-схема: процесс 54"/>
          <p:cNvSpPr/>
          <p:nvPr/>
        </p:nvSpPr>
        <p:spPr>
          <a:xfrm>
            <a:off x="214282" y="500042"/>
            <a:ext cx="1714512" cy="612648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Физическая культура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6" name="Блок-схема: процесс 55"/>
          <p:cNvSpPr/>
          <p:nvPr/>
        </p:nvSpPr>
        <p:spPr>
          <a:xfrm>
            <a:off x="2285984" y="500042"/>
            <a:ext cx="1343028" cy="612648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Здоровье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7" name="Блок-схема: процесс 56"/>
          <p:cNvSpPr/>
          <p:nvPr/>
        </p:nvSpPr>
        <p:spPr>
          <a:xfrm>
            <a:off x="4929190" y="571480"/>
            <a:ext cx="1485904" cy="642942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Музыка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8" name="Блок-схема: процесс 57"/>
          <p:cNvSpPr/>
          <p:nvPr/>
        </p:nvSpPr>
        <p:spPr>
          <a:xfrm>
            <a:off x="6643702" y="571480"/>
            <a:ext cx="2143140" cy="642942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Художественное творчество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9" name="Блок-схема: процесс 58"/>
          <p:cNvSpPr/>
          <p:nvPr/>
        </p:nvSpPr>
        <p:spPr>
          <a:xfrm>
            <a:off x="500034" y="1500174"/>
            <a:ext cx="2643206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Физическое развитие</a:t>
            </a:r>
            <a:endParaRPr lang="ru-RU" dirty="0"/>
          </a:p>
        </p:txBody>
      </p:sp>
      <p:sp>
        <p:nvSpPr>
          <p:cNvPr id="60" name="Блок-схема: процесс 59"/>
          <p:cNvSpPr/>
          <p:nvPr/>
        </p:nvSpPr>
        <p:spPr>
          <a:xfrm>
            <a:off x="5786446" y="1571612"/>
            <a:ext cx="2786082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Художественно-эстетическое развитие</a:t>
            </a:r>
            <a:endParaRPr lang="ru-RU" dirty="0"/>
          </a:p>
        </p:txBody>
      </p:sp>
      <p:sp>
        <p:nvSpPr>
          <p:cNvPr id="61" name="Блок-схема: процесс 60"/>
          <p:cNvSpPr/>
          <p:nvPr/>
        </p:nvSpPr>
        <p:spPr>
          <a:xfrm>
            <a:off x="1714480" y="2500306"/>
            <a:ext cx="5929354" cy="612648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Основные направления развития детей и образовательные области</a:t>
            </a:r>
            <a:endParaRPr lang="ru-RU" dirty="0"/>
          </a:p>
        </p:txBody>
      </p:sp>
      <p:sp>
        <p:nvSpPr>
          <p:cNvPr id="62" name="Блок-схема: процесс 61"/>
          <p:cNvSpPr/>
          <p:nvPr/>
        </p:nvSpPr>
        <p:spPr>
          <a:xfrm>
            <a:off x="500034" y="3571876"/>
            <a:ext cx="1928826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Речевое развитие</a:t>
            </a:r>
            <a:endParaRPr lang="ru-RU" dirty="0"/>
          </a:p>
        </p:txBody>
      </p:sp>
      <p:sp>
        <p:nvSpPr>
          <p:cNvPr id="63" name="Блок-схема: процесс 62"/>
          <p:cNvSpPr/>
          <p:nvPr/>
        </p:nvSpPr>
        <p:spPr>
          <a:xfrm>
            <a:off x="3286116" y="3571876"/>
            <a:ext cx="2286016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Познавательное развитие</a:t>
            </a:r>
            <a:endParaRPr lang="ru-RU" dirty="0"/>
          </a:p>
        </p:txBody>
      </p:sp>
      <p:sp>
        <p:nvSpPr>
          <p:cNvPr id="64" name="Блок-схема: процесс 63"/>
          <p:cNvSpPr/>
          <p:nvPr/>
        </p:nvSpPr>
        <p:spPr>
          <a:xfrm>
            <a:off x="6357950" y="3571876"/>
            <a:ext cx="2428892" cy="78581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Социально-коммуникативное развитие</a:t>
            </a:r>
            <a:endParaRPr lang="ru-RU" dirty="0"/>
          </a:p>
        </p:txBody>
      </p:sp>
      <p:sp>
        <p:nvSpPr>
          <p:cNvPr id="65" name="Блок-схема: процесс 64"/>
          <p:cNvSpPr/>
          <p:nvPr/>
        </p:nvSpPr>
        <p:spPr>
          <a:xfrm rot="16200000">
            <a:off x="4286248" y="4857760"/>
            <a:ext cx="1714512" cy="71438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Кругозор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6" name="Блок-схема: процесс 65"/>
          <p:cNvSpPr/>
          <p:nvPr/>
        </p:nvSpPr>
        <p:spPr>
          <a:xfrm rot="16200000">
            <a:off x="107125" y="4822041"/>
            <a:ext cx="1714512" cy="785818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Чтение художественной литературы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Блок-схема: процесс 66"/>
          <p:cNvSpPr/>
          <p:nvPr/>
        </p:nvSpPr>
        <p:spPr>
          <a:xfrm rot="16200000">
            <a:off x="1142976" y="4857760"/>
            <a:ext cx="1714512" cy="71438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всех компонентов речи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Блок-схема: процесс 67"/>
          <p:cNvSpPr/>
          <p:nvPr/>
        </p:nvSpPr>
        <p:spPr>
          <a:xfrm rot="16200000">
            <a:off x="7572396" y="5143512"/>
            <a:ext cx="1928826" cy="500066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Коммуникация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9" name="Блок-схема: процесс 68"/>
          <p:cNvSpPr/>
          <p:nvPr/>
        </p:nvSpPr>
        <p:spPr>
          <a:xfrm rot="16200000">
            <a:off x="6429388" y="5000636"/>
            <a:ext cx="1643074" cy="500066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Труд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0" name="Блок-схема: процесс 69"/>
          <p:cNvSpPr/>
          <p:nvPr/>
        </p:nvSpPr>
        <p:spPr>
          <a:xfrm rot="16200000">
            <a:off x="5679289" y="5107793"/>
            <a:ext cx="1857388" cy="500066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Социализация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1" name="Блок-схема: процесс 70"/>
          <p:cNvSpPr/>
          <p:nvPr/>
        </p:nvSpPr>
        <p:spPr>
          <a:xfrm rot="16200000">
            <a:off x="2964645" y="4893479"/>
            <a:ext cx="1714512" cy="642942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Познание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2" name="Блок-схема: процесс 71"/>
          <p:cNvSpPr/>
          <p:nvPr/>
        </p:nvSpPr>
        <p:spPr>
          <a:xfrm rot="16200000">
            <a:off x="7000892" y="5072074"/>
            <a:ext cx="1785950" cy="500066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Безопасность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3" name="Стрелка вверх 72"/>
          <p:cNvSpPr/>
          <p:nvPr/>
        </p:nvSpPr>
        <p:spPr>
          <a:xfrm>
            <a:off x="1000100" y="1142984"/>
            <a:ext cx="285752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верх 73"/>
          <p:cNvSpPr/>
          <p:nvPr/>
        </p:nvSpPr>
        <p:spPr>
          <a:xfrm>
            <a:off x="7500958" y="1214422"/>
            <a:ext cx="285752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трелка вверх 74"/>
          <p:cNvSpPr/>
          <p:nvPr/>
        </p:nvSpPr>
        <p:spPr>
          <a:xfrm>
            <a:off x="5929322" y="1214422"/>
            <a:ext cx="285752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трелка вверх 75"/>
          <p:cNvSpPr/>
          <p:nvPr/>
        </p:nvSpPr>
        <p:spPr>
          <a:xfrm>
            <a:off x="2714612" y="1142984"/>
            <a:ext cx="285752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трелка вверх 76"/>
          <p:cNvSpPr/>
          <p:nvPr/>
        </p:nvSpPr>
        <p:spPr>
          <a:xfrm>
            <a:off x="6786578" y="2143116"/>
            <a:ext cx="285752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трелка вверх 77"/>
          <p:cNvSpPr/>
          <p:nvPr/>
        </p:nvSpPr>
        <p:spPr>
          <a:xfrm>
            <a:off x="2500298" y="2143116"/>
            <a:ext cx="285752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трелка вниз 78"/>
          <p:cNvSpPr/>
          <p:nvPr/>
        </p:nvSpPr>
        <p:spPr>
          <a:xfrm>
            <a:off x="1928794" y="3143248"/>
            <a:ext cx="285752" cy="406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Стрелка вниз 79"/>
          <p:cNvSpPr/>
          <p:nvPr/>
        </p:nvSpPr>
        <p:spPr>
          <a:xfrm>
            <a:off x="4286248" y="3143248"/>
            <a:ext cx="285752" cy="406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Стрелка вниз 80"/>
          <p:cNvSpPr/>
          <p:nvPr/>
        </p:nvSpPr>
        <p:spPr>
          <a:xfrm>
            <a:off x="7215206" y="3143248"/>
            <a:ext cx="285752" cy="406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Показатели владения педагогом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системно-деятельностными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технологиям: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Имеет гуманистическую позицию по отношению к каждому ребенку;</a:t>
            </a:r>
          </a:p>
          <a:p>
            <a:r>
              <a:rPr lang="ru-RU" dirty="0" smtClean="0"/>
              <a:t>Использует в работе интеграцию видов детской деятельности, образовательных областей;</a:t>
            </a:r>
          </a:p>
          <a:p>
            <a:r>
              <a:rPr lang="ru-RU" dirty="0" smtClean="0"/>
              <a:t>Организует поисковую, проблемную, проектную деятельность детей;</a:t>
            </a:r>
          </a:p>
          <a:p>
            <a:r>
              <a:rPr lang="ru-RU" dirty="0" smtClean="0"/>
              <a:t>Организует сотрудничество детей </a:t>
            </a:r>
            <a:r>
              <a:rPr lang="ru-RU" dirty="0" err="1" smtClean="0"/>
              <a:t>пр</a:t>
            </a:r>
            <a:r>
              <a:rPr lang="ru-RU" dirty="0" smtClean="0"/>
              <a:t> решении проблемных задач;</a:t>
            </a:r>
          </a:p>
          <a:p>
            <a:r>
              <a:rPr lang="ru-RU" dirty="0" smtClean="0"/>
              <a:t>Владеет способами организации рефлексии, осуществляет анализ собственной педагогической деятельности;</a:t>
            </a:r>
          </a:p>
          <a:p>
            <a:r>
              <a:rPr lang="ru-RU" dirty="0" smtClean="0"/>
              <a:t>Создает  условия для приобретения детьми жизненного опыта, самостоятельной выработки жизненных ценностей.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zaz.gendocs.ru/tw_files2/urls_28/2131/d-2130906/img1.jpg"/>
          <p:cNvPicPr/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500034" y="0"/>
            <a:ext cx="7543824" cy="34692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1142984"/>
            <a:ext cx="8443914" cy="5317814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дошкольной ступени модификацией технологии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метода является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 «Ситуация»,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которая вместо занятий предлагает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развивающие ситуации.</a:t>
            </a:r>
          </a:p>
          <a:p>
            <a:pPr>
              <a:buNone/>
            </a:pPr>
            <a:endParaRPr lang="ru-RU" sz="28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Детям предъявляется материал для анализа, исследования, понимания причин, проектирование, переработки, информации, осмысление полученных сведений и их практического применения в жизни.</a:t>
            </a:r>
          </a:p>
          <a:p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2021</TotalTime>
  <Words>587</Words>
  <Application>Microsoft Office PowerPoint</Application>
  <PresentationFormat>Экран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Государственное бюджетное дошкольное образовательное учреждение детский сад № 16 общеразвивающего вида с приоритетным осуществлением деятельности по физическому развитию детей Петродворцового района Санкт-Петербурга</vt:lpstr>
      <vt:lpstr>Слайд 2</vt:lpstr>
      <vt:lpstr>Системно-деятельностный подход</vt:lpstr>
      <vt:lpstr>Слайд 4</vt:lpstr>
      <vt:lpstr>   ФГОС ДО – это смена образовательной парадигмы (цели). Вместо передачи суммы знаний – развитие личности воспитанника на основе освоения способов деятельности.</vt:lpstr>
      <vt:lpstr>Слайд 6</vt:lpstr>
      <vt:lpstr>Показатели владения педагогом системно-деятельностными технологиям: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детский сад № 16 общеразвивающего вида с приоритетным осуществлением деятельности по физическому развитию детей Петродворцового района Санкт-Петербурга</dc:title>
  <dc:creator>1</dc:creator>
  <cp:lastModifiedBy>1</cp:lastModifiedBy>
  <cp:revision>202</cp:revision>
  <dcterms:created xsi:type="dcterms:W3CDTF">2014-04-02T07:02:59Z</dcterms:created>
  <dcterms:modified xsi:type="dcterms:W3CDTF">2014-04-22T09:40:39Z</dcterms:modified>
</cp:coreProperties>
</file>