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81" r:id="rId12"/>
    <p:sldId id="272" r:id="rId13"/>
    <p:sldId id="271" r:id="rId14"/>
    <p:sldId id="270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94" r:id="rId24"/>
    <p:sldId id="293" r:id="rId25"/>
    <p:sldId id="292" r:id="rId26"/>
    <p:sldId id="291" r:id="rId27"/>
    <p:sldId id="290" r:id="rId28"/>
    <p:sldId id="289" r:id="rId29"/>
    <p:sldId id="288" r:id="rId30"/>
    <p:sldId id="287" r:id="rId31"/>
    <p:sldId id="286" r:id="rId32"/>
    <p:sldId id="285" r:id="rId33"/>
    <p:sldId id="284" r:id="rId34"/>
    <p:sldId id="283" r:id="rId35"/>
    <p:sldId id="28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G:\для Орловой\Новая папка\images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928934"/>
            <a:ext cx="2038350" cy="22383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85723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Корова в произведениях устного народного творчества и </a:t>
            </a:r>
            <a:r>
              <a:rPr lang="ru-RU" sz="3600" b="1" dirty="0" smtClean="0">
                <a:latin typeface="Monotype Corsiva" pitchFamily="66" charset="0"/>
              </a:rPr>
              <a:t>природе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421481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 воспитатель </a:t>
            </a:r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МКДОУ </a:t>
            </a:r>
            <a:r>
              <a:rPr lang="ru-RU" sz="2000" b="1" dirty="0" smtClean="0">
                <a:latin typeface="Monotype Corsiva" pitchFamily="66" charset="0"/>
              </a:rPr>
              <a:t>«Шварцевский </a:t>
            </a:r>
            <a:r>
              <a:rPr lang="ru-RU" sz="2000" b="1" dirty="0" err="1" smtClean="0">
                <a:latin typeface="Monotype Corsiva" pitchFamily="66" charset="0"/>
              </a:rPr>
              <a:t>д</a:t>
            </a:r>
            <a:r>
              <a:rPr lang="ru-RU" sz="2000" b="1" dirty="0" smtClean="0">
                <a:latin typeface="Monotype Corsiva" pitchFamily="66" charset="0"/>
              </a:rPr>
              <a:t>/с» </a:t>
            </a:r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Орлова </a:t>
            </a:r>
            <a:r>
              <a:rPr lang="ru-RU" sz="2000" b="1" dirty="0" smtClean="0">
                <a:latin typeface="Monotype Corsiva" pitchFamily="66" charset="0"/>
              </a:rPr>
              <a:t>Любовь Георгиевна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3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294343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Дай молочка, Бурёнушка,</a:t>
            </a:r>
          </a:p>
          <a:p>
            <a:r>
              <a:rPr lang="ru-RU" sz="2000" b="1" dirty="0" smtClean="0">
                <a:latin typeface="Monotype Corsiva" pitchFamily="66" charset="0"/>
              </a:rPr>
              <a:t>Хоть капельку- на донышко!</a:t>
            </a:r>
          </a:p>
          <a:p>
            <a:r>
              <a:rPr lang="ru-RU" sz="2000" b="1" dirty="0" smtClean="0">
                <a:latin typeface="Monotype Corsiva" pitchFamily="66" charset="0"/>
              </a:rPr>
              <a:t>Ждут меня котята,</a:t>
            </a:r>
          </a:p>
          <a:p>
            <a:r>
              <a:rPr lang="ru-RU" sz="2000" b="1" dirty="0" smtClean="0">
                <a:latin typeface="Monotype Corsiva" pitchFamily="66" charset="0"/>
              </a:rPr>
              <a:t>Малые ребята.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Дай им сливок ложечку,</a:t>
            </a:r>
          </a:p>
          <a:p>
            <a:r>
              <a:rPr lang="ru-RU" sz="2000" b="1" dirty="0" smtClean="0">
                <a:latin typeface="Monotype Corsiva" pitchFamily="66" charset="0"/>
              </a:rPr>
              <a:t>Творога немножечко.</a:t>
            </a:r>
          </a:p>
          <a:p>
            <a:r>
              <a:rPr lang="ru-RU" sz="2000" b="1" dirty="0" smtClean="0">
                <a:latin typeface="Monotype Corsiva" pitchFamily="66" charset="0"/>
              </a:rPr>
              <a:t>Всем даёт здоровье</a:t>
            </a:r>
          </a:p>
          <a:p>
            <a:r>
              <a:rPr lang="ru-RU" sz="2000" b="1" dirty="0" smtClean="0">
                <a:latin typeface="Monotype Corsiva" pitchFamily="66" charset="0"/>
              </a:rPr>
              <a:t>Молоко коровье.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2942" t="15206" r="22020" b="13516"/>
          <a:stretch>
            <a:fillRect/>
          </a:stretch>
        </p:blipFill>
        <p:spPr bwMode="auto">
          <a:xfrm>
            <a:off x="3857620" y="2571744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1928802"/>
            <a:ext cx="3727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Дразнилки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00298" y="428604"/>
            <a:ext cx="5214974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Рева-корова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Разревелась снова.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Вот как слезки льются –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Можно захлебнуться.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Тихо,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ревушка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не плачь,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Подарю тебе калач!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Хватит плакать,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ревушка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Ревушка-коровушка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00"/>
              </a:solidFill>
              <a:latin typeface="Comic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Хватит плакать, рева,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Вот, смотри, корова!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Говорит она: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Му-му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ты плачешь, не пойму?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 пришла издалека,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Принесла я молока,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Хватит нам на кашку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еще на чашку!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Молоко мое ты пей,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Сразу станешь веселей!»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214942" y="500042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43240" y="2214554"/>
            <a:ext cx="24304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Сказки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 descr="G:\для Орловой\Сказки\3-smoljanoj-bochok.jpg"/>
          <p:cNvPicPr>
            <a:picLocks noChangeAspect="1" noChangeArrowheads="1"/>
          </p:cNvPicPr>
          <p:nvPr/>
        </p:nvPicPr>
        <p:blipFill>
          <a:blip r:embed="rId3"/>
          <a:srcRect b="9836"/>
          <a:stretch>
            <a:fillRect/>
          </a:stretch>
        </p:blipFill>
        <p:spPr bwMode="auto">
          <a:xfrm>
            <a:off x="508000" y="381000"/>
            <a:ext cx="4206876" cy="2619372"/>
          </a:xfrm>
          <a:prstGeom prst="rect">
            <a:avLst/>
          </a:prstGeom>
          <a:noFill/>
        </p:spPr>
      </p:pic>
      <p:pic>
        <p:nvPicPr>
          <p:cNvPr id="14338" name="Picture 2" descr="G:\для Орловой\Сказки\263465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71480"/>
            <a:ext cx="3595691" cy="4643447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214686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5286388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Петушок и бобовое зернышко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928926" y="2143116"/>
            <a:ext cx="3401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Небылица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86050" y="1928802"/>
            <a:ext cx="4161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Небылица в лицах, небывальщина,</a:t>
            </a:r>
          </a:p>
          <a:p>
            <a:r>
              <a:rPr lang="ru-RU" sz="2400" b="1" dirty="0" smtClean="0">
                <a:latin typeface="Monotype Corsiva" pitchFamily="66" charset="0"/>
              </a:rPr>
              <a:t>Небывальщина да </a:t>
            </a:r>
            <a:r>
              <a:rPr lang="ru-RU" sz="2400" b="1" dirty="0" err="1" smtClean="0">
                <a:latin typeface="Monotype Corsiva" pitchFamily="66" charset="0"/>
              </a:rPr>
              <a:t>неслыхальщина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r>
              <a:rPr lang="ru-RU" sz="2400" b="1" dirty="0" smtClean="0">
                <a:latin typeface="Monotype Corsiva" pitchFamily="66" charset="0"/>
              </a:rPr>
              <a:t>На горе корова белку лаяла,</a:t>
            </a:r>
          </a:p>
          <a:p>
            <a:r>
              <a:rPr lang="ru-RU" sz="2400" b="1" dirty="0" smtClean="0">
                <a:latin typeface="Monotype Corsiva" pitchFamily="66" charset="0"/>
              </a:rPr>
              <a:t>Ноги расширяя, глаза </a:t>
            </a:r>
            <a:r>
              <a:rPr lang="ru-RU" sz="2400" b="1" dirty="0" err="1" smtClean="0">
                <a:latin typeface="Monotype Corsiva" pitchFamily="66" charset="0"/>
              </a:rPr>
              <a:t>выпуча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0232" y="2071678"/>
            <a:ext cx="44214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Скороговорка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2357430"/>
            <a:ext cx="5043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Бык, бык- </a:t>
            </a:r>
            <a:r>
              <a:rPr lang="ru-RU" sz="2400" b="1" dirty="0" err="1" smtClean="0">
                <a:latin typeface="Monotype Corsiva" pitchFamily="66" charset="0"/>
              </a:rPr>
              <a:t>тупогуб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тупогубенький</a:t>
            </a:r>
            <a:r>
              <a:rPr lang="ru-RU" sz="2400" b="1" dirty="0" smtClean="0">
                <a:latin typeface="Monotype Corsiva" pitchFamily="66" charset="0"/>
              </a:rPr>
              <a:t> бычок.</a:t>
            </a:r>
          </a:p>
          <a:p>
            <a:r>
              <a:rPr lang="ru-RU" sz="2400" b="1" dirty="0" smtClean="0">
                <a:latin typeface="Monotype Corsiva" pitchFamily="66" charset="0"/>
              </a:rPr>
              <a:t>У быка бела губа была тупа.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928670"/>
            <a:ext cx="391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Корова-это домашнее животное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71678"/>
            <a:ext cx="47863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71802" y="1928802"/>
            <a:ext cx="2728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Загадки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000108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Корова приносит большую пользу. Мясо, сыр, молоко, творог, сметану-всё это даёт нам корова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14356"/>
            <a:ext cx="4284661" cy="27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428868"/>
            <a:ext cx="2784463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000504"/>
            <a:ext cx="20669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21481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 descr="G:\для Орловой\Новая папка\images (3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857760"/>
            <a:ext cx="16002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785794"/>
            <a:ext cx="463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Коровы бывают самых разных цветов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2529" name="Picture 1" descr="G:\для Орловой\Новая папка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2657475" cy="1724025"/>
          </a:xfrm>
          <a:prstGeom prst="rect">
            <a:avLst/>
          </a:prstGeom>
          <a:noFill/>
        </p:spPr>
      </p:pic>
      <p:pic>
        <p:nvPicPr>
          <p:cNvPr id="22530" name="Picture 2" descr="G:\для Орловой\Новая папка\images (1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071678"/>
            <a:ext cx="2466975" cy="1847850"/>
          </a:xfrm>
          <a:prstGeom prst="rect">
            <a:avLst/>
          </a:prstGeom>
          <a:noFill/>
        </p:spPr>
      </p:pic>
      <p:pic>
        <p:nvPicPr>
          <p:cNvPr id="22531" name="Picture 3" descr="G:\для Орловой\Новая папка\images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786190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00430" y="928670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У коровы есть рога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23553" name="Picture 1" descr="G:\для Орловой\Новая папка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392909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У коровы есть вымя, в котором накапливается молоко.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Когда его становится много, корову доят 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Доит корову доярка.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8914" name="Picture 2" descr="G:\для Орловой\Новая папка\images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3116"/>
            <a:ext cx="585791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 descr="G:\для Орловой\Новая папка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466975" cy="1847850"/>
          </a:xfrm>
          <a:prstGeom prst="rect">
            <a:avLst/>
          </a:prstGeom>
          <a:noFill/>
        </p:spPr>
      </p:pic>
      <p:pic>
        <p:nvPicPr>
          <p:cNvPr id="39939" name="Picture 3" descr="G:\для Орловой\Новая папка\images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571744"/>
            <a:ext cx="4286280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000108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 день корова даёт 25 литров молока.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Молоко полезно для здоровья: в нем содержится много витаминов.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1500174"/>
            <a:ext cx="629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Между собой коровы общаются с помощью мычания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0962" name="Picture 2" descr="G:\для Орловой\Новая папка\images (9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5643602" cy="321470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928670"/>
            <a:ext cx="7072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Детёныш коровы называется телёнок. Если это мальчик, то его называют бычок. Когда он вырастет, то будет большим быком Если это девочка, её называют тёлочка. Она будет коровой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987" name="Picture 3" descr="G:\для Орловой\Новая папка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4" y="2438400"/>
            <a:ext cx="4081483" cy="27765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 descr="G:\для Орловой\Новая папка\images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00240"/>
            <a:ext cx="4643470" cy="31004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714356"/>
            <a:ext cx="6894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Живут коровы на ферме. Все они содержатся в коровнике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 descr="G:\для Орловой\Новая папка\images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85926"/>
            <a:ext cx="4929222" cy="3214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857232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Коровники- это большие теплые сараи. В них коровы спят, а зимой спасаются от морозов.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 l="10833" t="6111" r="18073" b="26180"/>
          <a:stretch>
            <a:fillRect/>
          </a:stretch>
        </p:blipFill>
        <p:spPr bwMode="auto">
          <a:xfrm>
            <a:off x="1428728" y="1714488"/>
            <a:ext cx="65008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4414" y="71435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 коровнике у каждой коровы есть своя отдельная комнатка. Здесь есть поилка для воды и кормушка для еды.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857232"/>
            <a:ext cx="2357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Сама пёстрая,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Ест зелёное,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Даёт белое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429256" y="4429132"/>
            <a:ext cx="25003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Посреди двора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Стоит копна: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Спереди — вилы,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Сзади — метла.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28662" y="4071942"/>
            <a:ext cx="26432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Выгоняли рога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Погулять на луга.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И рога вечерком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Прибрели с молочком.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857232"/>
            <a:ext cx="2592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Ходит в поле </a:t>
            </a:r>
            <a:r>
              <a:rPr lang="ru-RU" sz="2400" b="1" dirty="0" err="1" smtClean="0">
                <a:latin typeface="Monotype Corsiva" pitchFamily="66" charset="0"/>
              </a:rPr>
              <a:t>Лушка</a:t>
            </a:r>
            <a:r>
              <a:rPr lang="ru-RU" sz="2400" b="1" dirty="0" smtClean="0"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Позади вертушка,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Поперёк затылка</a:t>
            </a:r>
          </a:p>
          <a:p>
            <a:r>
              <a:rPr lang="ru-RU" sz="2400" b="1" dirty="0" smtClean="0">
                <a:latin typeface="Monotype Corsiva" pitchFamily="66" charset="0"/>
              </a:rPr>
              <a:t>Костяная вилка.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/>
          <a:srcRect r="54792" b="41805"/>
          <a:stretch>
            <a:fillRect/>
          </a:stretch>
        </p:blipFill>
        <p:spPr bwMode="auto">
          <a:xfrm>
            <a:off x="2571736" y="1500174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  <p:bldP spid="4099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 descr="G:\для Орловой\Новая папка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9" y="2514600"/>
            <a:ext cx="4500594" cy="27717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71435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Когда коров много- их называют стадо коров.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Летом стадо пасется на лугу. Там коровы едят свежую траву. Луг, где пасется стадо ,называют пастбищем.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100010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Летом коровы едят свежую траву, а зимой сухую траву-сено. Её летом заготавливает  на зиму фермер.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6082" name="Picture 2" descr="G:\для Орловой\Новая папка\images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14554"/>
            <a:ext cx="4643470" cy="292895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 descr="G:\для Орловой\Новая папка\images (2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857628"/>
            <a:ext cx="2505075" cy="1828800"/>
          </a:xfrm>
          <a:prstGeom prst="rect">
            <a:avLst/>
          </a:prstGeom>
          <a:noFill/>
        </p:spPr>
      </p:pic>
      <p:pic>
        <p:nvPicPr>
          <p:cNvPr id="47107" name="Picture 3" descr="G:\для Орловой\Новая папка\images 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928802"/>
            <a:ext cx="2828925" cy="1609725"/>
          </a:xfrm>
          <a:prstGeom prst="rect">
            <a:avLst/>
          </a:prstGeom>
          <a:noFill/>
        </p:spPr>
      </p:pic>
      <p:pic>
        <p:nvPicPr>
          <p:cNvPr id="47108" name="Picture 4" descr="G:\для Орловой\Новая папка\images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785926"/>
            <a:ext cx="19431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714356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Фермер заботится о коровах, следит за их здоровьем,  кормит, моет и убирает коровник.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 l="9271" t="8194" r="18073" b="31389"/>
          <a:stretch>
            <a:fillRect/>
          </a:stretch>
        </p:blipFill>
        <p:spPr bwMode="auto">
          <a:xfrm>
            <a:off x="1214414" y="428604"/>
            <a:ext cx="66437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643446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Каждый день на ферму приезжает грузовик с цистерной, чтобы забрать молоко. Его перевозят на молокозавод и там разливают по пакетам и бутылкам, готовят из него масло, творог, сметану, сыр, кефир.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14480" y="5000636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Свое название корова получила по наличию рогов: от латинского «</a:t>
            </a:r>
            <a:r>
              <a:rPr lang="ru-RU" sz="2400" b="1" dirty="0" err="1" smtClean="0">
                <a:latin typeface="Monotype Corsiva" pitchFamily="66" charset="0"/>
              </a:rPr>
              <a:t>к</a:t>
            </a:r>
            <a:r>
              <a:rPr lang="ru-RU" sz="2400" b="1" dirty="0" err="1" smtClean="0">
                <a:latin typeface="Monotype Corsiva" pitchFamily="66" charset="0"/>
              </a:rPr>
              <a:t>ор</a:t>
            </a:r>
            <a:r>
              <a:rPr lang="ru-RU" sz="2400" b="1" dirty="0" smtClean="0">
                <a:latin typeface="Monotype Corsiva" pitchFamily="66" charset="0"/>
              </a:rPr>
              <a:t>»- «рог»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48132" name="Picture 4" descr="G:\для Орловой\Новая папка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2"/>
            <a:ext cx="5143535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43174" y="2071678"/>
            <a:ext cx="37753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</a:t>
            </a:r>
          </a:p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внимание!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28860" y="1500174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Пословицы и </a:t>
            </a:r>
          </a:p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поговорки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500042"/>
            <a:ext cx="76438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Monotype Corsiva" pitchFamily="66" charset="0"/>
              </a:rPr>
              <a:t>Корову купил, а цену забыл.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Корова на дворе, а вода на столе.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Коровки с поля — и пастуху воля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Будто корова языком слизнула. 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На корову стало, хватит и на подойник.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Не дуйся, коровка, не быть бычком.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Велик язык у коровы, не дает говорить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Утка в юбке, курочка в сапожках, селезень в сережках, корова в рогоже, да всех дороже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Смотрит, что корова на писаные ворота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Что ни лучшая корова — ту и волк зарезал.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Выпустишь с воробышка, а вырастет с коровушку.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Метил в ворону, а попал в корову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Купил мужик корову, привел домой, стал доить, ан бык; да так и быть.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Коровушка с кошку, надоила с ложку.</a:t>
            </a:r>
            <a:br>
              <a:rPr lang="ru-RU" sz="2000" b="1" dirty="0" smtClean="0">
                <a:latin typeface="Monotype Corsiva" pitchFamily="66" charset="0"/>
              </a:rPr>
            </a:b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785794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Кусочек с коровий носочек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Бодливой корове бог </a:t>
            </a:r>
            <a:r>
              <a:rPr lang="ru-RU" sz="2000" b="1" dirty="0" smtClean="0">
                <a:latin typeface="Monotype Corsiva" pitchFamily="66" charset="0"/>
              </a:rPr>
              <a:t>рога </a:t>
            </a:r>
            <a:r>
              <a:rPr lang="ru-RU" sz="2000" b="1" dirty="0" smtClean="0">
                <a:latin typeface="Monotype Corsiva" pitchFamily="66" charset="0"/>
              </a:rPr>
              <a:t>не дает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Корми с осени коров сытнее, весна будет прибыльнее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Медведь корове не брат.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Силен, как бык, а смирен, как корова.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Как так: корова черная, а молоко белое?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Масло коровье кушай на здоровье.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Не краса корове, что часты пестрины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Щеголь, да ноги коровьи.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С корову стало, так и с подойник станет.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Корову по удоям считать — и цены ей не будет.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Не прав медведь, что корову съел; не права и корова, что в лес зашла.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Коза на горе выше коровы в поле.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Весной корову за хвост подымай! Великий коровий язык, да лизуном прозвали.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>Взялся стадо пасти, так паси и нашу корову.</a:t>
            </a:r>
            <a:br>
              <a:rPr lang="ru-RU" sz="2000" b="1" dirty="0" smtClean="0">
                <a:latin typeface="Monotype Corsiva" pitchFamily="66" charset="0"/>
              </a:rPr>
            </a:br>
            <a:r>
              <a:rPr lang="ru-RU" sz="2000" b="1" dirty="0" smtClean="0">
                <a:latin typeface="Monotype Corsiva" pitchFamily="66" charset="0"/>
              </a:rPr>
              <a:t/>
            </a:r>
            <a:br>
              <a:rPr lang="ru-RU" sz="2000" b="1" dirty="0" smtClean="0">
                <a:latin typeface="Monotype Corsiva" pitchFamily="66" charset="0"/>
              </a:rPr>
            </a:b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1285860"/>
            <a:ext cx="6000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 то корова рычит, не то в животе бурчит.</a:t>
            </a:r>
            <a:endParaRPr lang="ru-RU" sz="20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Пристало, как седло к корове.</a:t>
            </a:r>
            <a:endParaRPr lang="ru-RU" sz="20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Коровушка непочатый полоток.</a:t>
            </a:r>
            <a:endParaRPr lang="ru-RU" sz="20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за скоромь — одна коровенка.</a:t>
            </a:r>
            <a:endParaRPr lang="ru-RU" sz="20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Корову по удоям считать — молока не видать.</a:t>
            </a:r>
            <a:endParaRPr lang="ru-RU" sz="20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Осерчав на корову, да подойник </a:t>
            </a:r>
            <a:r>
              <a:rPr lang="ru-RU" sz="2400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обземь</a:t>
            </a: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Невидаль </a:t>
            </a: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— корову купил: будет ли на лето трава?</a:t>
            </a:r>
            <a:endParaRPr lang="ru-RU" sz="2000" b="1" dirty="0" smtClean="0"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Обул корову в лапти.</a:t>
            </a:r>
            <a:endParaRPr lang="ru-RU" sz="16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3116"/>
            <a:ext cx="4641851" cy="378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85918" y="785794"/>
            <a:ext cx="32047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Потешки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71472" y="571480"/>
            <a:ext cx="36433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Уж как я ль мою коровушку люблю!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Уж как я ль то ей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крапивушку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 нажму!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Кушай вволюшку, коровушка моя!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Ешь ты досыта, Буренушка моя!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Уж как я ль мою коровушку люблю!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Сытна пойла я коровушке налью,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Чтоб сыта была коровушка моя,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Calibri" pitchFamily="34" charset="0"/>
                <a:cs typeface="Helvetica"/>
              </a:rPr>
              <a:t>Чтобы сливочек Буренушка дала.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29124" y="3714752"/>
            <a:ext cx="3786214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Раным-рано поутру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Пастушок: 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Ту-ру-ру-ру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!«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А коровки в лад ему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Затянули: 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Му-му-му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!«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Ты, Буренушка, ступай,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В чисто поле погуляй,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А вернешься вечерком,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ourier New" pitchFamily="49" charset="0"/>
              </a:rPr>
              <a:t>Нас напоишь молочком.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513</Words>
  <PresentationFormat>Экран (4:3)</PresentationFormat>
  <Paragraphs>79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2015-10-21T10:10:07Z</dcterms:modified>
</cp:coreProperties>
</file>