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3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щ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  <a:srgbClr val="8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5B06-E053-417E-BAC8-91D58D86DA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1213D-95A2-4B51-B09A-3FD47622F1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1E83-7C32-4454-9CAA-5BBB50A47B3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4B38-736C-43B9-9C88-6FC46E45C6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4C743-93B1-443F-82EA-E64045F185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548B-43BE-4BA2-B96B-D138D0D441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F234-EDC3-4C86-8C79-1C75FD6A26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051C-DA60-4BA3-BCEF-CE5DDB5371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FAFB0-3360-4F4F-BC78-0070246920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D3B8D-3178-468A-BE95-A6940A1F52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0F1D-EDA5-4E29-9D0D-5B4F068A12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5D41-C4CE-4103-B87D-76C4CF6FFD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F6F4A0-BF3B-4D8A-9848-CFD14F9D78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&#1060;&#1090;&#1074;&#1082;\&#1056;&#1072;&#1073;&#1086;&#1095;&#1080;&#1081;%20&#1089;&#1090;&#1086;&#1083;\&#1084;&#1086;&#1077;%20&#1074;&#1099;&#1089;&#1090;&#1091;&#1087;&#1083;&#1077;&#1085;&#1080;&#1077;\MMKozakov-SAEsenin-Cheremuha(muztune.com).mp3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&#1060;&#1090;&#1074;&#1082;\&#1056;&#1072;&#1073;&#1086;&#1095;&#1080;&#1081;%20&#1089;&#1090;&#1086;&#1083;\&#1084;&#1086;&#1077;%20&#1074;&#1099;&#1089;&#1090;&#1091;&#1087;&#1083;&#1077;&#1085;&#1080;&#1077;\Zolotye-kupola-Cheremuha-dushistaya-SEsenin(muztune.com).mp3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276600" y="1125538"/>
            <a:ext cx="5327650" cy="2592387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i="1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/>
            </a:r>
            <a:br>
              <a:rPr lang="ru-RU" sz="2200" b="1" i="1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</a:br>
            <a: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Суфий, давая наставления своему ученику, спросил его:</a:t>
            </a:r>
            <a:b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Понял ли ты?</a:t>
            </a:r>
            <a:b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Понял, — ответил ученик.</a:t>
            </a:r>
            <a:b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Ты сказал неправду, ведь о понимании свидетельствовала бы радость, отразившаяся на твоем лице, а не твой ответ.</a:t>
            </a:r>
            <a:endParaRPr lang="es-ES" sz="2200" b="1" i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6357938"/>
            <a:ext cx="22860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0_7be47_14774672_X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04813"/>
            <a:ext cx="684212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82" name="MMKozakov-SAEsenin-Cheremuha(muztune.com).mp3"/>
          <p:cNvPicPr>
            <a:picLocks noChangeAspect="1" noChangeArrowheads="1"/>
          </p:cNvPicPr>
          <p:nvPr>
            <p:ph sz="half" idx="1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4005263"/>
            <a:ext cx="304800" cy="304800"/>
          </a:xfrm>
        </p:spPr>
      </p:pic>
      <p:sp>
        <p:nvSpPr>
          <p:cNvPr id="23556" name="Rectangle 1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444" fill="hold"/>
                                        <p:tgtEl>
                                          <p:spTgt spid="286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Picture 11" descr="0_7be47_14774672_XXL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404813"/>
            <a:ext cx="6985000" cy="6048375"/>
          </a:xfrm>
        </p:spPr>
      </p:pic>
      <p:pic>
        <p:nvPicPr>
          <p:cNvPr id="29708" name="Zolotye-kupola-Cheremuha-dushistaya-SEsenin(muztune.com).mp3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38608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595" fill="hold"/>
                                        <p:tgtEl>
                                          <p:spTgt spid="297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57338"/>
            <a:ext cx="72104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Повышению мотивации  к обучению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i="1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 Повышению  эффективности                                                         образовательного процесса</a:t>
            </a:r>
          </a:p>
          <a:p>
            <a:pPr>
              <a:lnSpc>
                <a:spcPct val="80000"/>
              </a:lnSpc>
            </a:pPr>
            <a:endParaRPr lang="ru-RU" sz="2800" b="1" i="1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Активизации познавательной деятельности учащихся</a:t>
            </a:r>
          </a:p>
          <a:p>
            <a:pPr>
              <a:lnSpc>
                <a:spcPct val="80000"/>
              </a:lnSpc>
            </a:pPr>
            <a:endParaRPr lang="ru-RU" sz="2800" b="1" i="1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Развитию наглядно – образного, информационного  мышления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696075" cy="5746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ИКТ способствует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700213"/>
            <a:ext cx="6707188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Развитию навыков самообразования и самоконтроля у младших школьников</a:t>
            </a:r>
          </a:p>
          <a:p>
            <a:pPr>
              <a:lnSpc>
                <a:spcPct val="90000"/>
              </a:lnSpc>
            </a:pPr>
            <a:endParaRPr lang="ru-RU" sz="28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Повышению активности учащихся на уроке</a:t>
            </a:r>
          </a:p>
          <a:p>
            <a:pPr>
              <a:lnSpc>
                <a:spcPct val="90000"/>
              </a:lnSpc>
            </a:pPr>
            <a:endParaRPr lang="ru-RU" sz="28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</a:rPr>
              <a:t>Повышению уровня комфортности обучения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6635750" cy="5810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ИКТ способствует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84467">
            <a:off x="684213" y="333375"/>
            <a:ext cx="7200900" cy="33416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56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15533" scaled="1"/>
                </a:gradFill>
                <a:latin typeface="Impact"/>
              </a:rPr>
              <a:t>Спасибо за внимание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3" name="Picture 7" descr="058ad26e51a791e52defa7c565ed4b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629025"/>
            <a:ext cx="4176713" cy="2640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468313" y="620713"/>
            <a:ext cx="8229600" cy="1143000"/>
          </a:xfrm>
        </p:spPr>
        <p:txBody>
          <a:bodyPr/>
          <a:lstStyle/>
          <a:p>
            <a:r>
              <a:rPr lang="ru-RU" b="1" i="1" smtClean="0"/>
              <a:t>Применение ИКТ на уроках :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060575"/>
            <a:ext cx="7200900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повышает интерес к учебному процессу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  ставит перед ребенком познавательные и творческие задачи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 воспитывает самостоятельность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 учит работать с разными источниками информации.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9072562" cy="518477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 spc="720">
                <a:ln w="9525">
                  <a:round/>
                  <a:headEnd/>
                  <a:tailEnd/>
                </a:ln>
                <a:solidFill>
                  <a:srgbClr val="FF6600">
                    <a:alpha val="87842"/>
                  </a:srgbClr>
                </a:solidFill>
                <a:latin typeface="Microsoft Sans Serif"/>
                <a:cs typeface="Microsoft Sans Serif"/>
              </a:rPr>
              <a:t>Использование </a:t>
            </a:r>
          </a:p>
          <a:p>
            <a:pPr algn="ctr"/>
            <a:r>
              <a:rPr lang="ru-RU" sz="3600" kern="10" spc="720">
                <a:ln w="9525">
                  <a:round/>
                  <a:headEnd/>
                  <a:tailEnd/>
                </a:ln>
                <a:solidFill>
                  <a:srgbClr val="FF6600">
                    <a:alpha val="87842"/>
                  </a:srgbClr>
                </a:solidFill>
                <a:latin typeface="Microsoft Sans Serif"/>
                <a:cs typeface="Microsoft Sans Serif"/>
              </a:rPr>
              <a:t>ИКТ </a:t>
            </a:r>
          </a:p>
          <a:p>
            <a:pPr algn="ctr"/>
            <a:r>
              <a:rPr lang="ru-RU" sz="3600" kern="10" spc="720">
                <a:ln w="9525">
                  <a:round/>
                  <a:headEnd/>
                  <a:tailEnd/>
                </a:ln>
                <a:solidFill>
                  <a:srgbClr val="FF6600">
                    <a:alpha val="87842"/>
                  </a:srgbClr>
                </a:solidFill>
                <a:latin typeface="Microsoft Sans Serif"/>
                <a:cs typeface="Microsoft Sans Serif"/>
              </a:rPr>
              <a:t>в начальной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ru-RU" sz="2400" b="1" smtClean="0"/>
          </a:p>
          <a:p>
            <a:pPr marL="609600" indent="-609600"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  <a:latin typeface="Calibri" pitchFamily="34" charset="0"/>
              </a:rPr>
              <a:t>Развитие наглядно-образного мышления, наглядно-действенного, теоретического и творческого видов мышления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  <a:latin typeface="Calibri" pitchFamily="34" charset="0"/>
              </a:rPr>
              <a:t>Эстетическое воспитание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  <a:latin typeface="Calibri" pitchFamily="34" charset="0"/>
              </a:rPr>
              <a:t>Развитие коммуникативных способностей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b="1" i="1" smtClean="0">
                <a:solidFill>
                  <a:schemeClr val="bg1"/>
                </a:solidFill>
                <a:latin typeface="Calibri" pitchFamily="34" charset="0"/>
              </a:rPr>
              <a:t>Формирование информационной культуры.</a:t>
            </a:r>
          </a:p>
          <a:p>
            <a:pPr marL="609600" indent="-609600">
              <a:lnSpc>
                <a:spcPct val="90000"/>
              </a:lnSpc>
            </a:pPr>
            <a:endParaRPr lang="ru-RU" sz="2800" b="1" i="1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8353425" cy="6191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36944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процессе применения ИКТ </a:t>
            </a:r>
          </a:p>
          <a:p>
            <a:pPr algn="ctr"/>
            <a:r>
              <a:rPr lang="ru-RU" sz="40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происходит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916113"/>
            <a:ext cx="6923087" cy="4525962"/>
          </a:xfrm>
        </p:spPr>
        <p:txBody>
          <a:bodyPr/>
          <a:lstStyle/>
          <a:p>
            <a:r>
              <a:rPr lang="ru-RU" b="1" i="1" smtClean="0">
                <a:solidFill>
                  <a:schemeClr val="bg1"/>
                </a:solidFill>
              </a:rPr>
              <a:t>Повышение эффективности и качества процесса обучения</a:t>
            </a:r>
          </a:p>
          <a:p>
            <a:endParaRPr lang="ru-RU" b="1" i="1" smtClean="0">
              <a:solidFill>
                <a:schemeClr val="bg1"/>
              </a:solidFill>
            </a:endParaRPr>
          </a:p>
          <a:p>
            <a:r>
              <a:rPr lang="ru-RU" b="1" i="1" smtClean="0">
                <a:solidFill>
                  <a:schemeClr val="bg1"/>
                </a:solidFill>
              </a:rPr>
              <a:t>Появление побудительных мотивов, обеспечивающих активизацию познавательных процессов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5688013" cy="5715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ИКТ обеспечивает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700213"/>
            <a:ext cx="6645275" cy="3816350"/>
          </a:xfrm>
        </p:spPr>
        <p:txBody>
          <a:bodyPr/>
          <a:lstStyle/>
          <a:p>
            <a:r>
              <a:rPr lang="ru-RU" b="1" i="1" smtClean="0">
                <a:solidFill>
                  <a:schemeClr val="bg1"/>
                </a:solidFill>
              </a:rPr>
              <a:t>Готовые мультимедийные продукты</a:t>
            </a:r>
          </a:p>
          <a:p>
            <a:endParaRPr lang="ru-RU" b="1" i="1" smtClean="0">
              <a:solidFill>
                <a:schemeClr val="bg1"/>
              </a:solidFill>
            </a:endParaRPr>
          </a:p>
          <a:p>
            <a:r>
              <a:rPr lang="ru-RU" b="1" i="1" smtClean="0">
                <a:solidFill>
                  <a:schemeClr val="bg1"/>
                </a:solidFill>
              </a:rPr>
              <a:t>Обучающие программы</a:t>
            </a:r>
          </a:p>
          <a:p>
            <a:endParaRPr lang="ru-RU" b="1" i="1" smtClean="0">
              <a:solidFill>
                <a:schemeClr val="bg1"/>
              </a:solidFill>
            </a:endParaRPr>
          </a:p>
          <a:p>
            <a:r>
              <a:rPr lang="ru-RU" b="1" i="1" smtClean="0">
                <a:solidFill>
                  <a:schemeClr val="bg1"/>
                </a:solidFill>
              </a:rPr>
              <a:t>Собственные презентации</a:t>
            </a:r>
          </a:p>
          <a:p>
            <a:endParaRPr lang="ru-RU" b="1" i="1" smtClean="0">
              <a:solidFill>
                <a:schemeClr val="bg1"/>
              </a:solidFill>
            </a:endParaRPr>
          </a:p>
          <a:p>
            <a:r>
              <a:rPr lang="ru-RU" b="1" i="1" smtClean="0">
                <a:solidFill>
                  <a:schemeClr val="bg1"/>
                </a:solidFill>
              </a:rPr>
              <a:t>Сеть Интернет</a:t>
            </a:r>
          </a:p>
          <a:p>
            <a:endParaRPr lang="ru-RU" b="1" i="1" smtClean="0">
              <a:solidFill>
                <a:schemeClr val="bg1"/>
              </a:solidFill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611188" y="115888"/>
            <a:ext cx="7921625" cy="104298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Виды компьютерных демонстраций</a:t>
            </a:r>
          </a:p>
        </p:txBody>
      </p:sp>
      <p:pic>
        <p:nvPicPr>
          <p:cNvPr id="18436" name="Рисунок 2" descr="040198699459cf77cc3babfe1905cff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276475"/>
            <a:ext cx="158591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r>
              <a:rPr lang="ru-RU" sz="4000" b="1" i="1" smtClean="0">
                <a:solidFill>
                  <a:schemeClr val="bg1"/>
                </a:solidFill>
              </a:rPr>
              <a:t>«Если вы входите в класс, от которого трудно добиться слова, начните показывать ему картинки, и класс                                   заговорит, а главное </a:t>
            </a:r>
            <a:br>
              <a:rPr lang="ru-RU" sz="4000" b="1" i="1" smtClean="0">
                <a:solidFill>
                  <a:schemeClr val="bg1"/>
                </a:solidFill>
              </a:rPr>
            </a:br>
            <a:r>
              <a:rPr lang="ru-RU" sz="4000" b="1" i="1" smtClean="0">
                <a:solidFill>
                  <a:schemeClr val="bg1"/>
                </a:solidFill>
              </a:rPr>
              <a:t>заговорит свободно » </a:t>
            </a:r>
            <a:br>
              <a:rPr lang="ru-RU" sz="4000" b="1" i="1" smtClean="0">
                <a:solidFill>
                  <a:schemeClr val="bg1"/>
                </a:solidFill>
              </a:rPr>
            </a:br>
            <a:r>
              <a:rPr lang="ru-RU" sz="4000" b="1" i="1" smtClean="0">
                <a:solidFill>
                  <a:schemeClr val="bg1"/>
                </a:solidFill>
              </a:rPr>
              <a:t>                                                                                            К.Д. Ушинский</a:t>
            </a:r>
          </a:p>
        </p:txBody>
      </p:sp>
      <p:pic>
        <p:nvPicPr>
          <p:cNvPr id="19458" name="Picture 7" descr="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5013325"/>
            <a:ext cx="1685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41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chemeClr val="bg1"/>
                </a:solidFill>
              </a:rPr>
              <a:t>Не загромождайте слайд большим количеством информации</a:t>
            </a:r>
          </a:p>
          <a:p>
            <a:pPr>
              <a:lnSpc>
                <a:spcPct val="90000"/>
              </a:lnSpc>
            </a:pPr>
            <a:endParaRPr lang="ru-RU" sz="24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chemeClr val="bg1"/>
                </a:solidFill>
              </a:rPr>
              <a:t>На каждом слайде должно быть не более двух картинок</a:t>
            </a:r>
          </a:p>
          <a:p>
            <a:pPr>
              <a:lnSpc>
                <a:spcPct val="90000"/>
              </a:lnSpc>
            </a:pPr>
            <a:endParaRPr lang="ru-RU" sz="24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chemeClr val="bg1"/>
                </a:solidFill>
              </a:rPr>
              <a:t>Размер шрифта на слайде не менее 24-28 пунктов.</a:t>
            </a:r>
          </a:p>
          <a:p>
            <a:pPr>
              <a:lnSpc>
                <a:spcPct val="90000"/>
              </a:lnSpc>
            </a:pPr>
            <a:endParaRPr lang="ru-RU" sz="24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chemeClr val="bg1"/>
                </a:solidFill>
              </a:rPr>
              <a:t>Вся презентация должна быть выдержана в одном стиле (фон, шрифт, начертание шрифта и т.д.)</a:t>
            </a:r>
          </a:p>
        </p:txBody>
      </p:sp>
      <p:sp>
        <p:nvSpPr>
          <p:cNvPr id="20482" name="WordArt 5"/>
          <p:cNvSpPr>
            <a:spLocks noChangeArrowheads="1" noChangeShapeType="1" noTextEdit="1"/>
          </p:cNvSpPr>
          <p:nvPr/>
        </p:nvSpPr>
        <p:spPr bwMode="auto">
          <a:xfrm>
            <a:off x="468313" y="1052513"/>
            <a:ext cx="8316912" cy="14128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Рекомендации к оформлению </a:t>
            </a:r>
          </a:p>
          <a:p>
            <a:pPr algn="ctr"/>
            <a:r>
              <a:rPr lang="ru-RU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презентаций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268413"/>
            <a:ext cx="7667625" cy="5145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smtClean="0">
                <a:solidFill>
                  <a:schemeClr val="bg1"/>
                </a:solidFill>
              </a:rPr>
              <a:t>Объяснение нового материала</a:t>
            </a:r>
          </a:p>
          <a:p>
            <a:pPr>
              <a:lnSpc>
                <a:spcPct val="90000"/>
              </a:lnSpc>
            </a:pPr>
            <a:endParaRPr lang="ru-RU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chemeClr val="bg1"/>
                </a:solidFill>
              </a:rPr>
              <a:t>Закрепление</a:t>
            </a:r>
          </a:p>
          <a:p>
            <a:pPr>
              <a:lnSpc>
                <a:spcPct val="90000"/>
              </a:lnSpc>
            </a:pPr>
            <a:endParaRPr lang="ru-RU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chemeClr val="bg1"/>
                </a:solidFill>
              </a:rPr>
              <a:t>Повторение</a:t>
            </a:r>
          </a:p>
          <a:p>
            <a:pPr>
              <a:lnSpc>
                <a:spcPct val="90000"/>
              </a:lnSpc>
            </a:pPr>
            <a:endParaRPr lang="ru-RU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chemeClr val="bg1"/>
                </a:solidFill>
              </a:rPr>
              <a:t>Контроль</a:t>
            </a:r>
          </a:p>
          <a:p>
            <a:pPr>
              <a:lnSpc>
                <a:spcPct val="90000"/>
              </a:lnSpc>
            </a:pPr>
            <a:endParaRPr lang="ru-RU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chemeClr val="bg1"/>
                </a:solidFill>
              </a:rPr>
              <a:t>Внеклассные занятия и д.р.</a:t>
            </a:r>
          </a:p>
        </p:txBody>
      </p:sp>
      <p:pic>
        <p:nvPicPr>
          <p:cNvPr id="21507" name="Picture 5" descr="anim0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76250"/>
            <a:ext cx="43195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muz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 rot="252201">
            <a:off x="4643438" y="765175"/>
            <a:ext cx="3887787" cy="2425700"/>
          </a:xfrm>
        </p:spPr>
      </p:pic>
      <p:pic>
        <p:nvPicPr>
          <p:cNvPr id="26630" name="Picture 6" descr="45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573463"/>
            <a:ext cx="360045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d26fa1b9f63ea5fbea9f0244620ce2df00d96edf_6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51191">
            <a:off x="468313" y="692150"/>
            <a:ext cx="388778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424b199e7d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3213100"/>
            <a:ext cx="21558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198</Words>
  <Application>Microsoft Office PowerPoint</Application>
  <PresentationFormat>Экран (4:3)</PresentationFormat>
  <Paragraphs>54</Paragraphs>
  <Slides>15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Diseño predeterminado</vt:lpstr>
      <vt:lpstr> Суфий, давая наставления своему ученику, спросил его: — Понял ли ты? — Понял, — ответил ученик. — Ты сказал неправду, ведь о понимании свидетельствовала бы радость, отразившаяся на твоем лице, а не твой ответ.</vt:lpstr>
      <vt:lpstr>Слайд 2</vt:lpstr>
      <vt:lpstr>Слайд 3</vt:lpstr>
      <vt:lpstr>Слайд 4</vt:lpstr>
      <vt:lpstr>Слайд 5</vt:lpstr>
      <vt:lpstr>«Если вы входите в класс, от которого трудно добиться слова, начните показывать ему картинки, и класс                                   заговорит, а главное  заговорит свободно »                                                                                              К.Д. Ушинский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Применение ИКТ на уроках 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рщь</cp:lastModifiedBy>
  <cp:revision>37</cp:revision>
  <dcterms:created xsi:type="dcterms:W3CDTF">2009-10-07T17:55:06Z</dcterms:created>
  <dcterms:modified xsi:type="dcterms:W3CDTF">2013-02-03T12:39:31Z</dcterms:modified>
</cp:coreProperties>
</file>