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7" r:id="rId2"/>
    <p:sldId id="261" r:id="rId3"/>
    <p:sldId id="262" r:id="rId4"/>
    <p:sldId id="264" r:id="rId5"/>
    <p:sldId id="267" r:id="rId6"/>
    <p:sldId id="268" r:id="rId7"/>
    <p:sldId id="269" r:id="rId8"/>
    <p:sldId id="270" r:id="rId9"/>
    <p:sldId id="298" r:id="rId10"/>
    <p:sldId id="28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00"/>
    <a:srgbClr val="006600"/>
    <a:srgbClr val="FFCC00"/>
    <a:srgbClr val="FFFFFF"/>
    <a:srgbClr val="800000"/>
    <a:srgbClr val="66FFF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4660"/>
  </p:normalViewPr>
  <p:slideViewPr>
    <p:cSldViewPr>
      <p:cViewPr varScale="1">
        <p:scale>
          <a:sx n="104" d="100"/>
          <a:sy n="104" d="100"/>
        </p:scale>
        <p:origin x="-156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2D98A4-1232-424B-AB43-62F1DAA99CB1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D8F580-438D-4A88-9FC5-59C65EE7B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C56985-98A7-4E9E-A795-25BA8050617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93FB-E115-4A8A-AADD-066FB7446EA5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E962-DE4D-456D-B802-AEE90209F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8236B-7A7D-4ABB-A3F1-E216C02421A9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6933-FFE5-4992-99E9-FAADB7C97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6480C-6E98-49C5-9EBE-A62C5E2CCC63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8F59E-75BB-4790-9A1E-7A5924939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78A68-F20C-4C28-9EE0-37D41148D4C3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67C4-4221-4EC1-9AF8-1D371CB80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1890-A2C5-4DBD-A595-9BF1E5FAE476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D0CF-0F97-4A6F-8381-493476FAD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1788-4D42-40F4-A003-0606911328F6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4831E-7D26-4091-A202-FDF968A31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1147F-69B8-468F-BFFA-B824115AC436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677A-256A-4EC2-8DBD-B53D72D93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767C-522B-4BAF-A16C-C178518AF90A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0FBD-DBD2-490A-8C59-490314F92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74FF2-C1D0-4784-8143-AB801E94E850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6142-4D0E-4D11-871A-12B51CD92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2BFA-B7C1-415B-A6CE-1EDABEDB1D4B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A7732-63A1-4EE5-81F9-2EC3FE93A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53AA-0D41-4D6C-9282-F3C001A70F2A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8F8BE-7C7F-49FE-838C-065F54DF7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19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4AA77E-8D17-408B-80F9-FD05A09678D8}" type="datetimeFigureOut">
              <a:rPr lang="ru-RU"/>
              <a:pPr>
                <a:defRPr/>
              </a:pPr>
              <a:t>08.01.2013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3C37CD-DB3B-4B6B-806B-816D2EA03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820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3" r:id="rId2"/>
    <p:sldLayoutId id="2147483872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73" r:id="rId9"/>
    <p:sldLayoutId id="2147483869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F:\картинки\CORPBAS\J0078952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3052763"/>
            <a:ext cx="4622800" cy="38052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2144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80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8"/>
            <a:ext cx="7775694" cy="224676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ln w="12700">
                <a:solidFill>
                  <a:srgbClr val="C0000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020118">
            <a:off x="496731" y="2825675"/>
            <a:ext cx="8513924" cy="91101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320" b="1" i="1" dirty="0" smtClean="0">
                <a:ln w="11430">
                  <a:solidFill>
                    <a:srgbClr val="002060"/>
                  </a:solidFill>
                </a:ln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Технология ВДК</a:t>
            </a:r>
            <a:endParaRPr lang="ru-RU" sz="5320" b="1" i="1" dirty="0">
              <a:ln w="11430">
                <a:solidFill>
                  <a:srgbClr val="002060"/>
                </a:solidFill>
              </a:ln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928688" y="2786063"/>
            <a:ext cx="1928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F:\картинки\STDDIR2\ED00318_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00760" y="-33617"/>
            <a:ext cx="2928958" cy="41785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74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71546"/>
            <a:ext cx="8643998" cy="3500462"/>
          </a:xfrm>
          <a:prstGeom prst="rect">
            <a:avLst/>
          </a:prstGeom>
          <a:noFill/>
        </p:spPr>
        <p:txBody>
          <a:bodyPr>
            <a:prstTxWarp prst="textWave1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>
                  <a:solidFill>
                    <a:srgbClr val="FFC000"/>
                  </a:solidFill>
                </a:ln>
                <a:solidFill>
                  <a:srgbClr val="66FFFF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+mn-lt"/>
              </a:rPr>
              <a:t>Спасибо за внимание</a:t>
            </a:r>
          </a:p>
        </p:txBody>
      </p:sp>
      <p:pic>
        <p:nvPicPr>
          <p:cNvPr id="38915" name="Picture 3" descr="F:\картинки\STDDIR2\ED00317_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31270" y="4000504"/>
            <a:ext cx="3559190" cy="28574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00250"/>
            <a:ext cx="8643938" cy="3714750"/>
          </a:xfrm>
        </p:spPr>
        <p:txBody>
          <a:bodyPr/>
          <a:lstStyle/>
          <a:p>
            <a:pPr marR="0" algn="ctr" eaLnBrk="1" hangingPunct="1"/>
            <a:r>
              <a:rPr lang="ru-RU" sz="4000" dirty="0" smtClean="0"/>
              <a:t>Формула </a:t>
            </a:r>
            <a:r>
              <a:rPr lang="ru-RU" sz="4000" i="1" dirty="0" smtClean="0"/>
              <a:t> технологии ВДК</a:t>
            </a:r>
            <a:r>
              <a:rPr lang="ru-RU" sz="4000" dirty="0" smtClean="0"/>
              <a:t> может быть озвучена так</a:t>
            </a:r>
            <a:r>
              <a:rPr lang="ru-RU" dirty="0" smtClean="0"/>
              <a:t>:</a:t>
            </a:r>
          </a:p>
          <a:p>
            <a:pPr marR="0" algn="ctr" eaLnBrk="1" hangingPunct="1"/>
            <a:r>
              <a:rPr lang="ru-RU" sz="3460" dirty="0" smtClean="0">
                <a:solidFill>
                  <a:srgbClr val="002060"/>
                </a:solidFill>
              </a:rPr>
              <a:t>«У каждого ученика на уроке должен быть свой успех, своя пусть маленькая, но </a:t>
            </a:r>
            <a:r>
              <a:rPr lang="ru-RU" sz="3460" dirty="0" err="1" smtClean="0">
                <a:solidFill>
                  <a:srgbClr val="002060"/>
                </a:solidFill>
              </a:rPr>
              <a:t>покаренная</a:t>
            </a:r>
            <a:r>
              <a:rPr lang="ru-RU" sz="3460" dirty="0" smtClean="0">
                <a:solidFill>
                  <a:srgbClr val="002060"/>
                </a:solidFill>
              </a:rPr>
              <a:t> высота»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</a:rPr>
              <a:t>ВДК – вариативные дидактические карточки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Технология ВДК  - общепедагогическая технология, направленная на личностно – </a:t>
            </a:r>
            <a:r>
              <a:rPr lang="ru-RU" sz="2000" b="1" dirty="0" err="1" smtClean="0">
                <a:solidFill>
                  <a:srgbClr val="C00000"/>
                </a:solidFill>
              </a:rPr>
              <a:t>ориенированное</a:t>
            </a:r>
            <a:r>
              <a:rPr lang="ru-RU" sz="2000" b="1" dirty="0" smtClean="0">
                <a:solidFill>
                  <a:srgbClr val="C00000"/>
                </a:solidFill>
              </a:rPr>
              <a:t> обучение</a:t>
            </a:r>
            <a:r>
              <a:rPr lang="ru-RU" sz="2450" b="1" dirty="0" smtClean="0">
                <a:solidFill>
                  <a:srgbClr val="C00000"/>
                </a:solidFill>
              </a:rPr>
              <a:t/>
            </a:r>
            <a:br>
              <a:rPr lang="ru-RU" sz="2450" b="1" dirty="0" smtClean="0">
                <a:solidFill>
                  <a:srgbClr val="C00000"/>
                </a:solidFill>
              </a:rPr>
            </a:br>
            <a:endParaRPr lang="ru-RU" sz="2450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Теоретический аспект данной технологии: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Применение  на уроках ВДК позволяет учителю реализовать на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практике индивидуальный подход к обучению каждого ребенка 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классе – обеспечивать возможность для каждого ученика двигаться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по своей ИТУ, учиться на основе личной активности, своих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индивидуальных интересов и потребностей, а значит,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способствовать дальнейшему развитию его индивидуальности.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52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70" b="1" i="1" dirty="0" smtClean="0">
                <a:solidFill>
                  <a:srgbClr val="C00000"/>
                </a:solidFill>
              </a:rPr>
              <a:t>Различия в работе с карточками на традиционном и личностно – ориентированном уроке</a:t>
            </a:r>
            <a:endParaRPr lang="ru-RU" sz="267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Традиционный урок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Личностно-ориентированный урок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Учитель выбирает по своему усмотрению из всех учащихся в классе лишь несколько человек и предлагает им задания «по силам»,</a:t>
                      </a:r>
                      <a:r>
                        <a:rPr kumimoji="0"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тем самым</a:t>
                      </a: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индивидуализация осуществляется только к некоторым ученикам на основе профессиональной избирательности и активности учителя.</a:t>
                      </a:r>
                    </a:p>
                    <a:p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Учитель является центральной фигурой в классе. Он выступает как главный инициатор и контролер всего происходящего. Он принимает все основные решения, касающиеся того, что, как, когда и с кем будут изучать ученики в его классе. 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1.</a:t>
                      </a: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Работа с карточками  начинается с выбора задания детьми, учитель не принимает никакого участия в процессе выбора карточки.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Помимо того, что ребенок выбирает себе задание, он выбирает и форму работы (групповая или индивидуальная).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2.Роль учителя при работе с карточками сводится к минимуму. Он становится наблюдателем и, в нужный момент, помощником, а не руководителем.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7772400" cy="407196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57166"/>
            <a:ext cx="184730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ln w="11430">
                <a:solidFill>
                  <a:srgbClr val="FFFF00"/>
                </a:solidFill>
              </a:ln>
              <a:solidFill>
                <a:srgbClr val="FFC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0" y="6357939"/>
            <a:ext cx="9144000" cy="45719"/>
          </a:xfrm>
        </p:spPr>
        <p:txBody>
          <a:bodyPr>
            <a:normAutofit fontScale="25000" lnSpcReduction="20000"/>
          </a:bodyPr>
          <a:lstStyle/>
          <a:p>
            <a:r>
              <a:rPr lang="ru-RU" sz="3600" b="1" dirty="0" smtClean="0"/>
              <a:t> </a:t>
            </a:r>
            <a:endParaRPr lang="ru-RU" sz="3600" dirty="0" smtClean="0"/>
          </a:p>
          <a:p>
            <a:r>
              <a:rPr lang="ru-RU" sz="3600" b="1" dirty="0" smtClean="0"/>
              <a:t> </a:t>
            </a:r>
            <a:endParaRPr lang="ru-RU" sz="3600" dirty="0" smtClean="0"/>
          </a:p>
          <a:p>
            <a:r>
              <a:rPr lang="ru-RU" sz="3600" b="1" dirty="0" smtClean="0"/>
              <a:t> </a:t>
            </a:r>
            <a:endParaRPr lang="ru-RU" sz="3600" dirty="0" smtClean="0"/>
          </a:p>
          <a:p>
            <a:r>
              <a:rPr lang="ru-RU" sz="3600" b="1" dirty="0" smtClean="0"/>
              <a:t> </a:t>
            </a:r>
            <a:endParaRPr lang="ru-RU" sz="3600" dirty="0" smtClean="0"/>
          </a:p>
          <a:p>
            <a:r>
              <a:rPr lang="ru-RU" sz="3600" b="1" dirty="0" smtClean="0"/>
              <a:t> </a:t>
            </a:r>
            <a:endParaRPr lang="ru-RU" sz="3600" dirty="0" smtClean="0"/>
          </a:p>
          <a:p>
            <a:r>
              <a:rPr lang="ru-RU" sz="3600" b="1" dirty="0" smtClean="0"/>
              <a:t> </a:t>
            </a:r>
            <a:endParaRPr lang="ru-RU" sz="3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00042"/>
            <a:ext cx="2214578" cy="928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Индивидуальное</a:t>
            </a:r>
          </a:p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500042"/>
            <a:ext cx="3214710" cy="928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Коллективное задание</a:t>
            </a:r>
          </a:p>
          <a:p>
            <a:pPr algn="ctr"/>
            <a:r>
              <a:rPr lang="ru-RU" dirty="0" smtClean="0"/>
              <a:t>(пара, тройка, группа)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142976" y="1428736"/>
            <a:ext cx="571504" cy="50006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2214546" y="1428736"/>
            <a:ext cx="500066" cy="50006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5214942" y="1428736"/>
            <a:ext cx="571504" cy="42862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57950" y="1428736"/>
            <a:ext cx="642942" cy="42862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00034" y="1928802"/>
            <a:ext cx="1285884" cy="5715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легкое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429124" y="1928802"/>
            <a:ext cx="1357322" cy="5715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легкое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643702" y="1928802"/>
            <a:ext cx="1214446" cy="5715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трудное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43108" y="1928802"/>
            <a:ext cx="1285884" cy="5715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трудное</a:t>
            </a:r>
            <a:endParaRPr lang="ru-RU" dirty="0"/>
          </a:p>
        </p:txBody>
      </p:sp>
      <p:cxnSp>
        <p:nvCxnSpPr>
          <p:cNvPr id="27" name="Прямая со стрелкой 26"/>
          <p:cNvCxnSpPr>
            <a:stCxn id="18" idx="2"/>
          </p:cNvCxnSpPr>
          <p:nvPr/>
        </p:nvCxnSpPr>
        <p:spPr>
          <a:xfrm rot="5400000">
            <a:off x="785792" y="2285998"/>
            <a:ext cx="142877" cy="57149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285852" y="2500306"/>
            <a:ext cx="428628" cy="2143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4" idx="2"/>
          </p:cNvCxnSpPr>
          <p:nvPr/>
        </p:nvCxnSpPr>
        <p:spPr>
          <a:xfrm rot="5400000">
            <a:off x="2571736" y="2428868"/>
            <a:ext cx="142876" cy="28575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 flipV="1">
            <a:off x="4714876" y="2500306"/>
            <a:ext cx="357190" cy="2143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1" idx="2"/>
          </p:cNvCxnSpPr>
          <p:nvPr/>
        </p:nvCxnSpPr>
        <p:spPr>
          <a:xfrm rot="16200000" flipH="1">
            <a:off x="5339958" y="2268133"/>
            <a:ext cx="214314" cy="67866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 flipV="1">
            <a:off x="6858016" y="2500306"/>
            <a:ext cx="285752" cy="2143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3" idx="2"/>
          </p:cNvCxnSpPr>
          <p:nvPr/>
        </p:nvCxnSpPr>
        <p:spPr>
          <a:xfrm rot="16200000" flipH="1">
            <a:off x="7447379" y="2303852"/>
            <a:ext cx="214314" cy="60722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214414" y="2714620"/>
            <a:ext cx="642942" cy="9286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проблема</a:t>
            </a:r>
            <a:endParaRPr lang="ru-RU" sz="1200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000232" y="2714620"/>
            <a:ext cx="642942" cy="92869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упражнение</a:t>
            </a:r>
            <a:endParaRPr lang="ru-RU" sz="1200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357554" y="2714620"/>
            <a:ext cx="642942" cy="9286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проблема</a:t>
            </a:r>
            <a:endParaRPr lang="ru-RU" sz="1200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214810" y="2714620"/>
            <a:ext cx="642942" cy="92869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упражнение</a:t>
            </a:r>
            <a:endParaRPr lang="ru-RU" sz="1200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643570" y="2714620"/>
            <a:ext cx="642942" cy="9286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проблема</a:t>
            </a:r>
            <a:endParaRPr lang="ru-RU" sz="1200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500826" y="2714620"/>
            <a:ext cx="642942" cy="92869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упражнение</a:t>
            </a:r>
            <a:endParaRPr lang="ru-RU" sz="1200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858148" y="2714620"/>
            <a:ext cx="642942" cy="9286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проблема</a:t>
            </a:r>
            <a:endParaRPr lang="ru-RU" sz="1200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14282" y="2714620"/>
            <a:ext cx="642942" cy="92869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упражнение</a:t>
            </a:r>
            <a:endParaRPr lang="ru-RU" sz="1200" dirty="0"/>
          </a:p>
        </p:txBody>
      </p:sp>
      <p:cxnSp>
        <p:nvCxnSpPr>
          <p:cNvPr id="62" name="Прямая со стрелкой 61"/>
          <p:cNvCxnSpPr>
            <a:endCxn id="46" idx="0"/>
          </p:cNvCxnSpPr>
          <p:nvPr/>
        </p:nvCxnSpPr>
        <p:spPr>
          <a:xfrm>
            <a:off x="3214678" y="2500306"/>
            <a:ext cx="464347" cy="2143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C00000"/>
                </a:solidFill>
              </a:rPr>
              <a:t>Пример ВДК</a:t>
            </a:r>
          </a:p>
        </p:txBody>
      </p:sp>
      <p:pic>
        <p:nvPicPr>
          <p:cNvPr id="6" name="Содержимое 5" descr="http://www.fpo.ru/images/1042.jpg"/>
          <p:cNvPicPr>
            <a:picLocks noGrp="1"/>
          </p:cNvPicPr>
          <p:nvPr>
            <p:ph idx="1"/>
          </p:nvPr>
        </p:nvPicPr>
        <p:blipFill>
          <a:blip r:embed="rId2"/>
          <a:srcRect t="1576" b="4927"/>
          <a:stretch>
            <a:fillRect/>
          </a:stretch>
        </p:blipFill>
        <p:spPr bwMode="auto">
          <a:xfrm>
            <a:off x="1766381" y="1935163"/>
            <a:ext cx="5611238" cy="43894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569356" cy="6429420"/>
          </a:xfrm>
        </p:spPr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1428736"/>
          <a:ext cx="60960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500" baseline="0" dirty="0" smtClean="0"/>
                        <a:t>                                                   Задание</a:t>
                      </a:r>
                    </a:p>
                    <a:p>
                      <a:r>
                        <a:rPr lang="ru-RU" sz="1500" baseline="0" dirty="0" smtClean="0"/>
                        <a:t>В одной системе координат постройте графики функций</a:t>
                      </a:r>
                    </a:p>
                    <a:p>
                      <a:r>
                        <a:rPr lang="ru-RU" sz="1500" baseline="0" dirty="0" smtClean="0"/>
                        <a:t>у = -2х + 1,  у = - 4, у = 5х.</a:t>
                      </a:r>
                    </a:p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Фамилия, имя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Оценка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http://www.tapety.nja.pl/images/wallpapers/16707379/Inne/7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428736"/>
            <a:ext cx="57150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8-tub-ru.yandex.net/i?id=115970510-37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428736"/>
            <a:ext cx="50006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8-tub-ru.yandex.net/i?id=416439580-67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9" y="1428736"/>
            <a:ext cx="28575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Заголовок 1"/>
          <p:cNvSpPr>
            <a:spLocks noGrp="1"/>
          </p:cNvSpPr>
          <p:nvPr>
            <p:ph type="title"/>
          </p:nvPr>
        </p:nvSpPr>
        <p:spPr>
          <a:xfrm>
            <a:off x="457200" y="357189"/>
            <a:ext cx="8229600" cy="357167"/>
          </a:xfrm>
        </p:spPr>
        <p:txBody>
          <a:bodyPr/>
          <a:lstStyle/>
          <a:p>
            <a:pPr algn="ctr" eaLnBrk="1" hangingPunct="1"/>
            <a:endParaRPr lang="ru-RU" sz="32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785785" y="285730"/>
          <a:ext cx="7358116" cy="5494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8"/>
                <a:gridCol w="3679058"/>
              </a:tblGrid>
              <a:tr h="471491"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1491">
                <a:tc gridSpan="2">
                  <a:txBody>
                    <a:bodyPr/>
                    <a:lstStyle/>
                    <a:p>
                      <a:r>
                        <a:rPr lang="ru-RU" sz="1600" baseline="0" dirty="0" smtClean="0"/>
                        <a:t>                                                       Задание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Составьте уравнение прямой, проходящей через точку пересечения графиков линейных функций </a:t>
                      </a:r>
                    </a:p>
                    <a:p>
                      <a:r>
                        <a:rPr lang="ru-RU" sz="1600" baseline="0" dirty="0" smtClean="0"/>
                        <a:t>у = 9х – 28  и  у = 13х + 12 параллельно</a:t>
                      </a:r>
                    </a:p>
                    <a:p>
                      <a:r>
                        <a:rPr lang="ru-RU" sz="1600" baseline="0" dirty="0" smtClean="0"/>
                        <a:t>А) оси абсцисс;   б) оси ординат.</a:t>
                      </a:r>
                      <a:endParaRPr lang="ru-RU" sz="16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491"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Фамилия, имя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4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714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Рисунок 11" descr="http://im0-tub-ru.yandex.net/i?id=43422265-67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28605"/>
            <a:ext cx="1000131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6-tub-ru.yandex.net/i?id=23708923-28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428604"/>
            <a:ext cx="64294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7-tub-ru.yandex.net/i?id=119719633-37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7" y="428604"/>
            <a:ext cx="50006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dirty="0" smtClean="0">
                <a:solidFill>
                  <a:srgbClr val="CC0000"/>
                </a:solidFill>
              </a:rPr>
              <a:t>Какие УУД формируются и развиваются при использовании технологии ВДК:</a:t>
            </a:r>
            <a:endParaRPr lang="ru-RU" sz="2500" dirty="0">
              <a:solidFill>
                <a:srgbClr val="CC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3"/>
            <a:ext cx="8229600" cy="4467237"/>
          </a:xfrm>
        </p:spPr>
        <p:txBody>
          <a:bodyPr/>
          <a:lstStyle/>
          <a:p>
            <a:pPr>
              <a:buNone/>
            </a:pPr>
            <a:r>
              <a:rPr lang="ru-RU" sz="1200" dirty="0" smtClean="0"/>
              <a:t>1) самостоятельность мышления; умение устанавливать, с какими учебными задачами ученик может самостоятельно успешно справиться;</a:t>
            </a:r>
          </a:p>
          <a:p>
            <a:pPr>
              <a:buNone/>
            </a:pPr>
            <a:r>
              <a:rPr lang="ru-RU" sz="1200" dirty="0" smtClean="0"/>
              <a:t>2) готовность и способность к саморазвитию;</a:t>
            </a:r>
          </a:p>
          <a:p>
            <a:pPr>
              <a:buNone/>
            </a:pPr>
            <a:r>
              <a:rPr lang="ru-RU" sz="1200" dirty="0" smtClean="0"/>
              <a:t> 3)  </a:t>
            </a:r>
            <a:r>
              <a:rPr lang="ru-RU" sz="1200" dirty="0" err="1" smtClean="0"/>
              <a:t>сформированность</a:t>
            </a:r>
            <a:r>
              <a:rPr lang="ru-RU" sz="1200" dirty="0" smtClean="0"/>
              <a:t> мотивации к обучению;</a:t>
            </a:r>
          </a:p>
          <a:p>
            <a:pPr>
              <a:buNone/>
            </a:pPr>
            <a:r>
              <a:rPr lang="ru-RU" sz="1200" dirty="0" smtClean="0"/>
              <a:t>4) развитие у учащихся потребности в самоконтроле и критической самооценке себя и своих действий;</a:t>
            </a:r>
          </a:p>
          <a:p>
            <a:pPr>
              <a:buNone/>
            </a:pPr>
            <a:r>
              <a:rPr lang="ru-RU" sz="1200" dirty="0" smtClean="0"/>
              <a:t>5)  заинтересованность в расширении и углублении получаемых  знаний;</a:t>
            </a:r>
          </a:p>
          <a:p>
            <a:pPr>
              <a:buNone/>
            </a:pPr>
            <a:r>
              <a:rPr lang="ru-RU" sz="1200" dirty="0" smtClean="0"/>
              <a:t>6) способность преодолевать трудности, доводить начатую работу до ее завершения;</a:t>
            </a:r>
          </a:p>
          <a:p>
            <a:pPr>
              <a:buNone/>
            </a:pPr>
            <a:r>
              <a:rPr lang="ru-RU" sz="1200" dirty="0" smtClean="0"/>
              <a:t>7)  способность к </a:t>
            </a:r>
            <a:r>
              <a:rPr lang="ru-RU" sz="1200" dirty="0" err="1" smtClean="0"/>
              <a:t>самоорганизованности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 smtClean="0"/>
              <a:t>8)  высказывать собственные суждения и давать им обоснование;</a:t>
            </a:r>
          </a:p>
          <a:p>
            <a:pPr>
              <a:buNone/>
            </a:pPr>
            <a:r>
              <a:rPr lang="ru-RU" sz="1200" dirty="0" smtClean="0"/>
              <a:t>9) владение коммуникативными умениями с целью реализации возможностей успешного сотрудничества с учителем и учащимися класса (при групповой работе, работе в парах, в коллективном обсуждении проблем).</a:t>
            </a:r>
          </a:p>
          <a:p>
            <a:pPr>
              <a:buNone/>
            </a:pPr>
            <a:r>
              <a:rPr lang="ru-RU" sz="1200" dirty="0" smtClean="0"/>
              <a:t>10)  планирование, контроль и оценка учебных действий; определение наиболее эффективного способа достижения результата;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11)   понимание причины неуспешной учебной деятельности и способность конструктивно действовать в условиях неуспеха;</a:t>
            </a:r>
          </a:p>
          <a:p>
            <a:pPr>
              <a:buNone/>
            </a:pPr>
            <a:r>
              <a:rPr lang="ru-RU" sz="1200" dirty="0" smtClean="0"/>
              <a:t>12)   адекватное оценивание результатов своей деятельности;</a:t>
            </a:r>
          </a:p>
          <a:p>
            <a:pPr>
              <a:buNone/>
            </a:pPr>
            <a:r>
              <a:rPr lang="ru-RU" sz="1200" dirty="0" smtClean="0"/>
              <a:t>13)    готовность слушать собеседника, вести диалог;</a:t>
            </a:r>
          </a:p>
          <a:p>
            <a:pPr>
              <a:buNone/>
            </a:pPr>
            <a:r>
              <a:rPr lang="ru-RU" sz="1200" dirty="0" smtClean="0"/>
              <a:t>14)   умение работать в информационной среде.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>
              <a:buNone/>
            </a:pPr>
            <a:endParaRPr lang="ru-R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4F4F4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4F4F4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4F4F4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2476</TotalTime>
  <Words>360</Words>
  <Application>Microsoft Office PowerPoint</Application>
  <PresentationFormat>Экран (4:3)</PresentationFormat>
  <Paragraphs>79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Поток</vt:lpstr>
      <vt:lpstr>Формула</vt:lpstr>
      <vt:lpstr>Слайд 1</vt:lpstr>
      <vt:lpstr>Слайд 2</vt:lpstr>
      <vt:lpstr>ВДК – вариативные дидактические карточки Технология ВДК  - общепедагогическая технология, направленная на личностно – ориенированное обучение </vt:lpstr>
      <vt:lpstr>Различия в работе с карточками на традиционном и личностно – ориентированном уроке</vt:lpstr>
      <vt:lpstr>Слайд 5</vt:lpstr>
      <vt:lpstr>Пример ВДК</vt:lpstr>
      <vt:lpstr>Слайд 7</vt:lpstr>
      <vt:lpstr>Слайд 8</vt:lpstr>
      <vt:lpstr>Какие УУД формируются и развиваются при использовании технологии ВДК: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</dc:creator>
  <cp:lastModifiedBy>Admin</cp:lastModifiedBy>
  <cp:revision>266</cp:revision>
  <dcterms:created xsi:type="dcterms:W3CDTF">2008-08-06T12:51:40Z</dcterms:created>
  <dcterms:modified xsi:type="dcterms:W3CDTF">2013-01-08T10:14:06Z</dcterms:modified>
</cp:coreProperties>
</file>