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79" r:id="rId2"/>
    <p:sldId id="285" r:id="rId3"/>
    <p:sldId id="290" r:id="rId4"/>
    <p:sldId id="293" r:id="rId5"/>
    <p:sldId id="291" r:id="rId6"/>
    <p:sldId id="292" r:id="rId7"/>
    <p:sldId id="287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FF0000"/>
    <a:srgbClr val="FF0066"/>
    <a:srgbClr val="97156C"/>
    <a:srgbClr val="FF33CC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33" autoAdjust="0"/>
    <p:restoredTop sz="83597" autoAdjust="0"/>
  </p:normalViewPr>
  <p:slideViewPr>
    <p:cSldViewPr>
      <p:cViewPr varScale="1">
        <p:scale>
          <a:sx n="60" d="100"/>
          <a:sy n="60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FD54-B64D-41BC-861A-AD533827F2D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6912-1393-4549-B7E1-914F58453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7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6912-1393-4549-B7E1-914F58453B1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83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32" y="260648"/>
            <a:ext cx="8496944" cy="2382771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indent="0">
              <a:buNone/>
            </a:pPr>
            <a:r>
              <a:rPr lang="ru-RU" sz="1600" b="0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«ЦЕНТР РАЗВИТИЯ РЕБЁНКА ДЕТСКИЙ САД №14 СКАЗКА» МОСКОВСКОЙ ОБЛАСТИ  Г.НОГИНСКА</a:t>
            </a:r>
            <a:r>
              <a:rPr lang="ru-RU" sz="900" b="0" dirty="0" smtClean="0"/>
              <a:t/>
            </a:r>
            <a:br>
              <a:rPr lang="ru-RU" sz="900" b="0" dirty="0" smtClean="0"/>
            </a:br>
            <a:r>
              <a:rPr lang="ru-RU" sz="900" dirty="0" smtClean="0"/>
              <a:t> </a:t>
            </a:r>
            <a:br>
              <a:rPr lang="ru-RU" sz="900" dirty="0" smtClean="0"/>
            </a:br>
            <a:r>
              <a:rPr lang="ru-RU" sz="900" dirty="0" smtClean="0"/>
              <a:t> </a:t>
            </a:r>
            <a:br>
              <a:rPr lang="ru-RU" sz="900" dirty="0" smtClean="0"/>
            </a:br>
            <a:r>
              <a:rPr lang="ru-RU" sz="900" dirty="0" smtClean="0"/>
              <a:t> </a:t>
            </a:r>
            <a:br>
              <a:rPr lang="ru-RU" sz="900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> </a:t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ru-RU" sz="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900" dirty="0" smtClean="0">
                <a:solidFill>
                  <a:schemeClr val="tx1"/>
                </a:solidFill>
              </a:rPr>
              <a:t> </a:t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> </a:t>
            </a:r>
            <a:br>
              <a:rPr lang="ru-RU" sz="900" dirty="0" smtClean="0">
                <a:solidFill>
                  <a:schemeClr val="tx1"/>
                </a:solidFill>
              </a:rPr>
            </a:b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419872" y="5661248"/>
            <a:ext cx="5544616" cy="219310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200" dirty="0">
                <a:solidFill>
                  <a:schemeClr val="tx1"/>
                </a:solidFill>
              </a:rPr>
              <a:t> ВОСПИТАТЕЛЬ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ПЕРВОЙ </a:t>
            </a:r>
            <a:r>
              <a:rPr lang="ru-RU" sz="1200" dirty="0">
                <a:solidFill>
                  <a:schemeClr val="tx1"/>
                </a:solidFill>
              </a:rPr>
              <a:t>КВАЛИФИКАЦИОННОЙ КАТЕГОРИИ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ФАДЕЕВА С.В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12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27687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</a:rPr>
              <a:t>Театрализованная  деятельность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</a:rPr>
              <a:t>в образовательной и внеучебной деятельности детей старшего дошкольного возраста</a:t>
            </a:r>
            <a:endParaRPr lang="ru-RU" sz="1050" dirty="0">
              <a:effectLst/>
              <a:latin typeface="Times New Roman"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494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374">
        <p14:prism isInverted="1"/>
      </p:transition>
    </mc:Choice>
    <mc:Fallback>
      <p:transition spd="slow" advTm="103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rg-великий\Desktop\мамино\детский сад\фото детсад\Презентация\PIC_05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8965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errg-великий\Desktop\мамино\детский сад\25.05.12   Выпускной\IMG_10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628800"/>
            <a:ext cx="36724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27094"/>
            <a:ext cx="6192688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603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rg-великий\Desktop\Новая папка\73fd1018d4464f45846694a9c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93" y="498647"/>
            <a:ext cx="1332148" cy="20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errg-великий\Desktop\Новая папка\1297508007_1260957941_5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1332149" cy="20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rrg-великий\Desktop\Новая папка\1289806080_250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8146" y="2779043"/>
            <a:ext cx="1512168" cy="19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errg-великий\Desktop\Новая папка\1312730544_0001_pd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645" y="4221088"/>
            <a:ext cx="1371401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errg-великий\Desktop\Новая папка\330026694634_573_9cc11110c5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60052"/>
            <a:ext cx="1512170" cy="20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errg-великий\Desktop\Новая папка\a5558180acc3bb3f63f7ec9a3344cbe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68526"/>
            <a:ext cx="1368152" cy="20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errg-великий\Desktop\Новая папка\1aac841a42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78374"/>
            <a:ext cx="1296144" cy="20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0453" y="38138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Программы  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дошкольного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образования  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823" y="2996952"/>
            <a:ext cx="19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892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045" y="116632"/>
            <a:ext cx="7992888" cy="50916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180" y="5373589"/>
            <a:ext cx="4968552" cy="14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878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4195" y="1196752"/>
            <a:ext cx="4104456" cy="452431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/>
              <a:t>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ориентирована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всестороннее развитие личности ребенка, его неповторимой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индивидуальности.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06617"/>
            <a:ext cx="4536504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Serrg-великий\Desktop\IMG_2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4191"/>
            <a:ext cx="4803925" cy="49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93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246" y="45739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</a:rPr>
              <a:t>Цель :</a:t>
            </a:r>
            <a:endParaRPr lang="ru-RU" b="1" i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357" y="1286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формирование творческой личности ребенка через театральную  деятельность,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развитие </a:t>
            </a:r>
            <a:r>
              <a:rPr lang="ru-RU" dirty="0"/>
              <a:t>вербальной и невербальной стороны речи детей старшего дошкольного возраста в процессе театрализованных занятий.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8044" y="33093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</a:rPr>
              <a:t>Задачи:</a:t>
            </a:r>
            <a:endParaRPr lang="ru-RU" b="1" i="1" dirty="0">
              <a:solidFill>
                <a:srgbClr val="99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722811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dirty="0"/>
              <a:t>Приобщать детей к театральной культуре, пробуждать интерес к театрально – игровой деятельности, создавать необходимые условия для её проведения.</a:t>
            </a:r>
          </a:p>
          <a:p>
            <a:r>
              <a:rPr lang="ru-RU" b="1" dirty="0" smtClean="0"/>
              <a:t>2. </a:t>
            </a:r>
            <a:r>
              <a:rPr lang="ru-RU" dirty="0" smtClean="0"/>
              <a:t>Развитие </a:t>
            </a:r>
            <a:r>
              <a:rPr lang="ru-RU" dirty="0"/>
              <a:t>психофизических </a:t>
            </a:r>
            <a:r>
              <a:rPr lang="ru-RU" dirty="0" smtClean="0"/>
              <a:t>процессов, вербальной </a:t>
            </a:r>
            <a:r>
              <a:rPr lang="ru-RU" dirty="0"/>
              <a:t>и невербальной стороны речи, творческих </a:t>
            </a:r>
            <a:r>
              <a:rPr lang="ru-RU" dirty="0" smtClean="0"/>
              <a:t>способностей, </a:t>
            </a:r>
            <a:r>
              <a:rPr lang="ru-RU" dirty="0"/>
              <a:t>специальных умений </a:t>
            </a:r>
            <a:endParaRPr lang="ru-RU" dirty="0" smtClean="0"/>
          </a:p>
          <a:p>
            <a:r>
              <a:rPr lang="ru-RU" b="1" dirty="0" smtClean="0"/>
              <a:t>3</a:t>
            </a:r>
            <a:r>
              <a:rPr lang="ru-RU" dirty="0" smtClean="0"/>
              <a:t>. </a:t>
            </a:r>
            <a:r>
              <a:rPr lang="ru-RU" dirty="0"/>
              <a:t>Воспитывать положительное отношение к театральным </a:t>
            </a:r>
            <a:r>
              <a:rPr lang="ru-RU" dirty="0" smtClean="0"/>
              <a:t>играм.</a:t>
            </a:r>
            <a:endParaRPr lang="ru-RU" dirty="0"/>
          </a:p>
        </p:txBody>
      </p:sp>
      <p:pic>
        <p:nvPicPr>
          <p:cNvPr id="4098" name="Picture 2" descr="C:\Users\Serrg-великий\Desktop\IMG_1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288" y="3454112"/>
            <a:ext cx="2551864" cy="34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rrg-великий\Desktop\IMG_0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307" y="0"/>
            <a:ext cx="2880320" cy="33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395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76672"/>
            <a:ext cx="6417734" cy="96447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организации театрализованной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6686446" cy="420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Театр и театрализованная деятельность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Театрализованное занятие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Совместная театральная деятельность взрослых и детей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Музей кукол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Самостоятельная театрально - художественная деятельность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Посещение детьми театров совместно с родителями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Театрализованные игры – спектакли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Мини – игры на других спектаклях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Мини – игры на музыкальных занятиях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Театрализованные игры в повседневной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04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6632"/>
            <a:ext cx="7488832" cy="1296144"/>
          </a:xfrm>
        </p:spPr>
        <p:txBody>
          <a:bodyPr>
            <a:prstTxWarp prst="textWave1">
              <a:avLst>
                <a:gd name="adj1" fmla="val 12500"/>
                <a:gd name="adj2" fmla="val -1280"/>
              </a:avLst>
            </a:prstTxWarp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для правильной организации театральных занятий с дошкольниками (Э. Г. Чурилова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82" y="908720"/>
            <a:ext cx="5292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 smtClean="0"/>
              <a:t>Содержательность занятий, </a:t>
            </a:r>
            <a:r>
              <a:rPr lang="ru-RU" i="1" dirty="0"/>
              <a:t>р</a:t>
            </a:r>
            <a:r>
              <a:rPr lang="ru-RU" i="1" dirty="0" smtClean="0"/>
              <a:t>азнообразие тематики и методов работы.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 smtClean="0"/>
              <a:t>Ежедневное включение театрализованных игр во все формы организации педагогического процесса.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 smtClean="0"/>
              <a:t>Максимальная активность детей на всех этапах подготовки и проведения  игр.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 smtClean="0"/>
              <a:t>Сотрудничество детей друг с другом и со взрослым.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 smtClean="0"/>
              <a:t>Подготовленность и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заинтересованность воспитателей.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3074" name="Picture 2" descr="C:\Users\Serrg-великий\Desktop\IMG_0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038" y="3573016"/>
            <a:ext cx="3672408" cy="289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664412"/>
            <a:ext cx="3102266" cy="2337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6759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29756">
        <p14:ferris dir="l"/>
      </p:transition>
    </mc:Choice>
    <mc:Fallback>
      <p:transition advTm="29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960</TotalTime>
  <Words>235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МУНИЦИПАЛЬНОЕ БЮДЖЕТНОЕ ДОШКОЛЬНОЕ ОБРАЗОВАТЕЛЬНОЕ УЧРЕЖДЕНИЕ «ЦЕНТР РАЗВИТИЯ РЕБЁНКА ДЕТСКИЙ САД №14 СКАЗКА» МОСКОВСКОЙ ОБЛАСТИ  Г.НОГИНСКА                 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логопедической работы на подготовительном этапе формирования звукопроизношения   </dc:title>
  <dc:creator>Serrg-великий</dc:creator>
  <cp:lastModifiedBy>User</cp:lastModifiedBy>
  <cp:revision>88</cp:revision>
  <dcterms:created xsi:type="dcterms:W3CDTF">2012-04-26T17:17:57Z</dcterms:created>
  <dcterms:modified xsi:type="dcterms:W3CDTF">2015-09-29T15:51:45Z</dcterms:modified>
</cp:coreProperties>
</file>