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3" r:id="rId2"/>
    <p:sldId id="264" r:id="rId3"/>
    <p:sldId id="277" r:id="rId4"/>
    <p:sldId id="278" r:id="rId5"/>
    <p:sldId id="266" r:id="rId6"/>
    <p:sldId id="281" r:id="rId7"/>
    <p:sldId id="268" r:id="rId8"/>
    <p:sldId id="287" r:id="rId9"/>
    <p:sldId id="282" r:id="rId10"/>
    <p:sldId id="269" r:id="rId11"/>
    <p:sldId id="280" r:id="rId12"/>
    <p:sldId id="284" r:id="rId13"/>
    <p:sldId id="275" r:id="rId14"/>
    <p:sldId id="28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66"/>
    <a:srgbClr val="FF66FF"/>
    <a:srgbClr val="F2F8BA"/>
    <a:srgbClr val="D7D5B7"/>
    <a:srgbClr val="FF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86" autoAdjust="0"/>
    <p:restoredTop sz="94660"/>
  </p:normalViewPr>
  <p:slideViewPr>
    <p:cSldViewPr>
      <p:cViewPr varScale="1">
        <p:scale>
          <a:sx n="87" d="100"/>
          <a:sy n="87" d="100"/>
        </p:scale>
        <p:origin x="-72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10E996-F71B-4420-B1B3-54DBB17FA4FB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72F650-99B0-4038-807C-19FA183C15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8172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2F650-99B0-4038-807C-19FA183C15D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1278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72F650-99B0-4038-807C-19FA183C15D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3A217AE-4626-40DA-A681-55A8D19826B8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451" y="0"/>
            <a:ext cx="9180451" cy="68308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5954926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52086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46672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396094-79C8-4F1B-8E56-DC164CE800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1730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11854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9442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289739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84162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07882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700701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FE5E5-7D4E-43EC-9C79-BCB398A5566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46822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 userDrawn="1"/>
        </p:nvSpPr>
        <p:spPr>
          <a:xfrm>
            <a:off x="179512" y="188640"/>
            <a:ext cx="8640960" cy="6493651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FE5E5-7D4E-43EC-9C79-BCB398A55664}" type="datetimeFigureOut">
              <a:rPr lang="ru-RU" smtClean="0"/>
              <a:pPr/>
              <a:t>20.11.2013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A1A87-F5F9-47F5-B3B0-9AFB05E835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TextBox 31"/>
          <p:cNvSpPr txBox="1"/>
          <p:nvPr userDrawn="1"/>
        </p:nvSpPr>
        <p:spPr>
          <a:xfrm>
            <a:off x="479178" y="6543792"/>
            <a:ext cx="22206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rgbClr val="002060"/>
                </a:solidFill>
              </a:rPr>
              <a:t>http://goldina-myclas.ucoz.ru</a:t>
            </a:r>
            <a:r>
              <a:rPr lang="en-US" sz="1200" dirty="0" smtClean="0">
                <a:solidFill>
                  <a:schemeClr val="bg1">
                    <a:lumMod val="65000"/>
                  </a:schemeClr>
                </a:solidFill>
              </a:rPr>
              <a:t>/</a:t>
            </a:r>
            <a:r>
              <a:rPr lang="ru-RU" sz="1200" dirty="0" smtClean="0">
                <a:solidFill>
                  <a:schemeClr val="bg1">
                    <a:lumMod val="65000"/>
                  </a:schemeClr>
                </a:solidFill>
                <a:latin typeface="Comic Sans MS" pitchFamily="66" charset="0"/>
              </a:rPr>
              <a:t>.</a:t>
            </a:r>
            <a:endParaRPr lang="ru-RU" sz="1200" dirty="0">
              <a:solidFill>
                <a:schemeClr val="bg1">
                  <a:lumMod val="6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5093149"/>
            <a:ext cx="1679854" cy="15891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62575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kogda_moi_druzya_so_mnoy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F:\pesenka_druzey_multi-pulti.mp3" TargetMode="Externa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988840"/>
            <a:ext cx="5256584" cy="2016224"/>
          </a:xfrm>
        </p:spPr>
        <p:txBody>
          <a:bodyPr>
            <a:normAutofit/>
          </a:bodyPr>
          <a:lstStyle/>
          <a:p>
            <a:pPr algn="l"/>
            <a:r>
              <a:rPr lang="ru-RU" sz="6000" b="1" dirty="0" smtClean="0">
                <a:solidFill>
                  <a:srgbClr val="0070C0"/>
                </a:solidFill>
                <a:latin typeface="Arial Black" pitchFamily="34" charset="0"/>
              </a:rPr>
              <a:t>Поговорим</a:t>
            </a:r>
            <a:br>
              <a:rPr lang="ru-RU" sz="6000" b="1" dirty="0" smtClean="0"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6000" b="1" dirty="0" smtClean="0">
                <a:solidFill>
                  <a:srgbClr val="0070C0"/>
                </a:solidFill>
                <a:latin typeface="Arial Black" pitchFamily="34" charset="0"/>
              </a:rPr>
              <a:t>   о</a:t>
            </a:r>
            <a:endParaRPr lang="ru-RU" sz="6000" b="1" dirty="0">
              <a:solidFill>
                <a:srgbClr val="0070C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55776" y="980728"/>
            <a:ext cx="40991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Классный час</a:t>
            </a:r>
            <a:endParaRPr lang="ru-RU" sz="48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63888" y="2852936"/>
            <a:ext cx="287476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дружбе</a:t>
            </a:r>
            <a:endParaRPr lang="ru-RU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2996952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  <a:latin typeface="Arial Black" pitchFamily="34" charset="0"/>
              </a:rPr>
              <a:t>…</a:t>
            </a:r>
            <a:endParaRPr lang="ru-RU" sz="6000" dirty="0"/>
          </a:p>
        </p:txBody>
      </p:sp>
      <p:pic>
        <p:nvPicPr>
          <p:cNvPr id="6" name="kogda_moi_druzya_so_mno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072330" y="435769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487171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9714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714356"/>
            <a:ext cx="72866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Как отличить истинную дружбу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приятельских отношений?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643042" y="3071810"/>
            <a:ext cx="57150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«Одинаковые»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28794" y="2143116"/>
            <a:ext cx="56436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Рассказы  В. Осеевой</a:t>
            </a:r>
            <a:endParaRPr lang="ru-RU" sz="4000" b="1" u="sng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785918" y="3929066"/>
            <a:ext cx="550072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 первого дождя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57554" y="4786322"/>
            <a:ext cx="25951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«Заколка»</a:t>
            </a:r>
            <a:endParaRPr lang="ru-RU" sz="4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2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000108"/>
            <a:ext cx="8429684" cy="559278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sz="2800" dirty="0"/>
          </a:p>
          <a:p>
            <a:pPr>
              <a:buNone/>
            </a:pPr>
            <a:r>
              <a:rPr lang="ru-RU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Один за всех и все за одного.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Уважайте друг друга и помогайте друг другу.</a:t>
            </a:r>
          </a:p>
          <a:p>
            <a:pPr>
              <a:buNone/>
            </a:pPr>
            <a:r>
              <a:rPr lang="ru-RU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Радуйтесь вместе с друзьями.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Не обижайте друзей и всех, кто вас окружает.</a:t>
            </a:r>
          </a:p>
          <a:p>
            <a:pPr>
              <a:buNone/>
            </a:pPr>
            <a:r>
              <a:rPr lang="ru-RU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Не оставляйте друзей в беде, не подводите их, не предавайте, не обманывайте, не нарушайте своих обещаний.</a:t>
            </a:r>
          </a:p>
          <a:p>
            <a:pPr>
              <a:buNone/>
            </a:pPr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Берегите друзей, ведь друга потерять легко. Старый друг лучше новых двух.</a:t>
            </a:r>
          </a:p>
          <a:p>
            <a:pPr>
              <a:buNone/>
            </a:pPr>
            <a:r>
              <a:rPr lang="ru-RU" b="1" dirty="0" smtClean="0"/>
              <a:t>    </a:t>
            </a:r>
          </a:p>
          <a:p>
            <a:pPr>
              <a:buNone/>
            </a:pPr>
            <a:endParaRPr lang="ru-RU" sz="2800" dirty="0"/>
          </a:p>
        </p:txBody>
      </p:sp>
      <p:sp>
        <p:nvSpPr>
          <p:cNvPr id="52228" name="WordArt 4"/>
          <p:cNvSpPr>
            <a:spLocks noChangeArrowheads="1" noChangeShapeType="1" noTextEdit="1"/>
          </p:cNvSpPr>
          <p:nvPr/>
        </p:nvSpPr>
        <p:spPr bwMode="auto">
          <a:xfrm>
            <a:off x="2143108" y="642918"/>
            <a:ext cx="4786346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i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Основные законы дружбы:</a:t>
            </a:r>
            <a:endParaRPr lang="ru-RU" b="1" i="1" kern="10" dirty="0">
              <a:ln w="9525">
                <a:noFill/>
                <a:round/>
                <a:headEnd/>
                <a:tailEnd/>
              </a:ln>
              <a:solidFill>
                <a:srgbClr val="0070C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285784" y="1357298"/>
            <a:ext cx="750099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</a:rPr>
              <a:t>Нет друга – ищи, а нашёл- …</a:t>
            </a:r>
            <a:endParaRPr lang="ru-RU" sz="32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642974" y="2143116"/>
            <a:ext cx="757242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Друзья познаются в …</a:t>
            </a:r>
            <a:endParaRPr lang="ru-RU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928726" y="4500570"/>
            <a:ext cx="814393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имей сто рублей, а …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428660" y="2928934"/>
            <a:ext cx="635798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Старый друг лучше…</a:t>
            </a:r>
            <a:endParaRPr lang="ru-RU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571480"/>
            <a:ext cx="771530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Закончи пословицу:</a:t>
            </a:r>
            <a:endParaRPr lang="ru-RU" sz="4400" b="1" u="sng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-357222" y="3786189"/>
            <a:ext cx="72152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Человек без друзей, что …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5286388"/>
            <a:ext cx="650082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Дружба не гриб, в лесу…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3" name="Рисунок 12" descr="F:\CLIPART8\J0343363.WM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1357298"/>
            <a:ext cx="2071702" cy="1724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F:\CLIPART8\J0343397.WM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3214686"/>
            <a:ext cx="207170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642918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4" descr="45863602_1246553878__65533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928670"/>
            <a:ext cx="339471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4" y="285728"/>
            <a:ext cx="53285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Пусть поёт нам ветер веселей,</a:t>
            </a:r>
            <a:b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Пусть нам солнце ласковое светит.</a:t>
            </a:r>
            <a:b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Кто имеет на земле друзей,</a:t>
            </a:r>
            <a:b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Тот не зря живёт на белом свете.</a:t>
            </a:r>
          </a:p>
          <a:p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428868"/>
            <a:ext cx="504056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Припев:</a:t>
            </a:r>
            <a:b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Раз, два, горе – не беда,</a:t>
            </a:r>
            <a:b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Унывать не надо никогда!</a:t>
            </a:r>
            <a:b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Выше нос, и хвост держи трубой,</a:t>
            </a:r>
            <a:b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Знай, что верный друг всегда с тобой!</a:t>
            </a:r>
          </a:p>
          <a:p>
            <a:endParaRPr lang="ru-RU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Кто на ветер не бросает слов,</a:t>
            </a:r>
            <a:b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Кто в беде не дрогнет от испуга,</a:t>
            </a:r>
            <a:b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Кто отдать последнее готов –</a:t>
            </a:r>
            <a:b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Только тот достоин званья друга.</a:t>
            </a:r>
            <a:endParaRPr lang="ru-RU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27784" y="188640"/>
            <a:ext cx="49706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«ПЕСЕНКА О ДРУЖБЕ»</a:t>
            </a:r>
          </a:p>
        </p:txBody>
      </p:sp>
      <p:pic>
        <p:nvPicPr>
          <p:cNvPr id="8" name="pesenka_druzey_multi-pulti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786578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90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686800" cy="18287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1785926"/>
            <a:ext cx="721523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Ребята, давайте жить дружно!</a:t>
            </a:r>
            <a:endParaRPr lang="ru-RU" sz="8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285852" y="1928802"/>
            <a:ext cx="6329378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F:\01034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71480"/>
            <a:ext cx="2286003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ln w="38100" cmpd="sng">
                  <a:solidFill>
                    <a:srgbClr val="002060">
                      <a:alpha val="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 Р У Ж Б А</a:t>
            </a:r>
            <a:endParaRPr lang="ru-RU" sz="6000" b="1" dirty="0">
              <a:ln w="38100" cmpd="sng">
                <a:solidFill>
                  <a:srgbClr val="002060">
                    <a:alpha val="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07668" y="3017520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4572008"/>
            <a:ext cx="6715172" cy="1766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SzPct val="150000"/>
              <a:buFont typeface="Wingdings 2" pitchFamily="18" charset="2"/>
              <a:buNone/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Дружба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главное чудо всегда,</a:t>
            </a:r>
          </a:p>
          <a:p>
            <a:pPr>
              <a:lnSpc>
                <a:spcPct val="80000"/>
              </a:lnSpc>
              <a:buSzPct val="150000"/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Сто открытий для всех настоящее,</a:t>
            </a:r>
          </a:p>
          <a:p>
            <a:pPr>
              <a:lnSpc>
                <a:spcPct val="80000"/>
              </a:lnSpc>
              <a:buSzPct val="150000"/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любая беда – не беда,                       </a:t>
            </a:r>
          </a:p>
          <a:p>
            <a:pPr>
              <a:lnSpc>
                <a:spcPct val="80000"/>
              </a:lnSpc>
              <a:buSzPct val="150000"/>
              <a:buFont typeface="Wingdings 2" pitchFamily="18" charset="2"/>
              <a:buNone/>
            </a:pP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рядом друзья настоящие.</a:t>
            </a:r>
            <a:endParaRPr lang="ru-RU" sz="32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iz068_top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357298"/>
            <a:ext cx="8358246" cy="3167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1714488"/>
            <a:ext cx="5027530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ТОВАРИЩ</a:t>
            </a:r>
          </a:p>
          <a:p>
            <a:pPr algn="ctr"/>
            <a:r>
              <a:rPr lang="ru-RU" sz="7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ДРУЖБА</a:t>
            </a:r>
            <a:endParaRPr lang="ru-RU" sz="7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ДРУГ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72264" y="1785926"/>
            <a:ext cx="185738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0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515352" cy="2286016"/>
          </a:xfrm>
        </p:spPr>
        <p:txBody>
          <a:bodyPr>
            <a:normAutofit fontScale="90000"/>
          </a:bodyPr>
          <a:lstStyle/>
          <a:p>
            <a:pPr algn="l"/>
            <a:r>
              <a:rPr lang="ru-RU" sz="5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ТОВАРИЩ</a:t>
            </a:r>
            <a:r>
              <a:rPr lang="ru-RU" sz="6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rgbClr val="C00000"/>
                </a:solidFill>
                <a:latin typeface="Garamond" pitchFamily="18" charset="0"/>
              </a:rPr>
              <a:t>человек, близкий</a:t>
            </a:r>
            <a:br>
              <a:rPr lang="ru-RU" b="1" dirty="0" smtClean="0">
                <a:solidFill>
                  <a:srgbClr val="C00000"/>
                </a:solidFill>
                <a:latin typeface="Garamond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Garamond" pitchFamily="18" charset="0"/>
              </a:rPr>
              <a:t>кому-нибудь по общности взглядов, деятельности, условий жизни.</a:t>
            </a:r>
            <a:r>
              <a:rPr lang="ru-RU" sz="8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3429000"/>
            <a:ext cx="8358246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7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		ДРУЖБА</a:t>
            </a:r>
            <a:endParaRPr lang="ru-RU" sz="7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7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ДРУГ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43702" y="3714752"/>
            <a:ext cx="7312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мка 6"/>
          <p:cNvSpPr/>
          <p:nvPr/>
        </p:nvSpPr>
        <p:spPr>
          <a:xfrm rot="19684774">
            <a:off x="412334" y="2708852"/>
            <a:ext cx="4341812" cy="2801418"/>
          </a:xfrm>
          <a:prstGeom prst="frame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Рамка 4"/>
          <p:cNvSpPr/>
          <p:nvPr/>
        </p:nvSpPr>
        <p:spPr>
          <a:xfrm rot="2586212">
            <a:off x="4420754" y="2631923"/>
            <a:ext cx="4183062" cy="3233178"/>
          </a:xfrm>
          <a:prstGeom prst="frame">
            <a:avLst/>
          </a:prstGeom>
          <a:solidFill>
            <a:srgbClr val="FF66FF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148" name="Заголовок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1785937"/>
          </a:xfrm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sz="3600" b="1" dirty="0" smtClean="0">
                <a:solidFill>
                  <a:srgbClr val="000099"/>
                </a:solidFill>
              </a:rPr>
              <a:t>Что такое </a:t>
            </a:r>
            <a:r>
              <a:rPr lang="ru-RU" sz="36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дружба</a:t>
            </a:r>
            <a:r>
              <a:rPr lang="ru-RU" sz="3600" b="1" dirty="0" smtClean="0">
                <a:solidFill>
                  <a:srgbClr val="000099"/>
                </a:solidFill>
              </a:rPr>
              <a:t>, каждый знает?..</a:t>
            </a:r>
            <a:br>
              <a:rPr lang="ru-RU" sz="3600" b="1" dirty="0" smtClean="0">
                <a:solidFill>
                  <a:srgbClr val="000099"/>
                </a:solidFill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быть, и спрашивать смешно?</a:t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 а все же, что обозначает это слово?</a:t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Значит что оно?</a:t>
            </a:r>
          </a:p>
        </p:txBody>
      </p:sp>
      <p:sp>
        <p:nvSpPr>
          <p:cNvPr id="6149" name="Текст 2"/>
          <p:cNvSpPr>
            <a:spLocks noGrp="1"/>
          </p:cNvSpPr>
          <p:nvPr>
            <p:ph type="body" sz="half" idx="1"/>
          </p:nvPr>
        </p:nvSpPr>
        <p:spPr>
          <a:xfrm rot="19648280">
            <a:off x="318679" y="2673243"/>
            <a:ext cx="4038600" cy="2363539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endParaRPr lang="ru-RU" sz="2400" b="1" i="1" dirty="0" smtClean="0">
              <a:solidFill>
                <a:srgbClr val="C00000"/>
              </a:solidFill>
            </a:endParaRPr>
          </a:p>
          <a:p>
            <a:pPr>
              <a:buFontTx/>
              <a:buNone/>
            </a:pPr>
            <a:r>
              <a:rPr lang="ru-RU" sz="2400" b="1" i="1" dirty="0" smtClean="0">
                <a:solidFill>
                  <a:srgbClr val="C00000"/>
                </a:solidFill>
              </a:rPr>
              <a:t>      </a:t>
            </a:r>
            <a:r>
              <a:rPr lang="ru-RU" sz="2400" b="1" i="1" u="sng" dirty="0" smtClean="0">
                <a:solidFill>
                  <a:srgbClr val="C00000"/>
                </a:solidFill>
              </a:rPr>
              <a:t>Дружба-</a:t>
            </a:r>
            <a:r>
              <a:rPr lang="ru-RU" sz="2400" b="1" i="1" u="sng" dirty="0" smtClean="0"/>
              <a:t> </a:t>
            </a:r>
            <a:r>
              <a:rPr lang="ru-RU" sz="2400" b="1" i="1" dirty="0" smtClean="0"/>
              <a:t>это когда люди хотят быть вместе, когда они интересуют друг друга, доверяют друг другу. </a:t>
            </a:r>
          </a:p>
        </p:txBody>
      </p:sp>
      <p:sp>
        <p:nvSpPr>
          <p:cNvPr id="6150" name="Содержимое 3"/>
          <p:cNvSpPr>
            <a:spLocks noGrp="1"/>
          </p:cNvSpPr>
          <p:nvPr>
            <p:ph sz="half" idx="2"/>
          </p:nvPr>
        </p:nvSpPr>
        <p:spPr>
          <a:xfrm rot="2478191">
            <a:off x="4557211" y="2421659"/>
            <a:ext cx="4038600" cy="3183228"/>
          </a:xfrm>
        </p:spPr>
        <p:txBody>
          <a:bodyPr>
            <a:normAutofit/>
          </a:bodyPr>
          <a:lstStyle/>
          <a:p>
            <a:pPr>
              <a:buSzPct val="150000"/>
              <a:buFont typeface="Wingdings 2" pitchFamily="18" charset="2"/>
              <a:buNone/>
            </a:pPr>
            <a:r>
              <a:rPr lang="ru-RU" b="1" i="1" u="sng" dirty="0" smtClean="0">
                <a:solidFill>
                  <a:srgbClr val="C00000"/>
                </a:solidFill>
              </a:rPr>
              <a:t> </a:t>
            </a:r>
          </a:p>
          <a:p>
            <a:pPr>
              <a:buSzPct val="150000"/>
              <a:buFont typeface="Wingdings 2" pitchFamily="18" charset="2"/>
              <a:buNone/>
            </a:pPr>
            <a:r>
              <a:rPr lang="ru-RU" sz="2400" b="1" i="1" dirty="0" smtClean="0">
                <a:solidFill>
                  <a:srgbClr val="C00000"/>
                </a:solidFill>
              </a:rPr>
              <a:t>    </a:t>
            </a:r>
            <a:endParaRPr lang="ru-RU" sz="2400" dirty="0" smtClean="0"/>
          </a:p>
        </p:txBody>
      </p:sp>
      <p:pic>
        <p:nvPicPr>
          <p:cNvPr id="8" name="Picture 4" descr="45863608_1246554638_221039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4857760"/>
            <a:ext cx="3031004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642918"/>
            <a:ext cx="792961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Verdana" pitchFamily="34" charset="0"/>
              </a:rPr>
              <a:t>Дружба</a:t>
            </a:r>
            <a:r>
              <a:rPr lang="ru-RU" sz="4000" b="1" dirty="0" smtClean="0">
                <a:solidFill>
                  <a:srgbClr val="0070C0"/>
                </a:solidFill>
                <a:latin typeface="Verdana" pitchFamily="34" charset="0"/>
              </a:rPr>
              <a:t> – близкие отношения, основанные на взаимном доверии, привязанности, общности интересов.</a:t>
            </a:r>
            <a:endParaRPr lang="ru-RU" sz="4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4000504"/>
            <a:ext cx="74295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Verdana" pitchFamily="34" charset="0"/>
              </a:rPr>
              <a:t>Друг</a:t>
            </a:r>
            <a:r>
              <a:rPr lang="ru-RU" sz="4000" b="1" dirty="0" smtClean="0">
                <a:solidFill>
                  <a:srgbClr val="0070C0"/>
                </a:solidFill>
                <a:latin typeface="Verdana" pitchFamily="34" charset="0"/>
              </a:rPr>
              <a:t> – это человек, который связан с кем-нибудь дружбой.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6000768"/>
            <a:ext cx="33826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Verdana" pitchFamily="34" charset="0"/>
              </a:rPr>
              <a:t>(С.И.Ожегов)</a:t>
            </a:r>
            <a:endParaRPr lang="ru-RU" sz="3200" dirty="0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284984"/>
            <a:ext cx="17262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понимание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7904" y="5013176"/>
            <a:ext cx="2079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деликатность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60232" y="2420888"/>
            <a:ext cx="1257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зависть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988840"/>
            <a:ext cx="2021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благородство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8" y="1988840"/>
            <a:ext cx="2649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самокритичность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2420888"/>
            <a:ext cx="18830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равнодушие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888" y="2420888"/>
            <a:ext cx="1576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прощение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43702" y="1571612"/>
            <a:ext cx="1277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доброта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72200" y="3645024"/>
            <a:ext cx="22159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неуверенность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88224" y="4509120"/>
            <a:ext cx="1920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болтливость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4744" y="4572008"/>
            <a:ext cx="21210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сдержанность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1880" y="4077072"/>
            <a:ext cx="29154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раздражительность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60232" y="4077072"/>
            <a:ext cx="17649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нахальство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63888" y="3212976"/>
            <a:ext cx="19447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искренность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7544" y="4149080"/>
            <a:ext cx="227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приветливость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79912" y="3717032"/>
            <a:ext cx="1567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честность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715140" y="2000240"/>
            <a:ext cx="11544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враньё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67544" y="2852936"/>
            <a:ext cx="1892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сострадание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88224" y="2780928"/>
            <a:ext cx="1441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верность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635896" y="1556792"/>
            <a:ext cx="1946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драчливость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67544" y="5013176"/>
            <a:ext cx="21967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предательство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7544" y="1556792"/>
            <a:ext cx="23986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справедливость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88224" y="3212976"/>
            <a:ext cx="1395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грубость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63888" y="2780928"/>
            <a:ext cx="19458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обидчивость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7544" y="4581128"/>
            <a:ext cx="23875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взаимовыручка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67544" y="3717032"/>
            <a:ext cx="2492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ответственность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14480" y="5500702"/>
            <a:ext cx="27603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близость взглядов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99592" y="476672"/>
            <a:ext cx="6912768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Какими качествами должен обладать </a:t>
            </a:r>
          </a:p>
          <a:p>
            <a:pPr algn="ctr"/>
            <a:r>
              <a:rPr lang="ru-RU" sz="36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настоящий друг </a:t>
            </a: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b="1" dirty="0" smtClean="0">
                <a:solidFill>
                  <a:srgbClr val="0000FF"/>
                </a:solidFill>
              </a:rPr>
              <a:t/>
            </a:r>
            <a:br>
              <a:rPr lang="ru-RU" b="1" dirty="0" smtClean="0">
                <a:solidFill>
                  <a:srgbClr val="0000FF"/>
                </a:solidFill>
              </a:rPr>
            </a:br>
            <a:endParaRPr lang="ru-RU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71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500042"/>
            <a:ext cx="612731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Настоящий друг </a:t>
            </a:r>
            <a:endParaRPr lang="ru-RU" sz="6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643050"/>
            <a:ext cx="31372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справедливость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214554"/>
            <a:ext cx="26343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благородство</a:t>
            </a:r>
            <a:endParaRPr lang="ru-RU" sz="32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2786058"/>
            <a:ext cx="24659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сострадание</a:t>
            </a:r>
            <a:endParaRPr lang="ru-RU" sz="32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1643050"/>
            <a:ext cx="22401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понимание</a:t>
            </a:r>
            <a:endParaRPr lang="ru-RU" sz="32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357562"/>
            <a:ext cx="3266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ответственность</a:t>
            </a:r>
            <a:endParaRPr lang="ru-RU" sz="32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3929066"/>
            <a:ext cx="29753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приветливость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3929066"/>
            <a:ext cx="31182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взаимовыручка</a:t>
            </a:r>
            <a:endParaRPr lang="ru-RU" sz="32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2786058"/>
            <a:ext cx="347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самокритичность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5000636"/>
            <a:ext cx="20409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прощение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3357562"/>
            <a:ext cx="16430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доброта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4429132"/>
            <a:ext cx="25330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искренность</a:t>
            </a:r>
            <a:endParaRPr lang="ru-RU" sz="32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72000" y="5500702"/>
            <a:ext cx="1859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верность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5000636"/>
            <a:ext cx="20315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честность</a:t>
            </a:r>
            <a:endParaRPr lang="ru-RU" sz="32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72000" y="4429132"/>
            <a:ext cx="27703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сдержанность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0034" y="5500702"/>
            <a:ext cx="27149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деликатность</a:t>
            </a:r>
            <a:endParaRPr lang="ru-RU" sz="3200" b="1" dirty="0">
              <a:solidFill>
                <a:srgbClr val="FF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572000" y="2214554"/>
            <a:ext cx="3548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близость взглядов</a:t>
            </a:r>
            <a:endParaRPr lang="ru-RU" sz="3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643050"/>
            <a:ext cx="27313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равнодушие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2357430"/>
            <a:ext cx="32028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предательство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57818" y="1571612"/>
            <a:ext cx="28256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драчливость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3071810"/>
            <a:ext cx="2824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обидчивость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5143512"/>
            <a:ext cx="42784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раздражительность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3786190"/>
            <a:ext cx="32301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неуверенность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3786190"/>
            <a:ext cx="16369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враньё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9256" y="4429132"/>
            <a:ext cx="17924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зависть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28662" y="4500570"/>
            <a:ext cx="20002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грубость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57818" y="2357430"/>
            <a:ext cx="25535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нахальство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429256" y="3143248"/>
            <a:ext cx="27867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болтливость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488" y="500042"/>
            <a:ext cx="28792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u="sng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Лжедруг</a:t>
            </a:r>
            <a:endParaRPr lang="ru-RU" sz="5400" b="1" u="sng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</TotalTime>
  <Words>338</Words>
  <Application>Microsoft Office PowerPoint</Application>
  <PresentationFormat>Экран (4:3)</PresentationFormat>
  <Paragraphs>115</Paragraphs>
  <Slides>14</Slides>
  <Notes>3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Поговорим    о</vt:lpstr>
      <vt:lpstr>Д Р У Ж Б А</vt:lpstr>
      <vt:lpstr>Слайд 3</vt:lpstr>
      <vt:lpstr>ТОВАРИЩ - человек, близкий кому-нибудь по общности взглядов, деятельности, условий жизни. </vt:lpstr>
      <vt:lpstr>Что такое дружба, каждый знает?.. Может быть, и спрашивать смешно? Ну а все же, что обозначает это слово? Значит что оно?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в технологии ТРКМ</dc:title>
  <dc:creator>маша</dc:creator>
  <cp:lastModifiedBy>Admin</cp:lastModifiedBy>
  <cp:revision>66</cp:revision>
  <dcterms:created xsi:type="dcterms:W3CDTF">2012-04-14T12:44:56Z</dcterms:created>
  <dcterms:modified xsi:type="dcterms:W3CDTF">2013-11-20T19:23:09Z</dcterms:modified>
</cp:coreProperties>
</file>