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Новая папка\Desktop\все для презентаций1\фон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карта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Новая папка\Desktop\все для презентаций1\фон\1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928992" cy="5112568"/>
          </a:xfrm>
        </p:spPr>
        <p:txBody>
          <a:bodyPr/>
          <a:lstStyle/>
          <a:p>
            <a:endParaRPr lang="ru-RU" dirty="0" smtClean="0"/>
          </a:p>
          <a:p>
            <a:pPr algn="l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628800"/>
          <a:ext cx="8784976" cy="4679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562"/>
                <a:gridCol w="1203562"/>
                <a:gridCol w="1203562"/>
                <a:gridCol w="1203562"/>
                <a:gridCol w="1203562"/>
                <a:gridCol w="1203562"/>
                <a:gridCol w="1230433"/>
                <a:gridCol w="333171"/>
              </a:tblGrid>
              <a:tr h="432048">
                <a:tc rowSpan="3">
                  <a:txBody>
                    <a:bodyPr/>
                    <a:lstStyle/>
                    <a:p>
                      <a:r>
                        <a:rPr lang="ru-RU" sz="1600" dirty="0" smtClean="0"/>
                        <a:t>Деятельность учителя</a:t>
                      </a:r>
                      <a:endParaRPr lang="ru-RU" sz="16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познавательная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коммуникативная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регулятивная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9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Осуществляемые действия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Формируемые способы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Осуществляемые действия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Формируемые способы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Осуществляемые действия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Формируемые способы деятельности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9506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этап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9506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этап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9506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этап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9506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этап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Светлана\Desktop\Новая папка\Desktop\все для презентаций1\фон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Деятельность учителя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>
            <a:normAutofit fontScale="92500" lnSpcReduction="10000"/>
          </a:bodyPr>
          <a:lstStyle/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Проверить готовность учащихся к уроку;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Создать эмоциональный настрой на урок;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Сформировать задачу урока;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Обеспечить мотивацию выполнения заданий;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подвести учащихся к выводу урока;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Акцентировать внимание на конечный результат урока;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\Desktop\Новая папка\Desktop\все для презентаций1\фон\3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Деятельность обучающихся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 познавательная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-коммуникативная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-регулятивная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esktop\Новая папка\Desktop\все для презентаций1\фон\3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Познавательная деятельность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632848" cy="5328592"/>
          </a:xfrm>
        </p:spPr>
        <p:txBody>
          <a:bodyPr/>
          <a:lstStyle/>
          <a:p>
            <a:pPr algn="l"/>
            <a:endParaRPr lang="ru-RU" dirty="0" smtClean="0"/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tx1"/>
                </a:solidFill>
              </a:rPr>
              <a:t>Наблюдение;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tx1"/>
                </a:solidFill>
              </a:rPr>
              <a:t>Эксперимент;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tx1"/>
                </a:solidFill>
              </a:rPr>
              <a:t> Решение задач;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tx1"/>
                </a:solidFill>
              </a:rPr>
              <a:t> Решение проблем;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esktop\Новая папка\Desktop\все для презентаций1\фон\77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Коммуникативная деятельность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Светлана\Desktop\1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640871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Светлана\Desktop\Новая папка\Desktop\все для презентаций1\фон\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Регулятивная деятельность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92888" cy="504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Светлана\Desktop\0018-018-Reguljativnye-dejstvij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92087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ветлана\Desktop\Новая папка\Desktop\все для презентаций1\фон\ке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1 этап –Мотивационный (этап мотивирования к учебной деятельности( построение целей урока, проверка домашнего задания и </a:t>
            </a:r>
            <a:r>
              <a:rPr lang="ru-RU" sz="2800" b="1" dirty="0" err="1" smtClean="0">
                <a:solidFill>
                  <a:srgbClr val="0070C0"/>
                </a:solidFill>
              </a:rPr>
              <a:t>т.д</a:t>
            </a:r>
            <a:r>
              <a:rPr lang="ru-RU" sz="2800" b="1" dirty="0" smtClean="0">
                <a:solidFill>
                  <a:srgbClr val="0070C0"/>
                </a:solidFill>
              </a:rPr>
              <a:t>));</a:t>
            </a:r>
          </a:p>
          <a:p>
            <a:pPr algn="l"/>
            <a:r>
              <a:rPr lang="ru-RU" sz="2800" b="1" dirty="0" smtClean="0">
                <a:solidFill>
                  <a:srgbClr val="00B050"/>
                </a:solidFill>
              </a:rPr>
              <a:t>2 этап - Осмысление новой информации( различные виды деятельности);</a:t>
            </a:r>
          </a:p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3 этап - Включение в систему знаний и повторение( организация работы в системе новых знаний);</a:t>
            </a:r>
          </a:p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4 этап - Рефлексия( подведение итогов урока, побуждение обучающихся к оценке собственной деятельности на уроке, дом. зад.);</a:t>
            </a:r>
          </a:p>
          <a:p>
            <a:pPr algn="l"/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b="1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Светлана\Desktop\все для презентаций\фон\о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4063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/>
          <a:lstStyle/>
          <a:p>
            <a:r>
              <a:rPr lang="ru-RU" smtClean="0">
                <a:solidFill>
                  <a:srgbClr val="660066"/>
                </a:solidFill>
              </a:rPr>
              <a:t>Желаю </a:t>
            </a:r>
            <a:r>
              <a:rPr lang="ru-RU" smtClean="0">
                <a:solidFill>
                  <a:srgbClr val="660066"/>
                </a:solidFill>
              </a:rPr>
              <a:t> вам заниматься </a:t>
            </a:r>
            <a:r>
              <a:rPr lang="ru-RU" dirty="0" smtClean="0">
                <a:solidFill>
                  <a:srgbClr val="660066"/>
                </a:solidFill>
              </a:rPr>
              <a:t>только любимым делом!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8" name="Picture 4" descr="C:\Users\Светлана\Desktop\все для презентаций\анимационные картинки\812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000108"/>
            <a:ext cx="666750" cy="762000"/>
          </a:xfrm>
          <a:prstGeom prst="rect">
            <a:avLst/>
          </a:prstGeom>
          <a:noFill/>
        </p:spPr>
      </p:pic>
      <p:pic>
        <p:nvPicPr>
          <p:cNvPr id="9" name="Picture 4" descr="C:\Users\Светлана\Desktop\все для презентаций\анимационные картинки\812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142984"/>
            <a:ext cx="666750" cy="762000"/>
          </a:xfrm>
          <a:prstGeom prst="rect">
            <a:avLst/>
          </a:prstGeom>
          <a:noFill/>
        </p:spPr>
      </p:pic>
      <p:pic>
        <p:nvPicPr>
          <p:cNvPr id="10" name="Picture 4" descr="C:\Users\Светлана\Desktop\все для презентаций\анимационные картинки\812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1285860"/>
            <a:ext cx="666750" cy="762000"/>
          </a:xfrm>
          <a:prstGeom prst="rect">
            <a:avLst/>
          </a:prstGeom>
          <a:noFill/>
        </p:spPr>
      </p:pic>
      <p:pic>
        <p:nvPicPr>
          <p:cNvPr id="11" name="Picture 4" descr="C:\Users\Светлана\Desktop\все для презентаций\анимационные картинки\812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714356"/>
            <a:ext cx="666750" cy="762000"/>
          </a:xfrm>
          <a:prstGeom prst="rect">
            <a:avLst/>
          </a:prstGeom>
          <a:noFill/>
        </p:spPr>
      </p:pic>
      <p:pic>
        <p:nvPicPr>
          <p:cNvPr id="12" name="Picture 4" descr="C:\Users\Светлана\Desktop\все для презентаций\анимационные картинки\812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857232"/>
            <a:ext cx="666750" cy="762000"/>
          </a:xfrm>
          <a:prstGeom prst="rect">
            <a:avLst/>
          </a:prstGeom>
          <a:noFill/>
        </p:spPr>
      </p:pic>
      <p:pic>
        <p:nvPicPr>
          <p:cNvPr id="13" name="Picture 5" descr="C:\Users\Светлана\Desktop\все для презентаций\анимационные картинки\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72074"/>
            <a:ext cx="723900" cy="676275"/>
          </a:xfrm>
          <a:prstGeom prst="rect">
            <a:avLst/>
          </a:prstGeom>
          <a:noFill/>
        </p:spPr>
      </p:pic>
      <p:pic>
        <p:nvPicPr>
          <p:cNvPr id="14" name="Picture 5" descr="C:\Users\Светлана\Desktop\все для презентаций\анимационные картинки\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4929198"/>
            <a:ext cx="723900" cy="676275"/>
          </a:xfrm>
          <a:prstGeom prst="rect">
            <a:avLst/>
          </a:prstGeom>
          <a:noFill/>
        </p:spPr>
      </p:pic>
      <p:pic>
        <p:nvPicPr>
          <p:cNvPr id="15" name="Picture 5" descr="C:\Users\Светлана\Desktop\все для презентаций\анимационные картинки\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2454" y="5831632"/>
            <a:ext cx="723900" cy="676275"/>
          </a:xfrm>
          <a:prstGeom prst="rect">
            <a:avLst/>
          </a:prstGeom>
          <a:noFill/>
        </p:spPr>
      </p:pic>
      <p:pic>
        <p:nvPicPr>
          <p:cNvPr id="16" name="Picture 6" descr="C:\Users\Светлана\Desktop\все для презентаций\анимационные картинки\09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5072074"/>
            <a:ext cx="1500198" cy="1519229"/>
          </a:xfrm>
          <a:prstGeom prst="rect">
            <a:avLst/>
          </a:prstGeom>
          <a:noFill/>
        </p:spPr>
      </p:pic>
      <p:pic>
        <p:nvPicPr>
          <p:cNvPr id="17" name="Picture 6" descr="C:\Users\Светлана\Desktop\все для презентаций\анимационные картинки\09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786190"/>
            <a:ext cx="2581275" cy="2733675"/>
          </a:xfrm>
          <a:prstGeom prst="rect">
            <a:avLst/>
          </a:prstGeom>
          <a:noFill/>
        </p:spPr>
      </p:pic>
      <p:pic>
        <p:nvPicPr>
          <p:cNvPr id="18" name="Picture 6" descr="C:\Users\Светлана\Desktop\все для презентаций\анимационные картинки\09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143512"/>
            <a:ext cx="1724019" cy="1376353"/>
          </a:xfrm>
          <a:prstGeom prst="rect">
            <a:avLst/>
          </a:prstGeom>
          <a:noFill/>
        </p:spPr>
      </p:pic>
      <p:pic>
        <p:nvPicPr>
          <p:cNvPr id="19" name="Picture 6" descr="C:\Users\Светлана\Desktop\все для презентаций\анимационные картинки\09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929198"/>
            <a:ext cx="1509705" cy="1714488"/>
          </a:xfrm>
          <a:prstGeom prst="rect">
            <a:avLst/>
          </a:prstGeom>
          <a:noFill/>
        </p:spPr>
      </p:pic>
      <p:pic>
        <p:nvPicPr>
          <p:cNvPr id="21" name="Picture 6" descr="C:\Users\Светлана\Desktop\все для презентаций\анимационные картинки\09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143512"/>
            <a:ext cx="1295391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\Desktop\все для презентаций1\фон\5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7776864" cy="1470025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</a:rPr>
              <a:t>ТЕХНОЛОГИЧЕСКАЯ КАРТА – форма технологической документации, в которой записан весь процесс обработки изделия, указаны операции и их составные части, материалы, производственное оборудование, инструмент, технологические режимы, необходимое для изготовления изделия 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время, квалификация работников и т.п. (Политехнический энциклопедический словарь. – М.: Советская энциклопедия, 1989).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Новая папка\Desktop\все для презентаций1\фон\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Методологические позиции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технологической карты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-она имеет статус документа; 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ней записан весь процесс; 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-указаны операции, их составные части; 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-названы материалы; 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-перечислено оборудование; 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-указаны инструменты; 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-обозначены технологические режимы; 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-рассчитано время; 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-определён квалификационный статус исполнителей.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Новая папка\Desktop\все для презентаций1\фон\11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1. Тема урока.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79712" y="1412776"/>
            <a:ext cx="5792688" cy="422602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Материал, подлежащий преобразованию в процессе познавательной деятельности на уроке, является </a:t>
            </a:r>
            <a:r>
              <a:rPr lang="ru-RU" sz="2400" b="1" i="1" dirty="0" smtClean="0">
                <a:solidFill>
                  <a:schemeClr val="tx1"/>
                </a:solidFill>
              </a:rPr>
              <a:t>проблема, определяемая программой учебной дисциплины</a:t>
            </a:r>
            <a:r>
              <a:rPr lang="ru-RU" sz="2400" dirty="0" smtClean="0">
                <a:solidFill>
                  <a:schemeClr val="tx1"/>
                </a:solidFill>
              </a:rPr>
              <a:t>. Из объекта, лежащего вне сферы знания ученика, этот материал должен превратиться в результате технологического процесса в сущностную характеристику ученика, содержание его знания, умений, навыков, вектор, определяющий направленность личности. Этот материал является тем, что определяет тему урока.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Новая папка\Desktop\все для презентаций1\фон\ке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2. Цель урока.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Учитель традиционно отвечает на вопрос о том, что он должен сделать за время урока, определив при этом генеральную задачу. Этим очерчивается тот аспект цели, который обозначен в определении как </a:t>
            </a:r>
            <a:r>
              <a:rPr lang="ru-RU" b="1" i="1" dirty="0" smtClean="0">
                <a:solidFill>
                  <a:schemeClr val="tx1"/>
                </a:solidFill>
              </a:rPr>
              <a:t>пути реализации.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Новая папка\Desktop\все для презентаций1\фон\оо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3. Задачи урока.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Образовательная;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Развивающая;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Воспитательная;</a:t>
            </a:r>
          </a:p>
          <a:p>
            <a:pPr marL="514350" indent="-514350" algn="l"/>
            <a:r>
              <a:rPr lang="ru-RU" dirty="0" smtClean="0">
                <a:solidFill>
                  <a:srgbClr val="FF0000"/>
                </a:solidFill>
              </a:rPr>
              <a:t>       -проверить…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– объяснить…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– повторить…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– научить…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– продемонстрировать…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– побудить к самостоятельному…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Новая папка\Desktop\все для презентаций1\фон\я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Тип урока.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Тип урока определяется его сущностными целями и задачами, а не стремлением к зрелищности, вытесняющей правду образовательного процесса. Он играет не самодовлеющую роль, а служебную, и в этом его ценность.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лекция, контрольная работа, самостоятельная работа, лабораторная, классический академический урок, нетрадиционный урок, комбинированный урок, олимпиады, тестирование , урок – игра и т.д.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Новая папка\Desktop\все для презентаций1\фон\р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5.Учебно-методический комплекс.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6408712" cy="482453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7030A0"/>
                </a:solidFill>
              </a:rPr>
              <a:t>1)</a:t>
            </a:r>
            <a:r>
              <a:rPr lang="ru-RU" sz="1600" b="1" i="1" dirty="0" smtClean="0">
                <a:solidFill>
                  <a:srgbClr val="7030A0"/>
                </a:solidFill>
              </a:rPr>
              <a:t> Источники информации: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0" algn="l"/>
            <a:r>
              <a:rPr lang="ru-RU" sz="1600" dirty="0" smtClean="0">
                <a:solidFill>
                  <a:srgbClr val="7030A0"/>
                </a:solidFill>
              </a:rPr>
              <a:t>программа дисциплины; план урока; литература для учителя; литература для учеников; учебники; 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2) </a:t>
            </a:r>
            <a:r>
              <a:rPr lang="ru-RU" sz="1600" b="1" i="1" dirty="0" smtClean="0">
                <a:solidFill>
                  <a:srgbClr val="FF0000"/>
                </a:solidFill>
              </a:rPr>
              <a:t>Оборудование:</a:t>
            </a:r>
            <a:endParaRPr lang="ru-RU" sz="1600" dirty="0" smtClean="0">
              <a:solidFill>
                <a:srgbClr val="FF0000"/>
              </a:solidFill>
            </a:endParaRPr>
          </a:p>
          <a:p>
            <a:pPr lvl="0" algn="l"/>
            <a:r>
              <a:rPr lang="ru-RU" sz="1600" dirty="0" smtClean="0">
                <a:solidFill>
                  <a:srgbClr val="FF0000"/>
                </a:solidFill>
              </a:rPr>
              <a:t>приборы; технические средства обучения; электронные средства обучения; технические средства обучения аудио; технические средства обучения видео; телевидение; компьютеры; </a:t>
            </a:r>
          </a:p>
          <a:p>
            <a:pPr algn="l"/>
            <a:r>
              <a:rPr lang="ru-RU" sz="1600" dirty="0" smtClean="0">
                <a:solidFill>
                  <a:srgbClr val="00B050"/>
                </a:solidFill>
              </a:rPr>
              <a:t>3) </a:t>
            </a:r>
            <a:r>
              <a:rPr lang="ru-RU" sz="1600" b="1" i="1" dirty="0" smtClean="0">
                <a:solidFill>
                  <a:srgbClr val="00B050"/>
                </a:solidFill>
              </a:rPr>
              <a:t>Дидактическое сопровождение:</a:t>
            </a:r>
            <a:endParaRPr lang="ru-RU" sz="1600" dirty="0" smtClean="0">
              <a:solidFill>
                <a:srgbClr val="00B050"/>
              </a:solidFill>
            </a:endParaRPr>
          </a:p>
          <a:p>
            <a:pPr lvl="0" algn="l"/>
            <a:r>
              <a:rPr lang="ru-RU" sz="1600" dirty="0" smtClean="0">
                <a:solidFill>
                  <a:srgbClr val="00B050"/>
                </a:solidFill>
              </a:rPr>
              <a:t>видеозаписи; аудиозаписи; фильмы; компьютерные материалы; </a:t>
            </a:r>
          </a:p>
          <a:p>
            <a:pPr lvl="0" algn="l"/>
            <a:r>
              <a:rPr lang="ru-RU" sz="1600" dirty="0" smtClean="0">
                <a:solidFill>
                  <a:srgbClr val="00B050"/>
                </a:solidFill>
              </a:rPr>
              <a:t>индикаторы обратной связи и т.п. </a:t>
            </a:r>
          </a:p>
          <a:p>
            <a:pPr algn="l"/>
            <a:r>
              <a:rPr lang="ru-RU" sz="1600" b="1" i="1" dirty="0" smtClean="0">
                <a:solidFill>
                  <a:srgbClr val="0070C0"/>
                </a:solidFill>
              </a:rPr>
              <a:t>4)Материалы для познавательной деятельности учеников:</a:t>
            </a:r>
            <a:endParaRPr lang="ru-RU" sz="1600" dirty="0" smtClean="0">
              <a:solidFill>
                <a:srgbClr val="0070C0"/>
              </a:solidFill>
            </a:endParaRPr>
          </a:p>
          <a:p>
            <a:pPr lvl="0" algn="l"/>
            <a:r>
              <a:rPr lang="ru-RU" sz="1600" dirty="0" smtClean="0">
                <a:solidFill>
                  <a:srgbClr val="0070C0"/>
                </a:solidFill>
              </a:rPr>
              <a:t>уровневые задания; карточки для самостоятельной работы; </a:t>
            </a:r>
          </a:p>
          <a:p>
            <a:pPr lvl="0" algn="l"/>
            <a:r>
              <a:rPr lang="ru-RU" sz="1600" dirty="0" smtClean="0">
                <a:solidFill>
                  <a:srgbClr val="0070C0"/>
                </a:solidFill>
              </a:rPr>
              <a:t>тексты контрольных самостоятельных работ; технологические карты лабораторных работ; инструкция по технике безопасности; </a:t>
            </a:r>
          </a:p>
          <a:p>
            <a:pPr lvl="0" algn="l"/>
            <a:r>
              <a:rPr lang="ru-RU" sz="1600" dirty="0" smtClean="0">
                <a:solidFill>
                  <a:srgbClr val="0070C0"/>
                </a:solidFill>
              </a:rPr>
              <a:t>задания для выполнения на уроке;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Новая папка\Desktop\все для презентаций1\фон\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6. Таблица-схема "План урока"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Количество этапов урока определяется его задачами, оно не может быть заданным, постоянным.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Обратим внимание на субъектную симметричность таблицы-схемы: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-деятельность учителя;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– деятельность обучающихся;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568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Технологическая карта  урока</vt:lpstr>
      <vt:lpstr>ТЕХНОЛОГИЧЕСКАЯ КАРТА – форма технологической документации, в которой записан весь процесс обработки изделия, указаны операции и их составные части, материалы, производственное оборудование, инструмент, технологические режимы, необходимое для изготовления изделия  время, квалификация работников и т.п. (Политехнический энциклопедический словарь. – М.: Советская энциклопедия, 1989).  </vt:lpstr>
      <vt:lpstr>Методологические позиции технологической карты</vt:lpstr>
      <vt:lpstr>1. Тема урока.</vt:lpstr>
      <vt:lpstr>2. Цель урока.</vt:lpstr>
      <vt:lpstr>3. Задачи урока.</vt:lpstr>
      <vt:lpstr>4. Тип урока. </vt:lpstr>
      <vt:lpstr>5.Учебно-методический комплекс. </vt:lpstr>
      <vt:lpstr>6. Таблица-схема "План урока" </vt:lpstr>
      <vt:lpstr>Слайд 10</vt:lpstr>
      <vt:lpstr>Деятельность учителя </vt:lpstr>
      <vt:lpstr>Деятельность обучающихся </vt:lpstr>
      <vt:lpstr>Познавательная деятельность</vt:lpstr>
      <vt:lpstr>Коммуникативная деятельность </vt:lpstr>
      <vt:lpstr>Регулятивная деятельность </vt:lpstr>
      <vt:lpstr>Этапы урока</vt:lpstr>
      <vt:lpstr>Желаю  вам заниматься только любимым делом!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карта  урока</dc:title>
  <dc:creator>Светлана</dc:creator>
  <cp:lastModifiedBy>Светлана</cp:lastModifiedBy>
  <cp:revision>11</cp:revision>
  <dcterms:created xsi:type="dcterms:W3CDTF">2013-11-04T19:13:00Z</dcterms:created>
  <dcterms:modified xsi:type="dcterms:W3CDTF">2013-11-04T20:42:33Z</dcterms:modified>
</cp:coreProperties>
</file>