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91" r:id="rId4"/>
    <p:sldId id="292" r:id="rId5"/>
    <p:sldId id="294" r:id="rId6"/>
    <p:sldId id="287" r:id="rId7"/>
    <p:sldId id="298" r:id="rId8"/>
    <p:sldId id="299" r:id="rId9"/>
    <p:sldId id="285" r:id="rId10"/>
    <p:sldId id="296" r:id="rId11"/>
    <p:sldId id="302" r:id="rId12"/>
    <p:sldId id="303" r:id="rId13"/>
    <p:sldId id="306" r:id="rId14"/>
    <p:sldId id="261" r:id="rId15"/>
    <p:sldId id="265" r:id="rId16"/>
    <p:sldId id="268" r:id="rId17"/>
    <p:sldId id="274" r:id="rId18"/>
    <p:sldId id="275" r:id="rId19"/>
    <p:sldId id="276" r:id="rId20"/>
    <p:sldId id="290" r:id="rId21"/>
    <p:sldId id="30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716"/>
    <a:srgbClr val="232C12"/>
    <a:srgbClr val="39471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03" autoAdjust="0"/>
    <p:restoredTop sz="94660"/>
  </p:normalViewPr>
  <p:slideViewPr>
    <p:cSldViewPr>
      <p:cViewPr varScale="1">
        <p:scale>
          <a:sx n="64" d="100"/>
          <a:sy n="64" d="100"/>
        </p:scale>
        <p:origin x="-1008" y="-108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22D262-3BA7-4C46-AF23-C30DED1E82CE}" type="datetimeFigureOut">
              <a:rPr lang="ru-RU"/>
              <a:pPr>
                <a:defRPr/>
              </a:pPr>
              <a:t>01.11.2015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F60606-0D62-414D-A311-B9D59FD3A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C5350B-ADF2-48FB-B66A-FC9F1058A87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8083AB-043B-4CF4-82F1-280808330648}" type="slidenum">
              <a:rPr lang="ru-RU" smtClean="0"/>
              <a:pPr>
                <a:defRPr/>
              </a:pPr>
              <a:t>19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3923D2-98ED-4CAD-8E37-8FFD6D0B1FC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AD985D-B96A-4FE5-A860-0D3F3F961E8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970726-6FE5-4458-8587-C65F9809516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739711-C5BB-4444-973D-7BE31D6A6C40}" type="slidenum">
              <a:rPr lang="ru-RU" smtClean="0"/>
              <a:pPr>
                <a:defRPr/>
              </a:pPr>
              <a:t>14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DF8A2A-F92C-4914-85D8-8E23E79FC287}" type="slidenum">
              <a:rPr lang="ru-RU" smtClean="0"/>
              <a:pPr>
                <a:defRPr/>
              </a:pPr>
              <a:t>15</a:t>
            </a:fld>
            <a:endParaRPr lang="ru-RU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A8B7E8-DD33-4403-A321-6B3658787801}" type="slidenum">
              <a:rPr lang="ru-RU" smtClean="0"/>
              <a:pPr>
                <a:defRPr/>
              </a:pPr>
              <a:t>16</a:t>
            </a:fld>
            <a:endParaRPr 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068E36-66A0-480B-99A1-FDB7F71650AA}" type="slidenum">
              <a:rPr lang="ru-RU" smtClean="0"/>
              <a:pPr>
                <a:defRPr/>
              </a:pPr>
              <a:t>17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997C6E-B6AD-4EFA-B107-3DAC71E57847}" type="slidenum">
              <a:rPr lang="ru-RU" smtClean="0"/>
              <a:pPr>
                <a:defRPr/>
              </a:pPr>
              <a:t>18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1428736"/>
            <a:ext cx="5429288" cy="1470025"/>
          </a:xfrm>
        </p:spPr>
        <p:txBody>
          <a:bodyPr/>
          <a:lstStyle>
            <a:lvl1pPr>
              <a:defRPr>
                <a:solidFill>
                  <a:srgbClr val="232C12"/>
                </a:solidFill>
                <a:effectLst>
                  <a:outerShdw dist="63500" dir="2700000" algn="tl" rotWithShape="0">
                    <a:schemeClr val="bg1">
                      <a:alpha val="59000"/>
                    </a:schemeClr>
                  </a:outerShdw>
                </a:effectLst>
                <a:latin typeface="Calibri (Headings)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928934"/>
            <a:ext cx="6000792" cy="714380"/>
          </a:xfrm>
        </p:spPr>
        <p:txBody>
          <a:bodyPr/>
          <a:lstStyle>
            <a:lvl1pPr marL="0" indent="0" algn="ctr">
              <a:buNone/>
              <a:defRPr b="0" cap="none" spc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5400000" algn="t" rotWithShape="0">
                    <a:schemeClr val="bg1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40E57-F2D8-45AB-8E51-DA262D56183D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03F60-6615-4DFA-92C3-81750CDEF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AB6E9-81B2-444B-91AF-9D72C8A34F91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95496-F453-4369-99A2-66F34120A3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A93F-5740-4253-B83E-83CC6E105F33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C03F5-EE85-4DC0-B7CA-41CB71C2AE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2"/>
              </a:buBlip>
              <a:defRPr/>
            </a:lvl6pPr>
            <a:lvl7pPr>
              <a:buFontTx/>
              <a:buBlip>
                <a:blip r:embed="rId3"/>
              </a:buBlip>
              <a:defRPr/>
            </a:lvl7pPr>
            <a:lvl8pPr>
              <a:buFontTx/>
              <a:buBlip>
                <a:blip r:embed="rId4"/>
              </a:buBlip>
              <a:defRPr/>
            </a:lvl8pPr>
            <a:lvl9pPr>
              <a:buFontTx/>
              <a:buBlip>
                <a:blip r:embed="rId5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8951F-F5B1-47FE-946E-327DB59FB2B6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45517-4574-4B86-BFE6-05C1FA7551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8EB42-BEC4-41E0-9A71-DF638C7AA987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02270-C71C-4663-9FDA-3FDA062211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8C6D3-8264-4AEF-961D-3E73D5EE20A8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F068-7A2D-4749-AEB9-47DF637086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534E6-F4E6-49DC-BF09-DC7E5C477E37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89953-50DE-450F-8F57-1A9F6B92D8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2C19-2D63-4CA8-A267-334CEA69C362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19FF6-F0CC-459E-BDAF-3EC2457FD4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E1E56-D4CC-448C-AF3B-AD0C8157B8FF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7A85-3936-4DA4-ADB2-541515DA42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3003-067F-4E38-B52F-8A262B3E89F3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F7A7E-1B0C-4471-BE6F-8E4C745350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DD77F-733D-4327-AB3F-C432B05A0D11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89AB2-47FC-4E99-B0AD-4931E1378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44450"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5C13FA3-B77C-4820-B9DC-7EC150C4534A}" type="datetimeFigureOut">
              <a:rPr lang="ru-RU"/>
              <a:pPr>
                <a:defRPr/>
              </a:pPr>
              <a:t>01.11.2015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92D92C-08CA-4B86-8ACA-2D5385CF84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3E1716"/>
          </a:solidFill>
          <a:latin typeface="+mj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3E171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b="1" kern="1200">
          <a:solidFill>
            <a:srgbClr val="1C191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rgbClr val="1C191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rgbClr val="1C191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000" kern="1200">
          <a:solidFill>
            <a:srgbClr val="1C191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 kern="1200">
          <a:solidFill>
            <a:srgbClr val="1C191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91;&#1088;&#1086;&#1082;\&#1084;&#1086;&#1081;%20&#1091;&#1088;&#1086;&#1082;\&#1091;&#1088;&#1086;&#1082;%20&#1088;&#1091;&#1089;&#1089;&#1082;&#1080;&#1081;%20&#1103;&#1079;&#1099;&#1082;%20&#1052;&#1086;&#1089;&#1082;&#1074;&#1080;&#1085;&#1072;%20&#1048;.&#1052;\&#1060;&#1080;&#1079;&#1084;&#1080;&#1085;&#1091;&#1090;&#1082;&#1072;%20+.wma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480" y="2143116"/>
            <a:ext cx="5429288" cy="121444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6" name="Titl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1285860"/>
            <a:ext cx="544353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50" y="357188"/>
          <a:ext cx="8632776" cy="3667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205"/>
                <a:gridCol w="1044129"/>
                <a:gridCol w="893046"/>
                <a:gridCol w="924054"/>
                <a:gridCol w="975528"/>
                <a:gridCol w="848326"/>
                <a:gridCol w="1000132"/>
                <a:gridCol w="928664"/>
                <a:gridCol w="1274692"/>
              </a:tblGrid>
              <a:tr h="39099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15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Ж.р.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М.р. 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М.р.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С.р.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Ж.р.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И.п.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земля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вода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дядя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слон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конь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море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село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степь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Р.п.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степи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Д.п.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степи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В.п.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степь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Т.п.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степью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П.п.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земле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воде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дяде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слоне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коне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море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селе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степи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57313" y="1285875"/>
            <a:ext cx="2143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1 склонение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0" y="1357313"/>
            <a:ext cx="2143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2 склонение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358063" y="1357313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3 склонение</a:t>
            </a:r>
          </a:p>
        </p:txBody>
      </p:sp>
      <p:pic>
        <p:nvPicPr>
          <p:cNvPr id="12378" name="Picture 6" descr="D:\МОСКВИНА\картинки\картинки\школьные принадлежности\71346a0cba8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4357688"/>
            <a:ext cx="10001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Памятка</a:t>
            </a: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Определите род.</a:t>
            </a:r>
            <a:endParaRPr lang="ru-RU" dirty="0" smtClean="0"/>
          </a:p>
          <a:p>
            <a:r>
              <a:rPr lang="ru-RU" i="1" dirty="0" smtClean="0"/>
              <a:t>Выделите окончание  существительного в И.п., ед.ч. </a:t>
            </a:r>
            <a:endParaRPr lang="ru-RU" dirty="0" smtClean="0"/>
          </a:p>
          <a:p>
            <a:r>
              <a:rPr lang="ru-RU" i="1" dirty="0" smtClean="0"/>
              <a:t>По роду и по окончанию определите склонение.</a:t>
            </a: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</p:txBody>
      </p:sp>
      <p:pic>
        <p:nvPicPr>
          <p:cNvPr id="13317" name="Picture 6" descr="D:\МОСКВИНА\картинки\картинки\школьные принадлежности\71346a0cba8c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4572000"/>
            <a:ext cx="142875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857375" y="1428750"/>
            <a:ext cx="5429250" cy="1470025"/>
          </a:xfrm>
        </p:spPr>
        <p:txBody>
          <a:bodyPr/>
          <a:lstStyle/>
          <a:p>
            <a:pPr>
              <a:defRPr/>
            </a:pPr>
            <a:r>
              <a:rPr lang="ru-RU" dirty="0" err="1" smtClean="0"/>
              <a:t>Физминутка</a:t>
            </a:r>
            <a:endParaRPr lang="ru-RU" dirty="0"/>
          </a:p>
        </p:txBody>
      </p:sp>
      <p:pic>
        <p:nvPicPr>
          <p:cNvPr id="6" name="Физминутка +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58188" y="6000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28596" y="5929330"/>
            <a:ext cx="7715250" cy="714375"/>
          </a:xfrm>
        </p:spPr>
        <p:txBody>
          <a:bodyPr/>
          <a:lstStyle/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14341" name="Picture 6" descr="D:\МОСКВИНА\картинки\картинки\школьные принадлежности\71346a0cba8c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3722688"/>
            <a:ext cx="142875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249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142875" y="1600200"/>
            <a:ext cx="85439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6000" i="1" smtClean="0"/>
              <a:t>	Автобус едет по улице Кирова и по площади Свободы. </a:t>
            </a:r>
            <a:endParaRPr lang="ru-RU" sz="600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143875" y="1928813"/>
            <a:ext cx="571500" cy="571500"/>
          </a:xfrm>
          <a:prstGeom prst="rect">
            <a:avLst/>
          </a:prstGeom>
          <a:noFill/>
          <a:ln>
            <a:solidFill>
              <a:srgbClr val="3E17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358063" y="2786063"/>
            <a:ext cx="571500" cy="571500"/>
          </a:xfrm>
          <a:prstGeom prst="rect">
            <a:avLst/>
          </a:prstGeom>
          <a:noFill/>
          <a:ln>
            <a:solidFill>
              <a:srgbClr val="3E17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15125" y="1500188"/>
            <a:ext cx="1585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 склонение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286375" y="2500313"/>
            <a:ext cx="1585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3 склонение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4"/>
          <p:cNvGrpSpPr>
            <a:grpSpLocks/>
          </p:cNvGrpSpPr>
          <p:nvPr/>
        </p:nvGrpSpPr>
        <p:grpSpPr bwMode="auto">
          <a:xfrm>
            <a:off x="130175" y="112713"/>
            <a:ext cx="8937625" cy="6669087"/>
            <a:chOff x="158" y="119"/>
            <a:chExt cx="5489" cy="4037"/>
          </a:xfrm>
        </p:grpSpPr>
        <p:sp>
          <p:nvSpPr>
            <p:cNvPr id="16401" name="Line 5"/>
            <p:cNvSpPr>
              <a:spLocks noChangeShapeType="1"/>
            </p:cNvSpPr>
            <p:nvPr/>
          </p:nvSpPr>
          <p:spPr bwMode="auto">
            <a:xfrm>
              <a:off x="158" y="119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Line 6"/>
            <p:cNvSpPr>
              <a:spLocks noChangeShapeType="1"/>
            </p:cNvSpPr>
            <p:nvPr/>
          </p:nvSpPr>
          <p:spPr bwMode="auto">
            <a:xfrm>
              <a:off x="158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Line 7"/>
            <p:cNvSpPr>
              <a:spLocks noChangeShapeType="1"/>
            </p:cNvSpPr>
            <p:nvPr/>
          </p:nvSpPr>
          <p:spPr bwMode="auto">
            <a:xfrm>
              <a:off x="158" y="4156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4" name="Line 8"/>
            <p:cNvSpPr>
              <a:spLocks noChangeShapeType="1"/>
            </p:cNvSpPr>
            <p:nvPr/>
          </p:nvSpPr>
          <p:spPr bwMode="auto">
            <a:xfrm>
              <a:off x="5647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87" name="Rectangle 9"/>
          <p:cNvSpPr>
            <a:spLocks noChangeArrowheads="1"/>
          </p:cNvSpPr>
          <p:nvPr/>
        </p:nvSpPr>
        <p:spPr bwMode="auto">
          <a:xfrm>
            <a:off x="1066800" y="457200"/>
            <a:ext cx="6934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505050"/>
                </a:solidFill>
                <a:latin typeface="Times New Roman" pitchFamily="18" charset="0"/>
              </a:rPr>
              <a:t>           </a:t>
            </a:r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. Найди имя существительное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992188" y="1341438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latin typeface="Times New Roman" pitchFamily="18" charset="0"/>
              </a:rPr>
              <a:t>Сбежал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468313" y="15573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468313" y="28527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468313" y="4076700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468313" y="537368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AutoShape 17"/>
          <p:cNvSpPr>
            <a:spLocks noChangeArrowheads="1"/>
          </p:cNvSpPr>
          <p:nvPr/>
        </p:nvSpPr>
        <p:spPr bwMode="auto">
          <a:xfrm>
            <a:off x="990600" y="2565400"/>
            <a:ext cx="72723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Беговой</a:t>
            </a:r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>
            <a:off x="990600" y="3789363"/>
            <a:ext cx="72723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Пробежка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990600" y="5013325"/>
            <a:ext cx="72723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Бегать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18455" name="Oval 23"/>
          <p:cNvSpPr>
            <a:spLocks noChangeArrowheads="1"/>
          </p:cNvSpPr>
          <p:nvPr/>
        </p:nvSpPr>
        <p:spPr bwMode="auto">
          <a:xfrm>
            <a:off x="8458200" y="15573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8460" name="Oval 28"/>
          <p:cNvSpPr>
            <a:spLocks noChangeArrowheads="1"/>
          </p:cNvSpPr>
          <p:nvPr/>
        </p:nvSpPr>
        <p:spPr bwMode="auto">
          <a:xfrm>
            <a:off x="8458200" y="28527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8478838" y="4076700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6600"/>
                </a:solidFill>
              </a:rPr>
              <a:t>+</a:t>
            </a:r>
          </a:p>
        </p:txBody>
      </p:sp>
      <p:sp>
        <p:nvSpPr>
          <p:cNvPr id="18462" name="Oval 30"/>
          <p:cNvSpPr>
            <a:spLocks noChangeArrowheads="1"/>
          </p:cNvSpPr>
          <p:nvPr/>
        </p:nvSpPr>
        <p:spPr bwMode="auto">
          <a:xfrm>
            <a:off x="8458200" y="537210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6400" name="AutoShape 3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738188" cy="509588"/>
          </a:xfrm>
          <a:prstGeom prst="actionButtonForwardNex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84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6"/>
                  </p:tgtEl>
                </p:cond>
              </p:nextCondLst>
            </p:seq>
          </p:childTnLst>
        </p:cTn>
      </p:par>
    </p:tnLst>
    <p:bldLst>
      <p:bldP spid="18455" grpId="0" animBg="1"/>
      <p:bldP spid="18455" grpId="1" animBg="1"/>
      <p:bldP spid="18460" grpId="0" animBg="1"/>
      <p:bldP spid="18460" grpId="1" animBg="1"/>
      <p:bldP spid="18461" grpId="0" animBg="1"/>
      <p:bldP spid="18461" grpId="1" animBg="1"/>
      <p:bldP spid="18462" grpId="0" animBg="1"/>
      <p:bldP spid="1846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106363" y="100013"/>
            <a:ext cx="8937625" cy="6669087"/>
            <a:chOff x="158" y="119"/>
            <a:chExt cx="5489" cy="4037"/>
          </a:xfrm>
        </p:grpSpPr>
        <p:sp>
          <p:nvSpPr>
            <p:cNvPr id="17425" name="Line 3"/>
            <p:cNvSpPr>
              <a:spLocks noChangeShapeType="1"/>
            </p:cNvSpPr>
            <p:nvPr/>
          </p:nvSpPr>
          <p:spPr bwMode="auto">
            <a:xfrm>
              <a:off x="158" y="119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Line 4"/>
            <p:cNvSpPr>
              <a:spLocks noChangeShapeType="1"/>
            </p:cNvSpPr>
            <p:nvPr/>
          </p:nvSpPr>
          <p:spPr bwMode="auto">
            <a:xfrm>
              <a:off x="158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7" name="Line 5"/>
            <p:cNvSpPr>
              <a:spLocks noChangeShapeType="1"/>
            </p:cNvSpPr>
            <p:nvPr/>
          </p:nvSpPr>
          <p:spPr bwMode="auto">
            <a:xfrm>
              <a:off x="158" y="4156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8" name="Line 6"/>
            <p:cNvSpPr>
              <a:spLocks noChangeShapeType="1"/>
            </p:cNvSpPr>
            <p:nvPr/>
          </p:nvSpPr>
          <p:spPr bwMode="auto">
            <a:xfrm>
              <a:off x="5647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838200" y="381000"/>
            <a:ext cx="7543800" cy="884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5</a:t>
            </a:r>
            <a:r>
              <a:rPr lang="ru-RU" sz="2800" b="1">
                <a:latin typeface="Times New Roman" pitchFamily="18" charset="0"/>
              </a:rPr>
              <a:t>.</a:t>
            </a:r>
            <a:r>
              <a:rPr lang="ru-RU" sz="2800" b="1">
                <a:solidFill>
                  <a:srgbClr val="505050"/>
                </a:solidFill>
                <a:latin typeface="Times New Roman" pitchFamily="18" charset="0"/>
              </a:rPr>
              <a:t> </a:t>
            </a:r>
            <a:r>
              <a:rPr lang="ru-RU" sz="2400" b="1"/>
              <a:t>Мягкий знак после шипящих на конце имен существительных показывает, что...</a:t>
            </a:r>
          </a:p>
        </p:txBody>
      </p: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992188" y="1341438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Этот согласный мягкий</a:t>
            </a: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468313" y="15573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468313" y="28527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7" name="Oval 11"/>
          <p:cNvSpPr>
            <a:spLocks noChangeArrowheads="1"/>
          </p:cNvSpPr>
          <p:nvPr/>
        </p:nvSpPr>
        <p:spPr bwMode="auto">
          <a:xfrm>
            <a:off x="468313" y="4076700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8" name="Oval 12"/>
          <p:cNvSpPr>
            <a:spLocks noChangeArrowheads="1"/>
          </p:cNvSpPr>
          <p:nvPr/>
        </p:nvSpPr>
        <p:spPr bwMode="auto">
          <a:xfrm>
            <a:off x="468313" y="537368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>
            <a:off x="992188" y="2565400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 существительное женского рода</a:t>
            </a:r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992188" y="3789363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Это существительное среднего рода</a:t>
            </a:r>
          </a:p>
        </p:txBody>
      </p:sp>
      <p:sp>
        <p:nvSpPr>
          <p:cNvPr id="75791" name="AutoShape 15"/>
          <p:cNvSpPr>
            <a:spLocks noChangeArrowheads="1"/>
          </p:cNvSpPr>
          <p:nvPr/>
        </p:nvSpPr>
        <p:spPr bwMode="auto">
          <a:xfrm>
            <a:off x="992188" y="501332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Это существительное мужского рода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75792" name="Oval 16"/>
          <p:cNvSpPr>
            <a:spLocks noChangeArrowheads="1"/>
          </p:cNvSpPr>
          <p:nvPr/>
        </p:nvSpPr>
        <p:spPr bwMode="auto">
          <a:xfrm>
            <a:off x="8458200" y="15573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75793" name="Oval 17"/>
          <p:cNvSpPr>
            <a:spLocks noChangeArrowheads="1"/>
          </p:cNvSpPr>
          <p:nvPr/>
        </p:nvSpPr>
        <p:spPr bwMode="auto">
          <a:xfrm>
            <a:off x="8458200" y="403860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75794" name="Oval 18"/>
          <p:cNvSpPr>
            <a:spLocks noChangeArrowheads="1"/>
          </p:cNvSpPr>
          <p:nvPr/>
        </p:nvSpPr>
        <p:spPr bwMode="auto">
          <a:xfrm>
            <a:off x="8478838" y="28400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6600"/>
                </a:solidFill>
              </a:rPr>
              <a:t>+</a:t>
            </a:r>
          </a:p>
        </p:txBody>
      </p:sp>
      <p:sp>
        <p:nvSpPr>
          <p:cNvPr id="75795" name="Oval 19"/>
          <p:cNvSpPr>
            <a:spLocks noChangeArrowheads="1"/>
          </p:cNvSpPr>
          <p:nvPr/>
        </p:nvSpPr>
        <p:spPr bwMode="auto">
          <a:xfrm>
            <a:off x="8458200" y="537210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7424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738188" cy="509588"/>
          </a:xfrm>
          <a:prstGeom prst="actionButtonForwardNex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57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57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57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57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8"/>
                  </p:tgtEl>
                </p:cond>
              </p:nextCondLst>
            </p:seq>
          </p:childTnLst>
        </p:cTn>
      </p:par>
    </p:tnLst>
    <p:bldLst>
      <p:bldP spid="75792" grpId="0" animBg="1"/>
      <p:bldP spid="75792" grpId="1" animBg="1"/>
      <p:bldP spid="75793" grpId="0" animBg="1"/>
      <p:bldP spid="75793" grpId="1" animBg="1"/>
      <p:bldP spid="75794" grpId="0" animBg="1"/>
      <p:bldP spid="75794" grpId="1" animBg="1"/>
      <p:bldP spid="75795" grpId="0" animBg="1"/>
      <p:bldP spid="7579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06363" y="100013"/>
            <a:ext cx="8937625" cy="6669087"/>
            <a:chOff x="158" y="119"/>
            <a:chExt cx="5489" cy="4037"/>
          </a:xfrm>
        </p:grpSpPr>
        <p:sp>
          <p:nvSpPr>
            <p:cNvPr id="18449" name="Line 3"/>
            <p:cNvSpPr>
              <a:spLocks noChangeShapeType="1"/>
            </p:cNvSpPr>
            <p:nvPr/>
          </p:nvSpPr>
          <p:spPr bwMode="auto">
            <a:xfrm>
              <a:off x="158" y="119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0" name="Line 4"/>
            <p:cNvSpPr>
              <a:spLocks noChangeShapeType="1"/>
            </p:cNvSpPr>
            <p:nvPr/>
          </p:nvSpPr>
          <p:spPr bwMode="auto">
            <a:xfrm>
              <a:off x="158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1" name="Line 5"/>
            <p:cNvSpPr>
              <a:spLocks noChangeShapeType="1"/>
            </p:cNvSpPr>
            <p:nvPr/>
          </p:nvSpPr>
          <p:spPr bwMode="auto">
            <a:xfrm>
              <a:off x="158" y="4156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2" name="Line 6"/>
            <p:cNvSpPr>
              <a:spLocks noChangeShapeType="1"/>
            </p:cNvSpPr>
            <p:nvPr/>
          </p:nvSpPr>
          <p:spPr bwMode="auto">
            <a:xfrm>
              <a:off x="5647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990600" y="304800"/>
            <a:ext cx="69342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505050"/>
                </a:solidFill>
                <a:latin typeface="Times New Roman" pitchFamily="18" charset="0"/>
              </a:rPr>
              <a:t>10. Как определить склонение имени существительного?</a:t>
            </a: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>
            <a:off x="992188" y="1341438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 вопросам и падежам </a:t>
            </a:r>
          </a:p>
        </p:txBody>
      </p:sp>
      <p:sp>
        <p:nvSpPr>
          <p:cNvPr id="81929" name="Oval 9"/>
          <p:cNvSpPr>
            <a:spLocks noChangeArrowheads="1"/>
          </p:cNvSpPr>
          <p:nvPr/>
        </p:nvSpPr>
        <p:spPr bwMode="auto">
          <a:xfrm>
            <a:off x="468313" y="15573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30" name="Oval 10"/>
          <p:cNvSpPr>
            <a:spLocks noChangeArrowheads="1"/>
          </p:cNvSpPr>
          <p:nvPr/>
        </p:nvSpPr>
        <p:spPr bwMode="auto">
          <a:xfrm>
            <a:off x="468313" y="28527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31" name="Oval 11"/>
          <p:cNvSpPr>
            <a:spLocks noChangeArrowheads="1"/>
          </p:cNvSpPr>
          <p:nvPr/>
        </p:nvSpPr>
        <p:spPr bwMode="auto">
          <a:xfrm>
            <a:off x="468313" y="4076700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32" name="Oval 12"/>
          <p:cNvSpPr>
            <a:spLocks noChangeArrowheads="1"/>
          </p:cNvSpPr>
          <p:nvPr/>
        </p:nvSpPr>
        <p:spPr bwMode="auto">
          <a:xfrm>
            <a:off x="468313" y="537368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33" name="AutoShape 13"/>
          <p:cNvSpPr>
            <a:spLocks noChangeArrowheads="1"/>
          </p:cNvSpPr>
          <p:nvPr/>
        </p:nvSpPr>
        <p:spPr bwMode="auto">
          <a:xfrm>
            <a:off x="992188" y="2565400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вопросам</a:t>
            </a:r>
          </a:p>
        </p:txBody>
      </p:sp>
      <p:sp>
        <p:nvSpPr>
          <p:cNvPr id="81934" name="AutoShape 14"/>
          <p:cNvSpPr>
            <a:spLocks noChangeArrowheads="1"/>
          </p:cNvSpPr>
          <p:nvPr/>
        </p:nvSpPr>
        <p:spPr bwMode="auto">
          <a:xfrm>
            <a:off x="992188" y="3789363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падежам</a:t>
            </a:r>
          </a:p>
        </p:txBody>
      </p:sp>
      <p:sp>
        <p:nvSpPr>
          <p:cNvPr id="81935" name="AutoShape 15"/>
          <p:cNvSpPr>
            <a:spLocks noChangeArrowheads="1"/>
          </p:cNvSpPr>
          <p:nvPr/>
        </p:nvSpPr>
        <p:spPr bwMode="auto">
          <a:xfrm>
            <a:off x="992188" y="501332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роду и окончанию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81936" name="Oval 16"/>
          <p:cNvSpPr>
            <a:spLocks noChangeArrowheads="1"/>
          </p:cNvSpPr>
          <p:nvPr/>
        </p:nvSpPr>
        <p:spPr bwMode="auto">
          <a:xfrm>
            <a:off x="8458200" y="15573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81937" name="Oval 17"/>
          <p:cNvSpPr>
            <a:spLocks noChangeArrowheads="1"/>
          </p:cNvSpPr>
          <p:nvPr/>
        </p:nvSpPr>
        <p:spPr bwMode="auto">
          <a:xfrm>
            <a:off x="8458200" y="28527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81938" name="Oval 18"/>
          <p:cNvSpPr>
            <a:spLocks noChangeArrowheads="1"/>
          </p:cNvSpPr>
          <p:nvPr/>
        </p:nvSpPr>
        <p:spPr bwMode="auto">
          <a:xfrm>
            <a:off x="8478838" y="5257800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6600"/>
                </a:solidFill>
              </a:rPr>
              <a:t>+</a:t>
            </a:r>
          </a:p>
        </p:txBody>
      </p:sp>
      <p:sp>
        <p:nvSpPr>
          <p:cNvPr id="81939" name="Oval 19"/>
          <p:cNvSpPr>
            <a:spLocks noChangeArrowheads="1"/>
          </p:cNvSpPr>
          <p:nvPr/>
        </p:nvSpPr>
        <p:spPr bwMode="auto">
          <a:xfrm>
            <a:off x="8458200" y="403860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844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738188" cy="509588"/>
          </a:xfrm>
          <a:prstGeom prst="actionButtonForwardNex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19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19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19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1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32"/>
                  </p:tgtEl>
                </p:cond>
              </p:nextCondLst>
            </p:seq>
          </p:childTnLst>
        </p:cTn>
      </p:par>
    </p:tnLst>
    <p:bldLst>
      <p:bldP spid="81936" grpId="0" animBg="1"/>
      <p:bldP spid="81936" grpId="1" animBg="1"/>
      <p:bldP spid="81937" grpId="0" animBg="1"/>
      <p:bldP spid="81937" grpId="1" animBg="1"/>
      <p:bldP spid="81938" grpId="0" animBg="1"/>
      <p:bldP spid="81938" grpId="1" animBg="1"/>
      <p:bldP spid="81939" grpId="0" animBg="1"/>
      <p:bldP spid="8193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106363" y="100013"/>
            <a:ext cx="8937625" cy="6669087"/>
            <a:chOff x="158" y="119"/>
            <a:chExt cx="5489" cy="4037"/>
          </a:xfrm>
        </p:grpSpPr>
        <p:sp>
          <p:nvSpPr>
            <p:cNvPr id="19473" name="Line 3"/>
            <p:cNvSpPr>
              <a:spLocks noChangeShapeType="1"/>
            </p:cNvSpPr>
            <p:nvPr/>
          </p:nvSpPr>
          <p:spPr bwMode="auto">
            <a:xfrm>
              <a:off x="158" y="119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4" name="Line 4"/>
            <p:cNvSpPr>
              <a:spLocks noChangeShapeType="1"/>
            </p:cNvSpPr>
            <p:nvPr/>
          </p:nvSpPr>
          <p:spPr bwMode="auto">
            <a:xfrm>
              <a:off x="158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5" name="Line 5"/>
            <p:cNvSpPr>
              <a:spLocks noChangeShapeType="1"/>
            </p:cNvSpPr>
            <p:nvPr/>
          </p:nvSpPr>
          <p:spPr bwMode="auto">
            <a:xfrm>
              <a:off x="158" y="4156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6" name="Line 6"/>
            <p:cNvSpPr>
              <a:spLocks noChangeShapeType="1"/>
            </p:cNvSpPr>
            <p:nvPr/>
          </p:nvSpPr>
          <p:spPr bwMode="auto">
            <a:xfrm>
              <a:off x="5647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59" name="Rectangle 7"/>
          <p:cNvSpPr>
            <a:spLocks noChangeArrowheads="1"/>
          </p:cNvSpPr>
          <p:nvPr/>
        </p:nvSpPr>
        <p:spPr bwMode="auto">
          <a:xfrm>
            <a:off x="228600" y="228600"/>
            <a:ext cx="8534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505050"/>
                </a:solidFill>
                <a:latin typeface="Times New Roman" pitchFamily="18" charset="0"/>
              </a:rPr>
              <a:t>Отметь существительные 1 склонения</a:t>
            </a:r>
          </a:p>
        </p:txBody>
      </p:sp>
      <p:sp>
        <p:nvSpPr>
          <p:cNvPr id="88072" name="AutoShape 8"/>
          <p:cNvSpPr>
            <a:spLocks noChangeArrowheads="1"/>
          </p:cNvSpPr>
          <p:nvPr/>
        </p:nvSpPr>
        <p:spPr bwMode="auto">
          <a:xfrm>
            <a:off x="992188" y="249237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Тарелка, дядя</a:t>
            </a:r>
          </a:p>
        </p:txBody>
      </p:sp>
      <p:sp>
        <p:nvSpPr>
          <p:cNvPr id="88073" name="Oval 9">
            <a:hlinkClick r:id="" action="ppaction://macro?name=Макрос5"/>
          </p:cNvPr>
          <p:cNvSpPr>
            <a:spLocks noChangeArrowheads="1"/>
          </p:cNvSpPr>
          <p:nvPr/>
        </p:nvSpPr>
        <p:spPr bwMode="auto">
          <a:xfrm>
            <a:off x="468313" y="2708275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8074" name="Oval 10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68313" y="4151313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8075" name="Oval 11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68313" y="5349875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8076" name="Oval 12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57200" y="159385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8077" name="AutoShape 13"/>
          <p:cNvSpPr>
            <a:spLocks noChangeArrowheads="1"/>
          </p:cNvSpPr>
          <p:nvPr/>
        </p:nvSpPr>
        <p:spPr bwMode="auto">
          <a:xfrm>
            <a:off x="992188" y="386397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Бидон, огонь</a:t>
            </a:r>
          </a:p>
        </p:txBody>
      </p:sp>
      <p:sp>
        <p:nvSpPr>
          <p:cNvPr id="88078" name="AutoShape 14"/>
          <p:cNvSpPr>
            <a:spLocks noChangeArrowheads="1"/>
          </p:cNvSpPr>
          <p:nvPr/>
        </p:nvSpPr>
        <p:spPr bwMode="auto">
          <a:xfrm>
            <a:off x="990600" y="5083175"/>
            <a:ext cx="72723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Сирень, пень</a:t>
            </a:r>
          </a:p>
        </p:txBody>
      </p:sp>
      <p:sp>
        <p:nvSpPr>
          <p:cNvPr id="88079" name="AutoShape 15"/>
          <p:cNvSpPr>
            <a:spLocks noChangeArrowheads="1"/>
          </p:cNvSpPr>
          <p:nvPr/>
        </p:nvSpPr>
        <p:spPr bwMode="auto">
          <a:xfrm>
            <a:off x="992188" y="119697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Ружьё, племя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88081" name="Oval 17"/>
          <p:cNvSpPr>
            <a:spLocks noChangeArrowheads="1"/>
          </p:cNvSpPr>
          <p:nvPr/>
        </p:nvSpPr>
        <p:spPr bwMode="auto">
          <a:xfrm>
            <a:off x="8458200" y="5387975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88082" name="Oval 18"/>
          <p:cNvSpPr>
            <a:spLocks noChangeArrowheads="1"/>
          </p:cNvSpPr>
          <p:nvPr/>
        </p:nvSpPr>
        <p:spPr bwMode="auto">
          <a:xfrm>
            <a:off x="8458200" y="4117975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88083" name="Oval 19"/>
          <p:cNvSpPr>
            <a:spLocks noChangeArrowheads="1"/>
          </p:cNvSpPr>
          <p:nvPr/>
        </p:nvSpPr>
        <p:spPr bwMode="auto">
          <a:xfrm>
            <a:off x="8458200" y="27511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6600"/>
                </a:solidFill>
              </a:rPr>
              <a:t>+</a:t>
            </a:r>
          </a:p>
        </p:txBody>
      </p:sp>
      <p:sp>
        <p:nvSpPr>
          <p:cNvPr id="88084" name="Oval 20"/>
          <p:cNvSpPr>
            <a:spLocks noChangeArrowheads="1"/>
          </p:cNvSpPr>
          <p:nvPr/>
        </p:nvSpPr>
        <p:spPr bwMode="auto">
          <a:xfrm>
            <a:off x="8458200" y="155575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19472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738188" cy="509588"/>
          </a:xfrm>
          <a:prstGeom prst="actionButtonForwardNex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0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8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8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8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88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6"/>
                  </p:tgtEl>
                </p:cond>
              </p:nextCondLst>
            </p:seq>
          </p:childTnLst>
        </p:cTn>
      </p:par>
    </p:tnLst>
    <p:bldLst>
      <p:bldP spid="88081" grpId="0" animBg="1"/>
      <p:bldP spid="88081" grpId="1" animBg="1"/>
      <p:bldP spid="88082" grpId="0" animBg="1"/>
      <p:bldP spid="88082" grpId="1" animBg="1"/>
      <p:bldP spid="88083" grpId="0" animBg="1"/>
      <p:bldP spid="88083" grpId="1" animBg="1"/>
      <p:bldP spid="88084" grpId="0" animBg="1"/>
      <p:bldP spid="8808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106363" y="100013"/>
            <a:ext cx="8937625" cy="6669087"/>
            <a:chOff x="158" y="119"/>
            <a:chExt cx="5489" cy="4037"/>
          </a:xfrm>
        </p:grpSpPr>
        <p:sp>
          <p:nvSpPr>
            <p:cNvPr id="20497" name="Line 3"/>
            <p:cNvSpPr>
              <a:spLocks noChangeShapeType="1"/>
            </p:cNvSpPr>
            <p:nvPr/>
          </p:nvSpPr>
          <p:spPr bwMode="auto">
            <a:xfrm>
              <a:off x="158" y="119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Line 4"/>
            <p:cNvSpPr>
              <a:spLocks noChangeShapeType="1"/>
            </p:cNvSpPr>
            <p:nvPr/>
          </p:nvSpPr>
          <p:spPr bwMode="auto">
            <a:xfrm>
              <a:off x="158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Line 5"/>
            <p:cNvSpPr>
              <a:spLocks noChangeShapeType="1"/>
            </p:cNvSpPr>
            <p:nvPr/>
          </p:nvSpPr>
          <p:spPr bwMode="auto">
            <a:xfrm>
              <a:off x="158" y="4156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0" name="Line 6"/>
            <p:cNvSpPr>
              <a:spLocks noChangeShapeType="1"/>
            </p:cNvSpPr>
            <p:nvPr/>
          </p:nvSpPr>
          <p:spPr bwMode="auto">
            <a:xfrm>
              <a:off x="5647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28600" y="228600"/>
            <a:ext cx="84788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505050"/>
                </a:solidFill>
                <a:latin typeface="Times New Roman" pitchFamily="18" charset="0"/>
              </a:rPr>
              <a:t>Отметь существительные 2 склонения</a:t>
            </a:r>
          </a:p>
        </p:txBody>
      </p:sp>
      <p:sp>
        <p:nvSpPr>
          <p:cNvPr id="90120" name="AutoShape 8"/>
          <p:cNvSpPr>
            <a:spLocks noChangeArrowheads="1"/>
          </p:cNvSpPr>
          <p:nvPr/>
        </p:nvSpPr>
        <p:spPr bwMode="auto">
          <a:xfrm>
            <a:off x="992188" y="386397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Работник, пароль</a:t>
            </a:r>
          </a:p>
        </p:txBody>
      </p:sp>
      <p:sp>
        <p:nvSpPr>
          <p:cNvPr id="90121" name="Oval 9">
            <a:hlinkClick r:id="" action="ppaction://macro?name=Макрос6"/>
          </p:cNvPr>
          <p:cNvSpPr>
            <a:spLocks noChangeArrowheads="1"/>
          </p:cNvSpPr>
          <p:nvPr/>
        </p:nvSpPr>
        <p:spPr bwMode="auto">
          <a:xfrm>
            <a:off x="468313" y="4079875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22" name="Oval 10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68313" y="2852738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23" name="Oval 11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68313" y="5349875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24" name="Oval 12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57200" y="159385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>
            <a:off x="992188" y="2565400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Свёкла, карамель</a:t>
            </a:r>
          </a:p>
        </p:txBody>
      </p:sp>
      <p:sp>
        <p:nvSpPr>
          <p:cNvPr id="90126" name="AutoShape 14"/>
          <p:cNvSpPr>
            <a:spLocks noChangeArrowheads="1"/>
          </p:cNvSpPr>
          <p:nvPr/>
        </p:nvSpPr>
        <p:spPr bwMode="auto">
          <a:xfrm>
            <a:off x="990600" y="5083175"/>
            <a:ext cx="72723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Деревня, город</a:t>
            </a:r>
          </a:p>
        </p:txBody>
      </p:sp>
      <p:sp>
        <p:nvSpPr>
          <p:cNvPr id="90127" name="AutoShape 15"/>
          <p:cNvSpPr>
            <a:spLocks noChangeArrowheads="1"/>
          </p:cNvSpPr>
          <p:nvPr/>
        </p:nvSpPr>
        <p:spPr bwMode="auto">
          <a:xfrm>
            <a:off x="992188" y="119697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Звание, команда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90129" name="Oval 17"/>
          <p:cNvSpPr>
            <a:spLocks noChangeArrowheads="1"/>
          </p:cNvSpPr>
          <p:nvPr/>
        </p:nvSpPr>
        <p:spPr bwMode="auto">
          <a:xfrm>
            <a:off x="8458200" y="5387975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90130" name="Oval 18"/>
          <p:cNvSpPr>
            <a:spLocks noChangeArrowheads="1"/>
          </p:cNvSpPr>
          <p:nvPr/>
        </p:nvSpPr>
        <p:spPr bwMode="auto">
          <a:xfrm>
            <a:off x="8458200" y="281940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90131" name="Oval 19"/>
          <p:cNvSpPr>
            <a:spLocks noChangeArrowheads="1"/>
          </p:cNvSpPr>
          <p:nvPr/>
        </p:nvSpPr>
        <p:spPr bwMode="auto">
          <a:xfrm>
            <a:off x="8458200" y="41227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6600"/>
                </a:solidFill>
              </a:rPr>
              <a:t>+</a:t>
            </a:r>
          </a:p>
        </p:txBody>
      </p:sp>
      <p:sp>
        <p:nvSpPr>
          <p:cNvPr id="90132" name="Oval 20"/>
          <p:cNvSpPr>
            <a:spLocks noChangeArrowheads="1"/>
          </p:cNvSpPr>
          <p:nvPr/>
        </p:nvSpPr>
        <p:spPr bwMode="auto">
          <a:xfrm>
            <a:off x="8458200" y="155575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20496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738188" cy="509588"/>
          </a:xfrm>
          <a:prstGeom prst="actionButtonForwardNex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0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0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0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0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90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90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0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0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90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90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4"/>
                  </p:tgtEl>
                </p:cond>
              </p:nextCondLst>
            </p:seq>
          </p:childTnLst>
        </p:cTn>
      </p:par>
    </p:tnLst>
    <p:bldLst>
      <p:bldP spid="90129" grpId="0" animBg="1"/>
      <p:bldP spid="90129" grpId="1" animBg="1"/>
      <p:bldP spid="90130" grpId="0" animBg="1"/>
      <p:bldP spid="90130" grpId="1" animBg="1"/>
      <p:bldP spid="90131" grpId="0" animBg="1"/>
      <p:bldP spid="90131" grpId="1" animBg="1"/>
      <p:bldP spid="90132" grpId="0" animBg="1"/>
      <p:bldP spid="9013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106363" y="100013"/>
            <a:ext cx="8937625" cy="6669087"/>
            <a:chOff x="158" y="119"/>
            <a:chExt cx="5489" cy="4037"/>
          </a:xfrm>
        </p:grpSpPr>
        <p:sp>
          <p:nvSpPr>
            <p:cNvPr id="21521" name="Line 3"/>
            <p:cNvSpPr>
              <a:spLocks noChangeShapeType="1"/>
            </p:cNvSpPr>
            <p:nvPr/>
          </p:nvSpPr>
          <p:spPr bwMode="auto">
            <a:xfrm>
              <a:off x="158" y="119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2" name="Line 4"/>
            <p:cNvSpPr>
              <a:spLocks noChangeShapeType="1"/>
            </p:cNvSpPr>
            <p:nvPr/>
          </p:nvSpPr>
          <p:spPr bwMode="auto">
            <a:xfrm>
              <a:off x="158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3" name="Line 5"/>
            <p:cNvSpPr>
              <a:spLocks noChangeShapeType="1"/>
            </p:cNvSpPr>
            <p:nvPr/>
          </p:nvSpPr>
          <p:spPr bwMode="auto">
            <a:xfrm>
              <a:off x="158" y="4156"/>
              <a:ext cx="5489" cy="0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4" name="Line 6"/>
            <p:cNvSpPr>
              <a:spLocks noChangeShapeType="1"/>
            </p:cNvSpPr>
            <p:nvPr/>
          </p:nvSpPr>
          <p:spPr bwMode="auto">
            <a:xfrm>
              <a:off x="5647" y="119"/>
              <a:ext cx="0" cy="4037"/>
            </a:xfrm>
            <a:prstGeom prst="line">
              <a:avLst/>
            </a:prstGeom>
            <a:noFill/>
            <a:ln w="76200" cmpd="tri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1143000" y="381000"/>
            <a:ext cx="7162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505050"/>
                </a:solidFill>
                <a:latin typeface="Times New Roman" pitchFamily="18" charset="0"/>
              </a:rPr>
              <a:t>Отметь существительные 3 склонения</a:t>
            </a: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990600" y="2438400"/>
            <a:ext cx="72723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Сталь, вещь</a:t>
            </a:r>
          </a:p>
        </p:txBody>
      </p:sp>
      <p:sp>
        <p:nvSpPr>
          <p:cNvPr id="92169" name="Oval 9">
            <a:hlinkClick r:id="" action="ppaction://macro?name=Макрос7"/>
          </p:cNvPr>
          <p:cNvSpPr>
            <a:spLocks noChangeArrowheads="1"/>
          </p:cNvSpPr>
          <p:nvPr/>
        </p:nvSpPr>
        <p:spPr bwMode="auto">
          <a:xfrm>
            <a:off x="468313" y="2708275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70" name="Oval 10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68313" y="4151313"/>
            <a:ext cx="360362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71" name="Oval 11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68313" y="5349875"/>
            <a:ext cx="360362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72" name="Oval 12">
            <a:hlinkClick r:id="" action="ppaction://macro?name=Макрос2"/>
          </p:cNvPr>
          <p:cNvSpPr>
            <a:spLocks noChangeArrowheads="1"/>
          </p:cNvSpPr>
          <p:nvPr/>
        </p:nvSpPr>
        <p:spPr bwMode="auto">
          <a:xfrm>
            <a:off x="457200" y="159385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992188" y="386397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Рояль, день</a:t>
            </a:r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>
            <a:off x="990600" y="5083175"/>
            <a:ext cx="7272338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Писатель, учитель</a:t>
            </a:r>
          </a:p>
        </p:txBody>
      </p:sp>
      <p:sp>
        <p:nvSpPr>
          <p:cNvPr id="92175" name="AutoShape 15"/>
          <p:cNvSpPr>
            <a:spLocks noChangeArrowheads="1"/>
          </p:cNvSpPr>
          <p:nvPr/>
        </p:nvSpPr>
        <p:spPr bwMode="auto">
          <a:xfrm>
            <a:off x="992188" y="1196975"/>
            <a:ext cx="7272337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5882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76200" cmpd="tri">
            <a:noFill/>
            <a:round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Укротитель, конь</a:t>
            </a:r>
            <a:endParaRPr lang="ru-RU" sz="2400" b="1">
              <a:latin typeface="Times New Roman" pitchFamily="18" charset="0"/>
            </a:endParaRPr>
          </a:p>
        </p:txBody>
      </p:sp>
      <p:sp>
        <p:nvSpPr>
          <p:cNvPr id="92177" name="Oval 17"/>
          <p:cNvSpPr>
            <a:spLocks noChangeArrowheads="1"/>
          </p:cNvSpPr>
          <p:nvPr/>
        </p:nvSpPr>
        <p:spPr bwMode="auto">
          <a:xfrm>
            <a:off x="8458200" y="5387975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92178" name="Oval 18"/>
          <p:cNvSpPr>
            <a:spLocks noChangeArrowheads="1"/>
          </p:cNvSpPr>
          <p:nvPr/>
        </p:nvSpPr>
        <p:spPr bwMode="auto">
          <a:xfrm>
            <a:off x="8458200" y="4117975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92179" name="Oval 19"/>
          <p:cNvSpPr>
            <a:spLocks noChangeArrowheads="1"/>
          </p:cNvSpPr>
          <p:nvPr/>
        </p:nvSpPr>
        <p:spPr bwMode="auto">
          <a:xfrm>
            <a:off x="8458200" y="2751138"/>
            <a:ext cx="360363" cy="360362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6600"/>
                </a:solidFill>
              </a:rPr>
              <a:t>+</a:t>
            </a:r>
          </a:p>
        </p:txBody>
      </p:sp>
      <p:sp>
        <p:nvSpPr>
          <p:cNvPr id="92180" name="Oval 20"/>
          <p:cNvSpPr>
            <a:spLocks noChangeArrowheads="1"/>
          </p:cNvSpPr>
          <p:nvPr/>
        </p:nvSpPr>
        <p:spPr bwMode="auto">
          <a:xfrm>
            <a:off x="8458200" y="1555750"/>
            <a:ext cx="360363" cy="360363"/>
          </a:xfrm>
          <a:prstGeom prst="ellipse">
            <a:avLst/>
          </a:prstGeom>
          <a:solidFill>
            <a:schemeClr val="bg1"/>
          </a:solidFill>
          <a:ln w="76200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-</a:t>
            </a:r>
          </a:p>
        </p:txBody>
      </p:sp>
      <p:sp>
        <p:nvSpPr>
          <p:cNvPr id="21520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738188" cy="509588"/>
          </a:xfrm>
          <a:prstGeom prst="actionButtonForwardNex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2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6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2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92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7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2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92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7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2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3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92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92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72"/>
                  </p:tgtEl>
                </p:cond>
              </p:nextCondLst>
            </p:seq>
          </p:childTnLst>
        </p:cTn>
      </p:par>
    </p:tnLst>
    <p:bldLst>
      <p:bldP spid="92177" grpId="0" animBg="1"/>
      <p:bldP spid="92177" grpId="1" animBg="1"/>
      <p:bldP spid="92178" grpId="0" animBg="1"/>
      <p:bldP spid="92178" grpId="1" animBg="1"/>
      <p:bldP spid="92179" grpId="0" animBg="1"/>
      <p:bldP spid="92179" grpId="1" animBg="1"/>
      <p:bldP spid="92180" grpId="0" animBg="1"/>
      <p:bldP spid="9218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Зачем нужна грамматика?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smtClean="0"/>
              <a:t>Чтоб грамотно писать.</a:t>
            </a:r>
            <a:r>
              <a:rPr lang="ru-RU" smtClean="0"/>
              <a:t> </a:t>
            </a:r>
          </a:p>
          <a:p>
            <a:r>
              <a:rPr lang="ru-RU" i="1" smtClean="0"/>
              <a:t>Чтоб грубые ошибки</a:t>
            </a:r>
            <a:r>
              <a:rPr lang="ru-RU" smtClean="0"/>
              <a:t> </a:t>
            </a:r>
          </a:p>
          <a:p>
            <a:r>
              <a:rPr lang="ru-RU" i="1" smtClean="0"/>
              <a:t>В письме не допускать,</a:t>
            </a:r>
            <a:r>
              <a:rPr lang="ru-RU" smtClean="0"/>
              <a:t> </a:t>
            </a:r>
          </a:p>
          <a:p>
            <a:r>
              <a:rPr lang="ru-RU" i="1" smtClean="0"/>
              <a:t>Чтоб с детства знали дети</a:t>
            </a:r>
            <a:r>
              <a:rPr lang="ru-RU" smtClean="0"/>
              <a:t> </a:t>
            </a:r>
          </a:p>
          <a:p>
            <a:r>
              <a:rPr lang="ru-RU" i="1" smtClean="0"/>
              <a:t>И каждый ученик,</a:t>
            </a:r>
            <a:r>
              <a:rPr lang="ru-RU" smtClean="0"/>
              <a:t> </a:t>
            </a:r>
          </a:p>
          <a:p>
            <a:r>
              <a:rPr lang="ru-RU" i="1" smtClean="0"/>
              <a:t>Что лучше всех на свете</a:t>
            </a:r>
            <a:r>
              <a:rPr lang="ru-RU" smtClean="0"/>
              <a:t> -</a:t>
            </a:r>
          </a:p>
          <a:p>
            <a:r>
              <a:rPr lang="ru-RU" i="1" smtClean="0"/>
              <a:t>Его родной язык!</a:t>
            </a:r>
            <a:r>
              <a:rPr lang="ru-RU" smtClean="0"/>
              <a:t> </a:t>
            </a:r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Оцени свою работу </a:t>
            </a:r>
            <a:endParaRPr lang="ru-RU" dirty="0"/>
          </a:p>
        </p:txBody>
      </p:sp>
      <p:sp>
        <p:nvSpPr>
          <p:cNvPr id="22531" name="Прямоугольник 2"/>
          <p:cNvSpPr>
            <a:spLocks noChangeArrowheads="1"/>
          </p:cNvSpPr>
          <p:nvPr/>
        </p:nvSpPr>
        <p:spPr bwMode="auto">
          <a:xfrm>
            <a:off x="357188" y="1785938"/>
            <a:ext cx="77152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3200"/>
              <a:t>Работаю отлично, со всеми заданиями справляюсь. Могу помочь товарищу.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3200"/>
          </a:p>
          <a:p>
            <a:pPr>
              <a:lnSpc>
                <a:spcPct val="80000"/>
              </a:lnSpc>
            </a:pPr>
            <a:r>
              <a:rPr lang="ru-RU" sz="3200"/>
              <a:t>Работаю хорошо, всё понимаю.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3200"/>
          </a:p>
          <a:p>
            <a:pPr>
              <a:lnSpc>
                <a:spcPct val="80000"/>
              </a:lnSpc>
            </a:pPr>
            <a:r>
              <a:rPr lang="ru-RU" sz="3200"/>
              <a:t>Работаю хорошо, иногда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/>
              <a:t>нуждаюсь в помощи.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3200"/>
          </a:p>
          <a:p>
            <a:pPr>
              <a:lnSpc>
                <a:spcPct val="80000"/>
              </a:lnSpc>
            </a:pPr>
            <a:r>
              <a:rPr lang="ru-RU" sz="3200"/>
              <a:t>Работать было интересно, но были проблемы, прошу помощи.</a:t>
            </a:r>
          </a:p>
        </p:txBody>
      </p:sp>
      <p:sp>
        <p:nvSpPr>
          <p:cNvPr id="22532" name="Oval 5"/>
          <p:cNvSpPr>
            <a:spLocks noChangeArrowheads="1"/>
          </p:cNvSpPr>
          <p:nvPr/>
        </p:nvSpPr>
        <p:spPr bwMode="auto">
          <a:xfrm>
            <a:off x="8001000" y="1714500"/>
            <a:ext cx="914400" cy="914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B050"/>
              </a:solidFill>
            </a:endParaRP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8001000" y="47148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Oval 5"/>
          <p:cNvSpPr>
            <a:spLocks noChangeArrowheads="1"/>
          </p:cNvSpPr>
          <p:nvPr/>
        </p:nvSpPr>
        <p:spPr bwMode="auto">
          <a:xfrm>
            <a:off x="8001000" y="2714625"/>
            <a:ext cx="914400" cy="914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Oval 5"/>
          <p:cNvSpPr>
            <a:spLocks noChangeArrowheads="1"/>
          </p:cNvSpPr>
          <p:nvPr/>
        </p:nvSpPr>
        <p:spPr bwMode="auto">
          <a:xfrm>
            <a:off x="8001000" y="3786188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23555" name="Содержимое 8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4525962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 b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 уровень – упр.167. Списать существительные, указать склонение.  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b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 уровень -  упр.168. Написать пять существительных 1-го склонения, пять – 2-го склонения, пять -3 склонения.</a:t>
            </a:r>
            <a:endParaRPr lang="ru-RU" b="0" smtClean="0">
              <a:solidFill>
                <a:schemeClr val="tx1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ru-RU" b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3 уровень – написать 5-6 предложений о природе. Определить склонение существительных. </a:t>
            </a:r>
            <a:endParaRPr lang="ru-RU" b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3557" name="Picture 6" descr="D:\МОСКВИНА\картинки\картинки\школьные принадлежности\71346a0cba8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4929188"/>
            <a:ext cx="1143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1988"/>
          </a:xfrm>
        </p:spPr>
        <p:txBody>
          <a:bodyPr/>
          <a:lstStyle/>
          <a:p>
            <a:pPr>
              <a:buFontTx/>
              <a:buNone/>
            </a:pPr>
            <a:r>
              <a:rPr lang="ru-RU" sz="6600" smtClean="0"/>
              <a:t>Ж…лище,   д…ректор, к…лограмм,  б…лет, р…сунок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Л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ГРА</a:t>
            </a:r>
            <a:r>
              <a:rPr lang="ru-RU" dirty="0" smtClean="0">
                <a:solidFill>
                  <a:srgbClr val="FF0000"/>
                </a:solidFill>
              </a:rPr>
              <a:t>ММ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Единица веса в метрической системе мер, равная 1000 граммов (принята за основную единицу массы в Международной системе единиц).</a:t>
            </a:r>
          </a:p>
        </p:txBody>
      </p:sp>
      <p:pic>
        <p:nvPicPr>
          <p:cNvPr id="6150" name="Picture 6" descr="D:\МОСКВИНА\картинки\картинки\школьные принадлежности\71346a0cba8c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3722688"/>
            <a:ext cx="142875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142875" y="1600200"/>
            <a:ext cx="85439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6000" i="1" smtClean="0"/>
              <a:t>	Автобус едет по улице Кирова и по площади Свободы. </a:t>
            </a:r>
            <a:endParaRPr lang="ru-RU" sz="600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143875" y="1928813"/>
            <a:ext cx="571500" cy="571500"/>
          </a:xfrm>
          <a:prstGeom prst="rect">
            <a:avLst/>
          </a:prstGeom>
          <a:noFill/>
          <a:ln>
            <a:solidFill>
              <a:srgbClr val="3E17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358063" y="2786063"/>
            <a:ext cx="571500" cy="571500"/>
          </a:xfrm>
          <a:prstGeom prst="rect">
            <a:avLst/>
          </a:prstGeom>
          <a:noFill/>
          <a:ln>
            <a:solidFill>
              <a:srgbClr val="3E17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480" y="2143116"/>
            <a:ext cx="5429288" cy="121444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Тема урока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714620"/>
            <a:ext cx="7358114" cy="714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>«</a:t>
            </a:r>
            <a:r>
              <a:rPr lang="ru-RU" sz="4400" b="1" i="1" dirty="0" smtClean="0"/>
              <a:t>Три типа склонения имен существительных»</a:t>
            </a:r>
            <a:r>
              <a:rPr lang="ru-RU" sz="4400" i="1" dirty="0" smtClean="0"/>
              <a:t>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71472" y="2786058"/>
            <a:ext cx="7715304" cy="17859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формирование умений распознавать тип склонения имени существительного по совокупности признаков.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Цель урока: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ru-RU" smtClean="0"/>
              <a:t>конь</a:t>
            </a:r>
            <a:endParaRPr lang="ru-RU" b="0" smtClean="0"/>
          </a:p>
          <a:p>
            <a:pPr eaLnBrk="1" fontAlgn="t" hangingPunct="1"/>
            <a:r>
              <a:rPr lang="ru-RU" smtClean="0"/>
              <a:t>вода</a:t>
            </a:r>
          </a:p>
          <a:p>
            <a:pPr eaLnBrk="1" fontAlgn="t" hangingPunct="1"/>
            <a:r>
              <a:rPr lang="ru-RU" smtClean="0"/>
              <a:t>земля</a:t>
            </a:r>
          </a:p>
          <a:p>
            <a:pPr eaLnBrk="1" fontAlgn="t" hangingPunct="1"/>
            <a:r>
              <a:rPr lang="ru-RU" smtClean="0"/>
              <a:t>слон</a:t>
            </a:r>
          </a:p>
          <a:p>
            <a:pPr eaLnBrk="1" fontAlgn="t" hangingPunct="1"/>
            <a:r>
              <a:rPr lang="ru-RU" smtClean="0"/>
              <a:t>степь</a:t>
            </a:r>
          </a:p>
          <a:p>
            <a:pPr eaLnBrk="1" fontAlgn="t" hangingPunct="1"/>
            <a:r>
              <a:rPr lang="ru-RU" smtClean="0"/>
              <a:t>море</a:t>
            </a:r>
          </a:p>
          <a:p>
            <a:pPr eaLnBrk="1" fontAlgn="t" hangingPunct="1"/>
            <a:r>
              <a:rPr lang="ru-RU" smtClean="0"/>
              <a:t>дядя</a:t>
            </a:r>
          </a:p>
          <a:p>
            <a:pPr eaLnBrk="1" fontAlgn="t" hangingPunct="1"/>
            <a:r>
              <a:rPr lang="ru-RU" smtClean="0"/>
              <a:t>село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50" y="1214438"/>
          <a:ext cx="8429684" cy="3418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400"/>
                <a:gridCol w="864400"/>
                <a:gridCol w="864400"/>
                <a:gridCol w="1008466"/>
                <a:gridCol w="936433"/>
                <a:gridCol w="1080500"/>
                <a:gridCol w="1080500"/>
                <a:gridCol w="864400"/>
                <a:gridCol w="866185"/>
              </a:tblGrid>
              <a:tr h="39099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1556">
                <a:tc>
                  <a:txBody>
                    <a:bodyPr/>
                    <a:lstStyle/>
                    <a:p>
                      <a:r>
                        <a:rPr lang="ru-RU" dirty="0" smtClean="0"/>
                        <a:t>И.п.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село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Р.п.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села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Д.п.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селу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В.п.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село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Т.п.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землей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слоном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степью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дядей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селом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r>
                        <a:rPr lang="ru-RU" dirty="0" smtClean="0"/>
                        <a:t>П.п.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коне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воде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земле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слоне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степи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море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дяде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селе</a:t>
                      </a:r>
                      <a:endParaRPr lang="ru-RU" dirty="0"/>
                    </a:p>
                  </a:txBody>
                  <a:tcPr/>
                </a:tc>
              </a:tr>
              <a:tr h="39099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Equity">
      <a:dk1>
        <a:sysClr val="windowText" lastClr="000000"/>
      </a:dk1>
      <a:lt1>
        <a:sysClr val="window" lastClr="FFFE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hoenix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Тетрадь</Template>
  <TotalTime>0</TotalTime>
  <Words>504</Words>
  <Application>Microsoft Office PowerPoint</Application>
  <PresentationFormat>Экран (4:3)</PresentationFormat>
  <Paragraphs>226</Paragraphs>
  <Slides>21</Slides>
  <Notes>10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Тетрадь</vt:lpstr>
      <vt:lpstr>  </vt:lpstr>
      <vt:lpstr>Зачем нужна грамматика?</vt:lpstr>
      <vt:lpstr>Слайд 3</vt:lpstr>
      <vt:lpstr>КИЛОГРАММ</vt:lpstr>
      <vt:lpstr>Слайд 5</vt:lpstr>
      <vt:lpstr>Тема урока  </vt:lpstr>
      <vt:lpstr>Цель урока:</vt:lpstr>
      <vt:lpstr>Слайд 8</vt:lpstr>
      <vt:lpstr>Слайд 9</vt:lpstr>
      <vt:lpstr>Слайд 10</vt:lpstr>
      <vt:lpstr>Памятка</vt:lpstr>
      <vt:lpstr>Физминутка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Оцени свою работу </vt:lpstr>
      <vt:lpstr>Домашнее задание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/>
  <cp:revision>2</cp:revision>
  <dcterms:created xsi:type="dcterms:W3CDTF">2010-05-22T14:39:21Z</dcterms:created>
  <dcterms:modified xsi:type="dcterms:W3CDTF">2015-11-01T12:14:21Z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TC103626421049</vt:lpwstr>
  </property>
</Properties>
</file>