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70" r:id="rId4"/>
    <p:sldId id="271" r:id="rId5"/>
    <p:sldId id="272" r:id="rId6"/>
    <p:sldId id="276" r:id="rId7"/>
    <p:sldId id="273" r:id="rId8"/>
    <p:sldId id="277" r:id="rId9"/>
    <p:sldId id="278" r:id="rId10"/>
    <p:sldId id="274" r:id="rId11"/>
    <p:sldId id="275" r:id="rId12"/>
    <p:sldId id="261" r:id="rId13"/>
    <p:sldId id="262" r:id="rId14"/>
    <p:sldId id="263" r:id="rId15"/>
    <p:sldId id="264" r:id="rId16"/>
    <p:sldId id="259" r:id="rId17"/>
    <p:sldId id="260" r:id="rId18"/>
    <p:sldId id="266" r:id="rId19"/>
    <p:sldId id="267" r:id="rId20"/>
    <p:sldId id="268" r:id="rId21"/>
    <p:sldId id="269" r:id="rId22"/>
    <p:sldId id="280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574" autoAdjust="0"/>
  </p:normalViewPr>
  <p:slideViewPr>
    <p:cSldViewPr>
      <p:cViewPr varScale="1">
        <p:scale>
          <a:sx n="63" d="100"/>
          <a:sy n="63" d="100"/>
        </p:scale>
        <p:origin x="-1596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0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F901516-64E0-4491-8269-9EA28E42AF9C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3F01454-E06E-4626-9350-CA1969062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01516-64E0-4491-8269-9EA28E42AF9C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F01454-E06E-4626-9350-CA1969062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F901516-64E0-4491-8269-9EA28E42AF9C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3F01454-E06E-4626-9350-CA1969062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01516-64E0-4491-8269-9EA28E42AF9C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F01454-E06E-4626-9350-CA1969062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F901516-64E0-4491-8269-9EA28E42AF9C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3F01454-E06E-4626-9350-CA1969062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01516-64E0-4491-8269-9EA28E42AF9C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F01454-E06E-4626-9350-CA1969062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01516-64E0-4491-8269-9EA28E42AF9C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F01454-E06E-4626-9350-CA1969062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01516-64E0-4491-8269-9EA28E42AF9C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F01454-E06E-4626-9350-CA1969062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F901516-64E0-4491-8269-9EA28E42AF9C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F01454-E06E-4626-9350-CA1969062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01516-64E0-4491-8269-9EA28E42AF9C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F01454-E06E-4626-9350-CA1969062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901516-64E0-4491-8269-9EA28E42AF9C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3F01454-E06E-4626-9350-CA19690620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F901516-64E0-4491-8269-9EA28E42AF9C}" type="datetimeFigureOut">
              <a:rPr lang="ru-RU" smtClean="0"/>
              <a:pPr/>
              <a:t>07.11.2015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3F01454-E06E-4626-9350-CA19690620C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http://festival.1september.ru/articles/609695/Image6655.gif" TargetMode="Externa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http://lib.ru/LITRA/ERSHOW/ershov5_32.jpg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kiselyov.net/i/stuffing/versta_2.jpg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rodonews.ru/i/full1333615654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cat.convdocs.org/pars_docs/refs/197/196901/196901_html_1482b28.jpg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7620" y="857232"/>
            <a:ext cx="5072098" cy="350046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Семь пядей во лбу…</a:t>
            </a:r>
            <a:br>
              <a:rPr lang="ru-RU" dirty="0" smtClean="0"/>
            </a:br>
            <a:r>
              <a:rPr lang="ru-RU" dirty="0" smtClean="0"/>
              <a:t>Много ли это?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>Старинные русские меры длины</a:t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4714884"/>
            <a:ext cx="5114778" cy="110124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Выполнила : </a:t>
            </a:r>
          </a:p>
          <a:p>
            <a:r>
              <a:rPr lang="ru-RU" dirty="0" smtClean="0"/>
              <a:t>ученица 5 класса МБОУ ЗСОШ №2</a:t>
            </a:r>
          </a:p>
          <a:p>
            <a:r>
              <a:rPr lang="ru-RU" dirty="0" smtClean="0"/>
              <a:t>Литвиненко  Алина </a:t>
            </a:r>
            <a:endParaRPr lang="ru-RU" dirty="0"/>
          </a:p>
        </p:txBody>
      </p:sp>
      <p:pic>
        <p:nvPicPr>
          <p:cNvPr id="4100" name="Picture 4" descr="https://im1-tub-ru.yandex.net/i?id=63bf11b0975bc605d72f43376e02a60c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1785926"/>
            <a:ext cx="2987537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ДЮЙМ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Равен ширине большого пальца или длине трех сухих зерен ячменя , взятых из средней части колоса. 1 дюйм =</a:t>
            </a:r>
            <a:r>
              <a:rPr lang="ru-RU" dirty="0" smtClean="0"/>
              <a:t>2см54мм </a:t>
            </a:r>
            <a:r>
              <a:rPr lang="ru-RU" dirty="0" smtClean="0"/>
              <a:t>= 10 линиям.</a:t>
            </a:r>
          </a:p>
          <a:p>
            <a:endParaRPr lang="ru-RU" dirty="0"/>
          </a:p>
        </p:txBody>
      </p:sp>
      <p:pic>
        <p:nvPicPr>
          <p:cNvPr id="30722" name="Picture 2" descr="Описание: http://900igr.net/datai/matematika/Starinnye-mery-dliny/0006-002-Djujm-mera-dliny-ravnaja-dline-3-sukhikh-zjoren-jachmenja-vytjanutykh-iz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571876"/>
            <a:ext cx="3090884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ШАГ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Средняя длина человеческого шага = 71 см.</a:t>
            </a:r>
            <a:endParaRPr lang="ru-RU" dirty="0"/>
          </a:p>
        </p:txBody>
      </p:sp>
      <p:pic>
        <p:nvPicPr>
          <p:cNvPr id="31746" name="Picture 2" descr="http://festival.1september.ru/articles/609695/Image6655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428992" y="2786058"/>
            <a:ext cx="182958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7267604" cy="146304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Что означает выражение?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7358114" cy="500066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  </a:t>
            </a:r>
            <a:r>
              <a:rPr lang="ru-RU" b="1" i="1" dirty="0" smtClean="0"/>
              <a:t>«Мерить на свой аршин» </a:t>
            </a:r>
            <a:endParaRPr lang="ru-RU" dirty="0" smtClean="0"/>
          </a:p>
          <a:p>
            <a:r>
              <a:rPr lang="ru-RU" dirty="0" smtClean="0"/>
              <a:t>    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Судить о ком-либо, чем-либо со своей личной точки зрения, оценивать на свой вкус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/>
              <a:t> </a:t>
            </a:r>
            <a:r>
              <a:rPr lang="ru-RU" b="1" i="1" dirty="0" smtClean="0"/>
              <a:t>«Мерить общим аршином» </a:t>
            </a:r>
            <a:endParaRPr lang="ru-RU" dirty="0" smtClean="0"/>
          </a:p>
          <a:p>
            <a:r>
              <a:rPr lang="ru-RU" dirty="0" smtClean="0"/>
              <a:t>     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Рассматривать кого-либо, что-либо как обычное явление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/>
              <a:t>  </a:t>
            </a:r>
            <a:r>
              <a:rPr lang="ru-RU" b="1" i="1" dirty="0" smtClean="0"/>
              <a:t>«Как аршин проглотил»</a:t>
            </a:r>
            <a:r>
              <a:rPr lang="ru-RU" b="1" dirty="0" smtClean="0"/>
              <a:t> ?</a:t>
            </a:r>
            <a:endParaRPr lang="ru-RU" dirty="0" smtClean="0"/>
          </a:p>
          <a:p>
            <a:r>
              <a:rPr lang="ru-RU" dirty="0" smtClean="0"/>
              <a:t>    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Так говорят о человеке, который держится неестественно прямо, «</a:t>
            </a:r>
            <a:r>
              <a:rPr lang="ru-RU" i="1" dirty="0" err="1" smtClean="0">
                <a:solidFill>
                  <a:schemeClr val="accent1">
                    <a:lumMod val="75000"/>
                  </a:schemeClr>
                </a:solidFill>
              </a:rPr>
              <a:t>пострунке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».</a:t>
            </a:r>
          </a:p>
          <a:p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/>
              <a:t> </a:t>
            </a:r>
            <a:r>
              <a:rPr lang="ru-RU" b="1" i="1" dirty="0" smtClean="0"/>
              <a:t>«Видеть на два аршина под землей» ?</a:t>
            </a:r>
            <a:endParaRPr lang="ru-RU" dirty="0" smtClean="0"/>
          </a:p>
          <a:p>
            <a:r>
              <a:rPr lang="ru-RU" dirty="0" smtClean="0"/>
              <a:t>   </a:t>
            </a: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Значит, отличаться большой проницательностью</a:t>
            </a:r>
            <a:r>
              <a:rPr lang="ru-RU" i="1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означает выражение?</a:t>
            </a:r>
            <a:br>
              <a:rPr lang="ru-RU" dirty="0" smtClean="0"/>
            </a:br>
            <a:r>
              <a:rPr lang="ru-RU" dirty="0" smtClean="0"/>
              <a:t>верста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115196" cy="484632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За семь верст киселя хлебать»?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dirty="0" smtClean="0"/>
              <a:t>Ехать, идти далеко без особой </a:t>
            </a:r>
            <a:r>
              <a:rPr lang="ru-RU" dirty="0" smtClean="0"/>
              <a:t>надобности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«Мерить версты»?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i="1" dirty="0" smtClean="0"/>
              <a:t>Ходить на большое </a:t>
            </a:r>
            <a:r>
              <a:rPr lang="ru-RU" i="1" dirty="0" smtClean="0"/>
              <a:t>расстояние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«Коломенская верста»?</a:t>
            </a:r>
            <a:endParaRPr lang="ru-RU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i="1" dirty="0" smtClean="0"/>
              <a:t>Так называют человека очень высокого роста, верзилу.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означает </a:t>
            </a:r>
            <a:r>
              <a:rPr lang="ru-RU" dirty="0" smtClean="0"/>
              <a:t>выражение</a:t>
            </a:r>
            <a:r>
              <a:rPr lang="ru-RU" dirty="0" smtClean="0"/>
              <a:t>?</a:t>
            </a:r>
            <a:br>
              <a:rPr lang="ru-RU" dirty="0" smtClean="0"/>
            </a:br>
            <a:r>
              <a:rPr lang="ru-RU" dirty="0" smtClean="0"/>
              <a:t>вершок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7239000" cy="484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"От горшка два вершка, а уже указчик«-</a:t>
            </a:r>
          </a:p>
          <a:p>
            <a:pPr>
              <a:buNone/>
            </a:pPr>
            <a:r>
              <a:rPr lang="ru-RU" dirty="0" smtClean="0"/>
              <a:t>Говорили о молодом, не </a:t>
            </a:r>
            <a:r>
              <a:rPr lang="ru-RU" dirty="0" smtClean="0"/>
              <a:t>имеющем</a:t>
            </a:r>
            <a:r>
              <a:rPr lang="ru-RU" dirty="0" smtClean="0"/>
              <a:t> </a:t>
            </a:r>
            <a:r>
              <a:rPr lang="ru-RU" dirty="0" smtClean="0"/>
              <a:t> жизненного </a:t>
            </a:r>
            <a:r>
              <a:rPr lang="ru-RU" dirty="0" smtClean="0"/>
              <a:t>опыта, но очень самонадеянном молодом человеке. </a:t>
            </a:r>
          </a:p>
          <a:p>
            <a:pPr>
              <a:buNone/>
            </a:pPr>
            <a:endParaRPr lang="ru-RU" dirty="0" smtClean="0"/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“У неё суббота через пятницу на два вершка вылезла”-</a:t>
            </a:r>
          </a:p>
          <a:p>
            <a:pPr>
              <a:buNone/>
            </a:pPr>
            <a:r>
              <a:rPr lang="x-none" smtClean="0"/>
              <a:t>беспорядочное выполнение работы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означает выражение?</a:t>
            </a:r>
            <a:br>
              <a:rPr lang="ru-RU" dirty="0" smtClean="0"/>
            </a:br>
            <a:r>
              <a:rPr lang="ru-RU" dirty="0" smtClean="0"/>
              <a:t>Сажень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"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Косая сажень в плечах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"-</a:t>
            </a:r>
          </a:p>
          <a:p>
            <a:pPr>
              <a:buNone/>
            </a:pPr>
            <a:r>
              <a:rPr lang="ru-RU" dirty="0" smtClean="0"/>
              <a:t> человек с широкими плечами. </a:t>
            </a:r>
          </a:p>
          <a:p>
            <a:endParaRPr lang="ru-RU" dirty="0" smtClean="0"/>
          </a:p>
          <a:p>
            <a:r>
              <a:rPr lang="ru-RU" dirty="0" smtClean="0"/>
              <a:t>"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Колено к полену - сажень</a:t>
            </a:r>
            <a:r>
              <a:rPr lang="ru-RU" dirty="0" smtClean="0"/>
              <a:t>"-о накоплении запасов, богатство путём экономии</a:t>
            </a:r>
            <a:endParaRPr lang="ru-RU" dirty="0"/>
          </a:p>
        </p:txBody>
      </p:sp>
      <p:pic>
        <p:nvPicPr>
          <p:cNvPr id="4" name="Picture 4" descr="Древнерусская мера - Сажень. Русские меры длины, веса, площади и объём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4071942"/>
            <a:ext cx="3000396" cy="2548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«Конек- горбунок»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714488"/>
            <a:ext cx="5143536" cy="414340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ru-RU" dirty="0" smtClean="0"/>
              <a:t>«Да игрушечку-конька</a:t>
            </a:r>
            <a:br>
              <a:rPr lang="ru-RU" dirty="0" smtClean="0"/>
            </a:br>
            <a:r>
              <a:rPr lang="ru-RU" dirty="0" smtClean="0"/>
              <a:t>Ростом только в три вершка,</a:t>
            </a:r>
            <a:br>
              <a:rPr lang="ru-RU" dirty="0" smtClean="0"/>
            </a:br>
            <a:r>
              <a:rPr lang="ru-RU" dirty="0" smtClean="0"/>
              <a:t>На спине с двумя горбами,</a:t>
            </a:r>
            <a:br>
              <a:rPr lang="ru-RU" dirty="0" smtClean="0"/>
            </a:br>
            <a:r>
              <a:rPr lang="ru-RU" dirty="0" smtClean="0"/>
              <a:t>Да с аршинными ушами»</a:t>
            </a:r>
          </a:p>
          <a:p>
            <a:pPr algn="ctr">
              <a:buNone/>
            </a:pPr>
            <a:r>
              <a:rPr lang="ru-RU" dirty="0" smtClean="0"/>
              <a:t>                                              (Ершов П.П.)</a:t>
            </a:r>
          </a:p>
          <a:p>
            <a:r>
              <a:rPr lang="ru-RU" dirty="0" smtClean="0"/>
              <a:t>Решение:</a:t>
            </a:r>
          </a:p>
          <a:p>
            <a:pPr>
              <a:buNone/>
            </a:pPr>
            <a:r>
              <a:rPr lang="ru-RU" dirty="0" smtClean="0"/>
              <a:t>1 решение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4см4мм*3=3см2мм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2 решение</a:t>
            </a:r>
            <a:r>
              <a:rPr lang="ru-RU" dirty="0" smtClean="0"/>
              <a:t>:</a:t>
            </a:r>
          </a:p>
          <a:p>
            <a:r>
              <a:rPr lang="ru-RU" dirty="0" smtClean="0"/>
              <a:t>для </a:t>
            </a:r>
            <a:r>
              <a:rPr lang="ru-RU" dirty="0" smtClean="0"/>
              <a:t>коня сверх меры в 1 аршин</a:t>
            </a:r>
          </a:p>
          <a:p>
            <a:r>
              <a:rPr lang="ru-RU" dirty="0" smtClean="0"/>
              <a:t>(71 + </a:t>
            </a:r>
            <a:r>
              <a:rPr lang="ru-RU" dirty="0" smtClean="0"/>
              <a:t>4см4мм </a:t>
            </a:r>
            <a:r>
              <a:rPr lang="ru-RU" dirty="0" err="1" smtClean="0"/>
              <a:t>x</a:t>
            </a:r>
            <a:r>
              <a:rPr lang="ru-RU" dirty="0" smtClean="0"/>
              <a:t> 3) = </a:t>
            </a:r>
            <a:r>
              <a:rPr lang="ru-RU" dirty="0" smtClean="0"/>
              <a:t>84см2мм</a:t>
            </a:r>
            <a:r>
              <a:rPr lang="ru-RU" dirty="0" smtClean="0"/>
              <a:t>. </a:t>
            </a:r>
            <a:endParaRPr lang="ru-RU" dirty="0"/>
          </a:p>
        </p:txBody>
      </p:sp>
      <p:pic>
        <p:nvPicPr>
          <p:cNvPr id="4" name="Picture 7" descr="ershov5_32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9190" y="2714620"/>
            <a:ext cx="3732297" cy="2786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72390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Герасим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329510" cy="4846320"/>
          </a:xfrm>
        </p:spPr>
        <p:txBody>
          <a:bodyPr/>
          <a:lstStyle/>
          <a:p>
            <a:r>
              <a:rPr lang="ru-RU" dirty="0" smtClean="0"/>
              <a:t>«Из числа всей ее челяди самым замечательным лицом был дворник Герасим, мужчина 12 вершков роста, сложенный богатырем и глухонемой от рожденья». (И.С. Тургенев, «</a:t>
            </a:r>
            <a:r>
              <a:rPr lang="ru-RU" dirty="0" err="1" smtClean="0"/>
              <a:t>Му-му</a:t>
            </a:r>
            <a:r>
              <a:rPr lang="ru-RU" dirty="0" smtClean="0"/>
              <a:t>»)</a:t>
            </a:r>
          </a:p>
          <a:p>
            <a:r>
              <a:rPr lang="ru-RU" dirty="0" smtClean="0"/>
              <a:t>Решение:</a:t>
            </a:r>
            <a:br>
              <a:rPr lang="ru-RU" dirty="0" smtClean="0"/>
            </a:br>
            <a:r>
              <a:rPr lang="ru-RU" dirty="0" smtClean="0"/>
              <a:t> 2 аршина и 12 </a:t>
            </a:r>
            <a:r>
              <a:rPr lang="ru-RU" dirty="0" err="1" smtClean="0"/>
              <a:t>вершков=</a:t>
            </a:r>
            <a:r>
              <a:rPr lang="ru-RU" dirty="0" smtClean="0"/>
              <a:t> </a:t>
            </a:r>
            <a:r>
              <a:rPr lang="ru-RU" dirty="0" smtClean="0"/>
              <a:t>2*71см+4см44мм*12=142см+53см28мм=</a:t>
            </a:r>
          </a:p>
          <a:p>
            <a:r>
              <a:rPr lang="ru-RU" dirty="0" smtClean="0"/>
              <a:t> </a:t>
            </a:r>
            <a:r>
              <a:rPr lang="ru-RU" dirty="0" smtClean="0"/>
              <a:t>                     </a:t>
            </a:r>
            <a:r>
              <a:rPr lang="ru-RU" dirty="0" smtClean="0"/>
              <a:t>195см28мм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«Сказка о царе </a:t>
            </a:r>
            <a:r>
              <a:rPr lang="ru-RU" dirty="0" err="1" smtClean="0"/>
              <a:t>Салтане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4900618" cy="4177038"/>
          </a:xfrm>
        </p:spPr>
        <p:txBody>
          <a:bodyPr>
            <a:normAutofit/>
          </a:bodyPr>
          <a:lstStyle/>
          <a:p>
            <a:r>
              <a:rPr lang="ru-RU" dirty="0" smtClean="0"/>
              <a:t>«Между тем, как он далеко</a:t>
            </a:r>
            <a:br>
              <a:rPr lang="ru-RU" dirty="0" smtClean="0"/>
            </a:br>
            <a:r>
              <a:rPr lang="ru-RU" dirty="0" smtClean="0"/>
              <a:t>Бьется долго и жестоко,</a:t>
            </a:r>
            <a:br>
              <a:rPr lang="ru-RU" dirty="0" smtClean="0"/>
            </a:br>
            <a:r>
              <a:rPr lang="ru-RU" dirty="0" smtClean="0"/>
              <a:t>Наступает срок родин;</a:t>
            </a:r>
            <a:br>
              <a:rPr lang="ru-RU" dirty="0" smtClean="0"/>
            </a:br>
            <a:r>
              <a:rPr lang="ru-RU" dirty="0" smtClean="0"/>
              <a:t>Сына бог им дал в аршин»     (А.С.Пушкин)</a:t>
            </a:r>
          </a:p>
          <a:p>
            <a:endParaRPr lang="ru-RU" dirty="0" smtClean="0"/>
          </a:p>
          <a:p>
            <a:r>
              <a:rPr lang="ru-RU" dirty="0" smtClean="0"/>
              <a:t>Решение: Аршин =71 см.</a:t>
            </a:r>
          </a:p>
          <a:p>
            <a:r>
              <a:rPr lang="ru-RU" dirty="0" smtClean="0"/>
              <a:t>Сына бог им дал в 71 см</a:t>
            </a:r>
            <a:endParaRPr lang="ru-RU" dirty="0"/>
          </a:p>
        </p:txBody>
      </p:sp>
      <p:pic>
        <p:nvPicPr>
          <p:cNvPr id="21507" name="Picture 3" descr="C:\Users\SAMSUNG\Desktop\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48253" y="3214686"/>
            <a:ext cx="4095747" cy="30718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Тугарин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4757742" cy="417703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«В вышину ли он, </a:t>
            </a:r>
            <a:r>
              <a:rPr lang="ru-RU" dirty="0" err="1" smtClean="0"/>
              <a:t>Тугарин</a:t>
            </a:r>
            <a:r>
              <a:rPr lang="ru-RU" dirty="0" smtClean="0"/>
              <a:t>, трех сажен, </a:t>
            </a:r>
            <a:br>
              <a:rPr lang="ru-RU" dirty="0" smtClean="0"/>
            </a:br>
            <a:r>
              <a:rPr lang="ru-RU" dirty="0" smtClean="0"/>
              <a:t>Промеж </a:t>
            </a:r>
            <a:r>
              <a:rPr lang="ru-RU" dirty="0" err="1" smtClean="0"/>
              <a:t>плечей</a:t>
            </a:r>
            <a:r>
              <a:rPr lang="ru-RU" dirty="0" smtClean="0"/>
              <a:t> косая сажень»</a:t>
            </a:r>
          </a:p>
          <a:p>
            <a:pPr>
              <a:buNone/>
            </a:pPr>
            <a:r>
              <a:rPr lang="ru-RU" dirty="0" smtClean="0"/>
              <a:t>               </a:t>
            </a:r>
            <a:r>
              <a:rPr lang="ru-RU" dirty="0" smtClean="0"/>
              <a:t> </a:t>
            </a:r>
            <a:r>
              <a:rPr lang="ru-RU" dirty="0" smtClean="0"/>
              <a:t>«Алеша и </a:t>
            </a:r>
            <a:r>
              <a:rPr lang="ru-RU" dirty="0" err="1" smtClean="0"/>
              <a:t>Тугарин</a:t>
            </a:r>
            <a:r>
              <a:rPr lang="ru-RU" dirty="0" smtClean="0"/>
              <a:t>»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/>
              <a:t>Решение:</a:t>
            </a:r>
          </a:p>
          <a:p>
            <a:r>
              <a:rPr lang="ru-RU" dirty="0" smtClean="0"/>
              <a:t>Возьмем  </a:t>
            </a:r>
            <a:r>
              <a:rPr lang="ru-RU" dirty="0" smtClean="0"/>
              <a:t>сажень(маховую), </a:t>
            </a:r>
            <a:r>
              <a:rPr lang="ru-RU" dirty="0" smtClean="0"/>
              <a:t>равную </a:t>
            </a:r>
            <a:r>
              <a:rPr lang="ru-RU" dirty="0" smtClean="0"/>
              <a:t>=1м76см.  1м76см*3=5м28см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22531" name="Picture 3" descr="C:\Users\SAMSUNG\Desktop\iCAN4J6M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000240"/>
            <a:ext cx="3571893" cy="3108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Старинные  меры  длины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/>
              <a:t>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Пядь </a:t>
            </a:r>
            <a:r>
              <a:rPr lang="ru-RU" i="1" dirty="0" smtClean="0"/>
              <a:t>        19см</a:t>
            </a:r>
            <a:endParaRPr lang="ru-RU" dirty="0" smtClean="0"/>
          </a:p>
          <a:p>
            <a:r>
              <a:rPr lang="ru-RU" dirty="0" smtClean="0"/>
              <a:t>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Локоть </a:t>
            </a:r>
            <a:r>
              <a:rPr lang="ru-RU" dirty="0" smtClean="0"/>
              <a:t>    от </a:t>
            </a:r>
            <a:r>
              <a:rPr lang="ru-RU" dirty="0" smtClean="0"/>
              <a:t>38см </a:t>
            </a:r>
            <a:r>
              <a:rPr lang="ru-RU" dirty="0" smtClean="0"/>
              <a:t>до 47 см.</a:t>
            </a:r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dirty="0" smtClean="0"/>
              <a:t> 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Косая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 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сажень  </a:t>
            </a:r>
            <a:r>
              <a:rPr lang="ru-RU" i="1" dirty="0" smtClean="0"/>
              <a:t>2м 48см</a:t>
            </a:r>
            <a:endParaRPr lang="ru-RU" dirty="0" smtClean="0"/>
          </a:p>
          <a:p>
            <a:r>
              <a:rPr lang="ru-RU" dirty="0" smtClean="0"/>
              <a:t>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Маховая 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сажень </a:t>
            </a:r>
            <a:r>
              <a:rPr lang="ru-RU" dirty="0" smtClean="0"/>
              <a:t>1м 76см</a:t>
            </a:r>
            <a:endParaRPr lang="ru-RU" dirty="0" smtClean="0"/>
          </a:p>
          <a:p>
            <a:r>
              <a:rPr lang="ru-RU" dirty="0" smtClean="0"/>
              <a:t>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Верста </a:t>
            </a:r>
            <a:r>
              <a:rPr lang="ru-RU" i="1" dirty="0" smtClean="0"/>
              <a:t>     1км66м</a:t>
            </a:r>
            <a:endParaRPr lang="ru-RU" dirty="0" smtClean="0"/>
          </a:p>
          <a:p>
            <a:r>
              <a:rPr lang="ru-RU" dirty="0" smtClean="0"/>
              <a:t></a:t>
            </a:r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Аршин  </a:t>
            </a:r>
            <a:r>
              <a:rPr lang="ru-RU" i="1" dirty="0" smtClean="0"/>
              <a:t>      71см</a:t>
            </a:r>
          </a:p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Вершок         </a:t>
            </a:r>
            <a:r>
              <a:rPr lang="ru-RU" i="1" dirty="0" smtClean="0"/>
              <a:t>4см4мм</a:t>
            </a:r>
          </a:p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Перст           </a:t>
            </a:r>
            <a:r>
              <a:rPr lang="ru-RU" i="1" dirty="0" smtClean="0"/>
              <a:t>2см</a:t>
            </a:r>
          </a:p>
          <a:p>
            <a:r>
              <a:rPr lang="ru-RU" i="1" dirty="0" smtClean="0">
                <a:solidFill>
                  <a:schemeClr val="accent2">
                    <a:lumMod val="75000"/>
                  </a:schemeClr>
                </a:solidFill>
              </a:rPr>
              <a:t>Шаг               </a:t>
            </a:r>
            <a:r>
              <a:rPr lang="ru-RU" i="1" dirty="0" smtClean="0"/>
              <a:t>71см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мужичок сам с  пёрст, усы на семь вёрст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Решение: Рост мужичка: 1пёрст= 2см.</a:t>
            </a:r>
          </a:p>
          <a:p>
            <a:endParaRPr lang="ru-RU" dirty="0" smtClean="0"/>
          </a:p>
          <a:p>
            <a:r>
              <a:rPr lang="ru-RU" dirty="0" smtClean="0"/>
              <a:t>1 вёрста=1км 66м</a:t>
            </a:r>
            <a:r>
              <a:rPr lang="ru-RU" dirty="0" smtClean="0"/>
              <a:t>.           </a:t>
            </a:r>
            <a:endParaRPr lang="ru-RU" dirty="0" smtClean="0"/>
          </a:p>
          <a:p>
            <a:r>
              <a:rPr lang="ru-RU" dirty="0" smtClean="0"/>
              <a:t>  </a:t>
            </a:r>
          </a:p>
          <a:p>
            <a:r>
              <a:rPr lang="ru-RU" dirty="0" smtClean="0"/>
              <a:t>1км66м*7=7м 462м.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Н. А. </a:t>
            </a:r>
            <a:r>
              <a:rPr lang="ru-RU" smtClean="0"/>
              <a:t>Некрасов </a:t>
            </a:r>
            <a:br>
              <a:rPr lang="ru-RU" smtClean="0"/>
            </a:br>
            <a:r>
              <a:rPr lang="ru-RU" smtClean="0"/>
              <a:t>«</a:t>
            </a:r>
            <a:r>
              <a:rPr lang="ru-RU" dirty="0" smtClean="0"/>
              <a:t>Крестьянские дети»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4614866" cy="4248476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И, шествуя важно, в спокойствии чинном,</a:t>
            </a:r>
          </a:p>
          <a:p>
            <a:pPr>
              <a:buNone/>
            </a:pPr>
            <a:r>
              <a:rPr lang="ru-RU" dirty="0" smtClean="0"/>
              <a:t>Лошадку ведет под уздцы мужичок</a:t>
            </a:r>
          </a:p>
          <a:p>
            <a:pPr>
              <a:buNone/>
            </a:pPr>
            <a:r>
              <a:rPr lang="ru-RU" dirty="0" smtClean="0"/>
              <a:t>В больших сапогах, в полушубке овчинном,</a:t>
            </a:r>
          </a:p>
          <a:p>
            <a:pPr>
              <a:buNone/>
            </a:pPr>
            <a:r>
              <a:rPr lang="ru-RU" dirty="0" smtClean="0"/>
              <a:t>В больших рукавицах.., а сам с </a:t>
            </a:r>
            <a:r>
              <a:rPr lang="ru-RU" b="1" dirty="0" smtClean="0"/>
              <a:t>ноготок!</a:t>
            </a:r>
            <a:endParaRPr lang="ru-RU" dirty="0" smtClean="0"/>
          </a:p>
          <a:p>
            <a:r>
              <a:rPr lang="ru-RU" dirty="0" smtClean="0"/>
              <a:t>  </a:t>
            </a:r>
            <a:r>
              <a:rPr lang="ru-RU" b="1" dirty="0" smtClean="0"/>
              <a:t>Решение : </a:t>
            </a:r>
            <a:r>
              <a:rPr lang="ru-RU" dirty="0" smtClean="0"/>
              <a:t>ноготок=11 мм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3555" name="Picture 3" descr="C:\Users\SAMSUNG\Desktop\iCAMBT1G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428736"/>
            <a:ext cx="2724165" cy="38189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57620" y="857232"/>
            <a:ext cx="5072098" cy="35004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Семь пядей во лбу…</a:t>
            </a:r>
            <a:br>
              <a:rPr lang="ru-RU" dirty="0" smtClean="0"/>
            </a:br>
            <a:r>
              <a:rPr lang="ru-RU" dirty="0" smtClean="0"/>
              <a:t>Много ли это?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7554" y="4143380"/>
            <a:ext cx="5114778" cy="1672752"/>
          </a:xfrm>
        </p:spPr>
        <p:txBody>
          <a:bodyPr>
            <a:normAutofit/>
          </a:bodyPr>
          <a:lstStyle/>
          <a:p>
            <a:r>
              <a:rPr lang="ru-RU" sz="5400" b="1" i="1" dirty="0" smtClean="0"/>
              <a:t>19см*7=133см</a:t>
            </a:r>
            <a:endParaRPr lang="ru-RU" sz="5400" b="1" i="1" dirty="0"/>
          </a:p>
        </p:txBody>
      </p:sp>
      <p:pic>
        <p:nvPicPr>
          <p:cNvPr id="4100" name="Picture 4" descr="https://im1-tub-ru.yandex.net/i?id=63bf11b0975bc605d72f43376e02a60c&amp;n=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7" y="1785926"/>
            <a:ext cx="2987537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АРШИН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Равен длине руки – от основания плеча до кончика вытянутого среднего пальца, примерно </a:t>
            </a:r>
            <a:r>
              <a:rPr lang="ru-RU" dirty="0" smtClean="0"/>
              <a:t>71 </a:t>
            </a:r>
            <a:r>
              <a:rPr lang="ru-RU" dirty="0" smtClean="0"/>
              <a:t>см. </a:t>
            </a:r>
            <a:endParaRPr lang="ru-RU" dirty="0"/>
          </a:p>
        </p:txBody>
      </p:sp>
      <p:pic>
        <p:nvPicPr>
          <p:cNvPr id="4" name="Рисунок 1" descr="Описание: http://mer.kakras.ru/img-mer/arshin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071810"/>
            <a:ext cx="3571900" cy="2984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ВЕРСТА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Путевая мера,  равная </a:t>
            </a:r>
            <a:r>
              <a:rPr lang="ru-RU" dirty="0" smtClean="0"/>
              <a:t>2км130 </a:t>
            </a:r>
            <a:r>
              <a:rPr lang="ru-RU" dirty="0" smtClean="0"/>
              <a:t>км. </a:t>
            </a:r>
          </a:p>
          <a:p>
            <a:r>
              <a:rPr lang="ru-RU" dirty="0" smtClean="0"/>
              <a:t>Называли расстояние, пройденное от одного поворота плуга до другого.</a:t>
            </a:r>
            <a:endParaRPr lang="ru-RU" dirty="0"/>
          </a:p>
        </p:txBody>
      </p:sp>
      <p:pic>
        <p:nvPicPr>
          <p:cNvPr id="2050" name="Picture 2" descr="http://kiselyov.net/i/stuffing/versta_2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571736" y="3714752"/>
            <a:ext cx="3000396" cy="2183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САЖЕНЬ, косая сажень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САЖЕНЬ</a:t>
            </a:r>
            <a:r>
              <a:rPr lang="ru-RU" dirty="0" smtClean="0"/>
              <a:t>-Расстояние между концами средних пальцев раскинутых в стороны рук - 1,76м. </a:t>
            </a:r>
          </a:p>
          <a:p>
            <a:endParaRPr lang="ru-RU" dirty="0" smtClean="0"/>
          </a:p>
          <a:p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КОСАЯ САЖЕНЬ-</a:t>
            </a:r>
          </a:p>
          <a:p>
            <a:r>
              <a:rPr lang="ru-RU" dirty="0" smtClean="0"/>
              <a:t>Равна 2,48м. Самая длинная:</a:t>
            </a:r>
          </a:p>
          <a:p>
            <a:pPr>
              <a:buNone/>
            </a:pPr>
            <a:r>
              <a:rPr lang="ru-RU" dirty="0" smtClean="0"/>
              <a:t> расстояние от носка левой </a:t>
            </a:r>
          </a:p>
          <a:p>
            <a:pPr>
              <a:buNone/>
            </a:pPr>
            <a:r>
              <a:rPr lang="ru-RU" dirty="0" smtClean="0"/>
              <a:t>ноги до конца среднего </a:t>
            </a:r>
          </a:p>
          <a:p>
            <a:pPr>
              <a:buNone/>
            </a:pPr>
            <a:r>
              <a:rPr lang="ru-RU" dirty="0" smtClean="0"/>
              <a:t>пальца поднятой </a:t>
            </a:r>
            <a:r>
              <a:rPr lang="ru-RU" smtClean="0"/>
              <a:t>вверх </a:t>
            </a:r>
          </a:p>
          <a:p>
            <a:pPr>
              <a:buNone/>
            </a:pPr>
            <a:r>
              <a:rPr lang="ru-RU" smtClean="0"/>
              <a:t>правой </a:t>
            </a:r>
            <a:r>
              <a:rPr lang="ru-RU" dirty="0" smtClean="0"/>
              <a:t>руки.</a:t>
            </a:r>
            <a:endParaRPr lang="ru-RU" dirty="0"/>
          </a:p>
        </p:txBody>
      </p:sp>
      <p:pic>
        <p:nvPicPr>
          <p:cNvPr id="3074" name="Picture 2" descr="http://rodonews.ru/i/full1333615654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5572132" y="3429000"/>
            <a:ext cx="3571868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пядь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Расстоянием между концами растянутых большого и указательного пальцев, примерно 19 см.</a:t>
            </a:r>
            <a:endParaRPr lang="ru-RU" dirty="0"/>
          </a:p>
        </p:txBody>
      </p:sp>
      <p:pic>
        <p:nvPicPr>
          <p:cNvPr id="20482" name="Picture 5"/>
          <p:cNvPicPr>
            <a:picLocks noChangeAspect="1" noChangeArrowheads="1"/>
          </p:cNvPicPr>
          <p:nvPr/>
        </p:nvPicPr>
        <p:blipFill>
          <a:blip r:embed="rId2">
            <a:lum bright="-24000" contrast="60000"/>
          </a:blip>
          <a:srcRect/>
          <a:stretch>
            <a:fillRect/>
          </a:stretch>
        </p:blipFill>
        <p:spPr bwMode="auto">
          <a:xfrm>
            <a:off x="1956146" y="3000372"/>
            <a:ext cx="3467439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ВЕРШОК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Русская мера длины, равная  ширине двух пальцев. В современном исчислении </a:t>
            </a:r>
            <a:r>
              <a:rPr lang="ru-RU" dirty="0" smtClean="0"/>
              <a:t>4см44мм</a:t>
            </a:r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725611" y="3143248"/>
          <a:ext cx="6179011" cy="2357454"/>
        </p:xfrm>
        <a:graphic>
          <a:graphicData uri="http://schemas.openxmlformats.org/presentationml/2006/ole">
            <p:oleObj spid="_x0000_s1025" name="Точечный рисунок" r:id="rId3" imgW="3400900" imgH="1305107" progId="PBrush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ЛОКОТЬ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Равнялся </a:t>
            </a:r>
            <a:r>
              <a:rPr lang="ru-RU" dirty="0" smtClean="0"/>
              <a:t>длине руки от пальцев до локтя. По разным источникам составляла от 38 до 47 см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1506" name="Picture 2" descr="http://cat.convdocs.org/pars_docs/refs/197/196901/196901_html_1482b28.jpg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714348" y="3571876"/>
            <a:ext cx="5787767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ПЕРСТ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Русский </a:t>
            </a:r>
            <a:r>
              <a:rPr lang="ru-RU" dirty="0" smtClean="0"/>
              <a:t>перст был равен ширине указательного пальца, что составляет примерно 2 см.</a:t>
            </a:r>
            <a:endParaRPr lang="ru-RU" dirty="0"/>
          </a:p>
        </p:txBody>
      </p:sp>
      <p:pic>
        <p:nvPicPr>
          <p:cNvPr id="22530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2922840" y="2713309"/>
            <a:ext cx="2000264" cy="3431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346</Words>
  <Application>Microsoft Office PowerPoint</Application>
  <PresentationFormat>Экран (4:3)</PresentationFormat>
  <Paragraphs>112</Paragraphs>
  <Slides>22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Изящная</vt:lpstr>
      <vt:lpstr>Точечный рисунок</vt:lpstr>
      <vt:lpstr>Семь пядей во лбу… Много ли это?  Старинные русские меры длины </vt:lpstr>
      <vt:lpstr>Старинные  меры  длины</vt:lpstr>
      <vt:lpstr> АРШИН </vt:lpstr>
      <vt:lpstr> ВЕРСТА</vt:lpstr>
      <vt:lpstr>САЖЕНЬ, косая сажень </vt:lpstr>
      <vt:lpstr>пядь</vt:lpstr>
      <vt:lpstr>ВЕРШОК </vt:lpstr>
      <vt:lpstr>ЛОКОТЬ </vt:lpstr>
      <vt:lpstr>ПЕРСТ </vt:lpstr>
      <vt:lpstr>ДЮЙМ </vt:lpstr>
      <vt:lpstr>ШАГ </vt:lpstr>
      <vt:lpstr>    Что означает выражение?  </vt:lpstr>
      <vt:lpstr>Что означает выражение? верста </vt:lpstr>
      <vt:lpstr>Что означает выражение? вершок</vt:lpstr>
      <vt:lpstr>Что означает выражение? Сажень</vt:lpstr>
      <vt:lpstr>«Конек- горбунок»</vt:lpstr>
      <vt:lpstr>Герасим </vt:lpstr>
      <vt:lpstr>«Сказка о царе Салтане»</vt:lpstr>
      <vt:lpstr>Тугарин</vt:lpstr>
      <vt:lpstr>мужичок сам с  пёрст, усы на семь вёрст</vt:lpstr>
      <vt:lpstr>Н. А. Некрасов  «Крестьянские дети»</vt:lpstr>
      <vt:lpstr>Семь пядей во лбу… Много ли это?  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Старинные руские меры длины в русском фольклоре</dc:title>
  <dc:creator>SAMSUNG</dc:creator>
  <cp:lastModifiedBy>SAMSUNG</cp:lastModifiedBy>
  <cp:revision>21</cp:revision>
  <dcterms:created xsi:type="dcterms:W3CDTF">2015-04-13T03:48:23Z</dcterms:created>
  <dcterms:modified xsi:type="dcterms:W3CDTF">2015-11-07T15:33:15Z</dcterms:modified>
</cp:coreProperties>
</file>