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1" r:id="rId4"/>
    <p:sldId id="260" r:id="rId5"/>
    <p:sldId id="263" r:id="rId6"/>
    <p:sldId id="264" r:id="rId7"/>
    <p:sldId id="265" r:id="rId8"/>
    <p:sldId id="267" r:id="rId9"/>
    <p:sldId id="266" r:id="rId10"/>
    <p:sldId id="269" r:id="rId11"/>
    <p:sldId id="270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5DF42-3068-4166-B07E-9F9A336F5B95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DF438-D36C-4D35-8C10-04C9EA5D4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29506"/>
      </p:ext>
    </p:extLst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87B2-4E5D-4100-A4A0-385BAD4E2ABB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37D7-1A2E-4997-97FE-D2DF589B2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65136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E6C0A-BB1B-44DB-89AD-994BC3D48C67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D2FA-3576-4C79-9F03-B2F0DD42C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84567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BC9A2-43CE-4433-AA5C-855A013C3259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ACA3-537D-441F-A89A-F521FF318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38625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C9A4D-209E-475E-94D1-CAC5186B8C8B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D17F3-3046-4BEF-9C11-F72C0A536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30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813F2-5750-4A34-8993-4130D6D2909C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757A0-5E55-4C8D-BF11-08BB18D23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32786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68AA-BC8E-4905-8C92-F4C962E9A5FE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F05BD-B19E-44E5-9ABD-594935B61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28266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35C4B-6486-45BE-A3A7-52E44C661349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3DF8-232E-4362-AF64-6B2580C8B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220080"/>
      </p:ext>
    </p:extLst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4BB0-0206-4C5B-B019-931DF3403C5B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2C5E-351D-4913-82BD-7062A9C06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63636"/>
      </p:ext>
    </p:extLst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CE643-2268-4D19-B60B-D0FDC004A339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C3D3-37F1-463A-87E3-34AA55879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8933"/>
      </p:ext>
    </p:extLst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C15B5-42F0-487A-9EDE-58D54A6FE365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E698F-7B9E-477B-9F43-6BA3EE050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68158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59CC95-292B-474E-B997-425AA73A7212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F031C8-8EE8-4A43-A02B-EF5CDB7B5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0" r:id="rId4"/>
    <p:sldLayoutId id="2147483906" r:id="rId5"/>
    <p:sldLayoutId id="2147483901" r:id="rId6"/>
    <p:sldLayoutId id="2147483907" r:id="rId7"/>
    <p:sldLayoutId id="2147483908" r:id="rId8"/>
    <p:sldLayoutId id="2147483909" r:id="rId9"/>
    <p:sldLayoutId id="2147483902" r:id="rId10"/>
    <p:sldLayoutId id="2147483910" r:id="rId11"/>
  </p:sldLayoutIdLst>
  <p:transition>
    <p:blinds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263" y="4626005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C00000"/>
                </a:solidFill>
              </a:rPr>
              <a:t>Готовность к школе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918200"/>
            <a:ext cx="84582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Подготовила: педагог – психолог </a:t>
            </a:r>
            <a:r>
              <a:rPr lang="ru-RU" dirty="0" err="1" smtClean="0"/>
              <a:t>Голобородько</a:t>
            </a:r>
            <a:r>
              <a:rPr lang="ru-RU" dirty="0" smtClean="0"/>
              <a:t> Т.В.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МАДОУ « ЦРР – д/с № 6 г. </a:t>
            </a:r>
            <a:r>
              <a:rPr lang="ru-RU" dirty="0"/>
              <a:t>Ш</a:t>
            </a:r>
            <a:r>
              <a:rPr lang="ru-RU" dirty="0" smtClean="0"/>
              <a:t>ебекино»</a:t>
            </a:r>
            <a:endParaRPr lang="ru-RU" dirty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42875"/>
            <a:ext cx="4283174" cy="436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Математические представления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554163"/>
            <a:ext cx="8848725" cy="49466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Числовая последовательность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в пределах 20.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Сложение и вычитание в пределах 10.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Отношения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больше-меньше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выше-ниже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и т.д.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Основные геометрические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фигуры.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Измерения  и построения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с помощью линейки.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78618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450850"/>
            <a:ext cx="8894762" cy="115252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6096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Умение составить связный рассказ по картинке.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Умение пересказать небольшой текст.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Умение связно рассказывать истории из своей жизни.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Умение рассуждать.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Умение различать отдельные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звуки (фонематический слух).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Умение читать желательно,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но необязательно.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643313"/>
            <a:ext cx="2928938" cy="29289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1447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Готовы ли родители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к школе?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609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Жертвовать своим личным временем и некоторыми привычками.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Сдерживать свои эмоции, не кричать,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не обижать, не унижать. Не наказывать без причины.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 сравнивать своего ребёнка с другими.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Быть щедрым на похвалу за достигнутые успехи, всегда встречать ребёнка из школы с улыбкой.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42875"/>
            <a:ext cx="1905000" cy="19145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Спасибо за внимание.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04800" y="785813"/>
            <a:ext cx="8686800" cy="52943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i="1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ru-RU" i="1" smtClean="0">
                <a:solidFill>
                  <a:srgbClr val="0070C0"/>
                </a:solidFill>
                <a:latin typeface="Arial" charset="0"/>
                <a:cs typeface="Arial" charset="0"/>
              </a:rPr>
              <a:t>Успехов, терпения и радости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i="1" smtClean="0">
                <a:solidFill>
                  <a:srgbClr val="0070C0"/>
                </a:solidFill>
                <a:latin typeface="Arial" charset="0"/>
                <a:cs typeface="Arial" charset="0"/>
              </a:rPr>
              <a:t>   в общении с детьми!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857500"/>
            <a:ext cx="3643312" cy="30083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2" descr="C:\Users\Admnnn\Desktop\8c8882229d1a055abd70f54259792ac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643188"/>
            <a:ext cx="32734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Содержимое 5"/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48656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latin typeface="Monotype Corsiva" pitchFamily="66" charset="0"/>
              </a:rPr>
              <a:t>             «Быть готовым к школе –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latin typeface="Monotype Corsiva" pitchFamily="66" charset="0"/>
              </a:rPr>
              <a:t>            не значит уметь читать,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latin typeface="Monotype Corsiva" pitchFamily="66" charset="0"/>
              </a:rPr>
              <a:t>              писать и считать. Быть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latin typeface="Monotype Corsiva" pitchFamily="66" charset="0"/>
              </a:rPr>
              <a:t>               готовым к школе – значит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latin typeface="Monotype Corsiva" pitchFamily="66" charset="0"/>
              </a:rPr>
              <a:t>              быть готовым всему этому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latin typeface="Monotype Corsiva" pitchFamily="66" charset="0"/>
              </a:rPr>
              <a:t>               научиться» (Венгер Л.А.).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00000"/>
                </a:solidFill>
              </a:rPr>
              <a:t>Готовность к школе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75"/>
            <a:ext cx="8686800" cy="542925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Психологическая готовность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интеллектуальная, мотивационная,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волевая, коммуникативная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Физиологическая готовность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         физическое развитие,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         состояние здоровья,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         моторика рук,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координация движений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Специальная готовность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чтение, счёт, учебные умения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357438"/>
            <a:ext cx="3151188" cy="2857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Интеллектуальная готовность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554163"/>
            <a:ext cx="8839200" cy="487521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Умение ориентироваться в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окружающем мире.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Наличие кругозора, запаса знаний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об окружающем мире.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Любознательность, желание познавать новое.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Способность устанавливать простейшие причинно-следственные связи, сравнивать, находить лишнее, обобщать.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Развитие речи, внимания, памяти, фонематического слуха в соответствии с возрастной нормой.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25" y="285750"/>
            <a:ext cx="1706563" cy="3048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Мотивационная готовность</a:t>
            </a:r>
            <a:endParaRPr lang="ru-RU" dirty="0"/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u="sng" smtClean="0">
                <a:latin typeface="Arial" charset="0"/>
                <a:cs typeface="Arial" charset="0"/>
              </a:rPr>
              <a:t>У ребёнка высокая учебная мотивация, если он:</a:t>
            </a:r>
          </a:p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хочет идти в школу, </a:t>
            </a:r>
          </a:p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понимает важность 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  <a:cs typeface="Arial" charset="0"/>
              </a:rPr>
              <a:t>   необходимость учения,</a:t>
            </a:r>
          </a:p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проявляет выраженный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  <a:cs typeface="Arial" charset="0"/>
              </a:rPr>
              <a:t>   интерес к получению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  <a:cs typeface="Arial" charset="0"/>
              </a:rPr>
              <a:t>   новых знаний.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2500313"/>
            <a:ext cx="3287713" cy="32686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Волевая готовность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42875" y="1071563"/>
            <a:ext cx="8848725" cy="56435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u="sng" smtClean="0">
                <a:latin typeface="Arial" charset="0"/>
                <a:cs typeface="Arial" charset="0"/>
              </a:rPr>
              <a:t>Волевая регуляция поведения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u="sng" smtClean="0">
                <a:latin typeface="Arial" charset="0"/>
                <a:cs typeface="Arial" charset="0"/>
              </a:rPr>
              <a:t>(умение контролировать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u="sng" smtClean="0">
                <a:latin typeface="Arial" charset="0"/>
                <a:cs typeface="Arial" charset="0"/>
              </a:rPr>
              <a:t> и  сдерживать своё поведение).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latin typeface="Arial" charset="0"/>
                <a:cs typeface="Arial" charset="0"/>
              </a:rPr>
              <a:t>Умение сознательно подчинять свои действия общим правилам, ориентироваться на заданную систему требований.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latin typeface="Arial" charset="0"/>
                <a:cs typeface="Arial" charset="0"/>
              </a:rPr>
              <a:t>Умение принять учебную задачу (внимательно выслушать, вникнуть в содержание того, о чём говорит учитель).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latin typeface="Arial" charset="0"/>
                <a:cs typeface="Arial" charset="0"/>
              </a:rPr>
              <a:t>Умение работать в соответствии с предлагаемой инструкцией.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latin typeface="Arial" charset="0"/>
                <a:cs typeface="Arial" charset="0"/>
              </a:rPr>
              <a:t>Умение доводить начатое дело до конца.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Arial" charset="0"/>
                <a:cs typeface="Arial" charset="0"/>
              </a:rPr>
              <a:t>    </a:t>
            </a:r>
          </a:p>
          <a:p>
            <a:pPr eaLnBrk="1" hangingPunct="1"/>
            <a:endParaRPr lang="ru-RU" sz="2400" smtClean="0">
              <a:latin typeface="Arial" charset="0"/>
              <a:cs typeface="Arial" charset="0"/>
            </a:endParaRPr>
          </a:p>
          <a:p>
            <a:pPr eaLnBrk="1" hangingPunct="1"/>
            <a:endParaRPr lang="ru-RU" sz="2400" smtClean="0">
              <a:latin typeface="Arial" charset="0"/>
              <a:cs typeface="Arial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0" y="142875"/>
            <a:ext cx="3429000" cy="25717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Коммуникативная и социально-психологическая  готовность.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51609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Принятие позиции школьника.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Потребность в общении.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Умение общаться со сверстниками и взрослыми, доброжелательность, отсутствие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     агрессии.</a:t>
            </a: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Умение действовать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совместно с другими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     детьми, подчиняться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     интересам группы.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571875"/>
            <a:ext cx="2928938" cy="30495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3573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               Физиологическая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готовность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04800" y="1071563"/>
            <a:ext cx="8686800" cy="5786437"/>
          </a:xfrm>
        </p:spPr>
        <p:txBody>
          <a:bodyPr/>
          <a:lstStyle/>
          <a:p>
            <a:pPr algn="r" eaLnBrk="1" hangingPunct="1"/>
            <a:endParaRPr lang="ru-RU" sz="2800" smtClean="0">
              <a:latin typeface="Arial" charset="0"/>
              <a:cs typeface="Arial" charset="0"/>
            </a:endParaRPr>
          </a:p>
          <a:p>
            <a:pPr algn="r" eaLnBrk="1" hangingPunct="1"/>
            <a:r>
              <a:rPr lang="ru-RU" sz="2800" smtClean="0">
                <a:latin typeface="Arial" charset="0"/>
                <a:cs typeface="Arial" charset="0"/>
              </a:rPr>
              <a:t>Уровень физического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2800" smtClean="0">
                <a:latin typeface="Arial" charset="0"/>
                <a:cs typeface="Arial" charset="0"/>
              </a:rPr>
              <a:t>развития в соответствии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2800" smtClean="0">
                <a:latin typeface="Arial" charset="0"/>
                <a:cs typeface="Arial" charset="0"/>
              </a:rPr>
              <a:t> с возрастными нормами.</a:t>
            </a:r>
          </a:p>
          <a:p>
            <a:pPr algn="r" eaLnBrk="1" hangingPunct="1"/>
            <a:r>
              <a:rPr lang="ru-RU" sz="2800" smtClean="0">
                <a:latin typeface="Arial" charset="0"/>
                <a:cs typeface="Arial" charset="0"/>
              </a:rPr>
              <a:t>Состояние здоровья.</a:t>
            </a:r>
          </a:p>
          <a:p>
            <a:pPr algn="r" eaLnBrk="1" hangingPunct="1"/>
            <a:r>
              <a:rPr lang="ru-RU" sz="2800" smtClean="0">
                <a:latin typeface="Arial" charset="0"/>
                <a:cs typeface="Arial" charset="0"/>
              </a:rPr>
              <a:t>Развитие мелких мышц руки.</a:t>
            </a:r>
          </a:p>
          <a:p>
            <a:pPr algn="r" eaLnBrk="1" hangingPunct="1"/>
            <a:r>
              <a:rPr lang="ru-RU" sz="2800" smtClean="0">
                <a:latin typeface="Arial" charset="0"/>
                <a:cs typeface="Arial" charset="0"/>
              </a:rPr>
              <a:t>  Пространственная организация и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smtClean="0">
                <a:latin typeface="Arial" charset="0"/>
                <a:cs typeface="Arial" charset="0"/>
              </a:rPr>
              <a:t>               координация движений, в том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smtClean="0">
                <a:latin typeface="Arial" charset="0"/>
                <a:cs typeface="Arial" charset="0"/>
              </a:rPr>
              <a:t>                    числе  координация «глаз-рука».</a:t>
            </a:r>
          </a:p>
          <a:p>
            <a:pPr algn="r" eaLnBrk="1" hangingPunct="1"/>
            <a:r>
              <a:rPr lang="ru-RU" sz="2800" smtClean="0">
                <a:latin typeface="Arial" charset="0"/>
                <a:cs typeface="Arial" charset="0"/>
              </a:rPr>
              <a:t>Готовность к учебным нагрузкам. 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2979737" cy="40719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Специальная готовность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18087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Общие знания.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Знать свои фамилию, имя, отчество; домашний адрес.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Знать состав семьи; фамилию, имя, отчество родных, их место работы и профессии.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Знания об окружающем мире (растения, домашние и дикие животные, явления природы, люди, техника и т.д.)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Знать цвета и их оттенки.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442</TotalTime>
  <Words>531</Words>
  <Application>Microsoft Office PowerPoint</Application>
  <PresentationFormat>Экран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Franklin Gothic Book</vt:lpstr>
      <vt:lpstr>Franklin Gothic Medium</vt:lpstr>
      <vt:lpstr>Monotype Corsiva</vt:lpstr>
      <vt:lpstr>Wingdings</vt:lpstr>
      <vt:lpstr>Wingdings 2</vt:lpstr>
      <vt:lpstr>Трек</vt:lpstr>
      <vt:lpstr>Готовность к школе</vt:lpstr>
      <vt:lpstr>Презентация PowerPoint</vt:lpstr>
      <vt:lpstr>Готовность к школе</vt:lpstr>
      <vt:lpstr>Интеллектуальная готовность</vt:lpstr>
      <vt:lpstr>Мотивационная готовность</vt:lpstr>
      <vt:lpstr>Волевая готовность</vt:lpstr>
      <vt:lpstr>Коммуникативная и социально-психологическая  готовность.</vt:lpstr>
      <vt:lpstr>               Физиологическая   готовность</vt:lpstr>
      <vt:lpstr>Специальная готовность</vt:lpstr>
      <vt:lpstr>Математические представления</vt:lpstr>
      <vt:lpstr>Презентация PowerPoint</vt:lpstr>
      <vt:lpstr>Готовы ли родители  к школе?</vt:lpstr>
      <vt:lpstr>Спасибо за внимание.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к школе</dc:title>
  <dc:creator>Admnnn</dc:creator>
  <cp:lastModifiedBy>Tatiana</cp:lastModifiedBy>
  <cp:revision>48</cp:revision>
  <dcterms:created xsi:type="dcterms:W3CDTF">2011-01-23T05:17:53Z</dcterms:created>
  <dcterms:modified xsi:type="dcterms:W3CDTF">2015-10-31T11:35:08Z</dcterms:modified>
</cp:coreProperties>
</file>