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59" r:id="rId7"/>
    <p:sldId id="285" r:id="rId8"/>
    <p:sldId id="279" r:id="rId9"/>
    <p:sldId id="260" r:id="rId10"/>
    <p:sldId id="261" r:id="rId11"/>
    <p:sldId id="262" r:id="rId12"/>
    <p:sldId id="263" r:id="rId13"/>
    <p:sldId id="264" r:id="rId14"/>
    <p:sldId id="280" r:id="rId15"/>
    <p:sldId id="265" r:id="rId16"/>
    <p:sldId id="266" r:id="rId17"/>
    <p:sldId id="267" r:id="rId18"/>
    <p:sldId id="271" r:id="rId19"/>
    <p:sldId id="274" r:id="rId20"/>
    <p:sldId id="269" r:id="rId21"/>
    <p:sldId id="272" r:id="rId22"/>
    <p:sldId id="273" r:id="rId23"/>
    <p:sldId id="275" r:id="rId24"/>
    <p:sldId id="276" r:id="rId25"/>
    <p:sldId id="277" r:id="rId26"/>
    <p:sldId id="278" r:id="rId27"/>
    <p:sldId id="282" r:id="rId28"/>
    <p:sldId id="286" r:id="rId29"/>
    <p:sldId id="281" r:id="rId30"/>
    <p:sldId id="270" r:id="rId31"/>
  </p:sldIdLst>
  <p:sldSz cx="9144000" cy="6858000" type="screen4x3"/>
  <p:notesSz cx="6877050" cy="9656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2BE9-2408-4453-ACD7-7CDF14B5AF3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0098-C543-49E1-B6D4-35F919F23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794C-ADB9-4239-843E-C2339F72E46D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8DC0-70C1-40DE-AC82-3EF687B1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4F81-14E9-485E-8EEF-8C2F3CCEEA5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2F94-2423-4830-A244-D3144D1BF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F698-D72B-4784-B729-F63D45F94EA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D30-0988-462A-83B0-3BD47E55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727A-DF7F-4687-A0A4-846ADC77F2B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ECED-E2C0-440A-9987-A6A1B9C39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A5F4-9D5E-4584-AB59-E700BCF0232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2468-BC95-45E0-AD7A-7A131019C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B11B-8AB0-43CC-823E-6FCD7C9F10C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3048-0F0D-401D-B342-10646CFDB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06A1-1502-4E65-9782-B08DF16A423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EFB9-DDF0-49F1-922A-1334756D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00AF-BDE0-4DCD-BE3C-7498DEE2DB6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6571-1AFB-4630-B7C7-798532D57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424E-ECC4-4147-9000-5EE9585C441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2C44-D1F8-43CD-9B3A-563CA7E41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F14B-F419-43D9-8E68-B2F292033D3E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1D95-69C6-4BA2-86B5-A1017B885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081DE-F827-436B-90AA-BC5F4CE53E82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B47B4-4E12-4D07-B85C-C81CCAA51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0" y="5786438"/>
            <a:ext cx="1214438" cy="107156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7929563" y="0"/>
            <a:ext cx="1214437" cy="1071563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>
            <a:off x="-71437" y="71437"/>
            <a:ext cx="1214438" cy="1071563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8001000" y="5715001"/>
            <a:ext cx="1214437" cy="107156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6" name="Picture 4" descr="C:\Documents and Settings\Admin\Рабочий стол\новые фоны\af5224f153e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13192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C:\Documents and Settings\Admin\Рабочий стол\новые фоны\af5224f153e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4788" y="0"/>
            <a:ext cx="13192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C:\Documents and Settings\Admin\Рабочий стол\новые фоны\af5224f153e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156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C:\Documents and Settings\Admin\Рабочий стол\новые фоны\af5224f153e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556485">
            <a:off x="7918450" y="5638800"/>
            <a:ext cx="13192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85875" y="6643688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/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z="1800" smtClean="0">
                <a:solidFill>
                  <a:schemeClr val="hlink"/>
                </a:solidFill>
                <a:latin typeface="Times New Roman" pitchFamily="18" charset="0"/>
              </a:rPr>
              <a:t>муниципальное дошкольное образовательное учреждение детский сад комбинированного вида №14 «Тополек» г-к Анапа</a:t>
            </a:r>
            <a:br>
              <a:rPr lang="ru-RU" sz="180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mtClean="0">
              <a:solidFill>
                <a:schemeClr val="hlink"/>
              </a:solidFill>
            </a:endParaRPr>
          </a:p>
        </p:txBody>
      </p:sp>
      <p:sp>
        <p:nvSpPr>
          <p:cNvPr id="2051" name="Rectangle 6"/>
          <p:cNvSpPr>
            <a:spLocks noGrp="1"/>
          </p:cNvSpPr>
          <p:nvPr>
            <p:ph type="subTitle" idx="4294967295"/>
          </p:nvPr>
        </p:nvSpPr>
        <p:spPr>
          <a:xfrm>
            <a:off x="900113" y="1989138"/>
            <a:ext cx="6840537" cy="23764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Паспортизация комнатных 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растений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6000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6000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6000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6000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6000" dirty="0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71942"/>
            <a:ext cx="2046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1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71876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nastasiaScript" pitchFamily="2" charset="0"/>
              </a:rPr>
              <a:t/>
            </a:r>
            <a:br>
              <a:rPr lang="ru-RU" sz="3200" smtClean="0">
                <a:latin typeface="AnastasiaScript" pitchFamily="2" charset="0"/>
              </a:rPr>
            </a:br>
            <a:r>
              <a:rPr lang="ru-RU" sz="4000" smtClean="0">
                <a:solidFill>
                  <a:schemeClr val="hlink"/>
                </a:solidFill>
                <a:latin typeface="Arial Black" pitchFamily="34" charset="0"/>
              </a:rPr>
              <a:t>Примула</a:t>
            </a:r>
            <a:r>
              <a:rPr lang="ru-RU" sz="4000" smtClean="0">
                <a:latin typeface="AnastasiaScript" pitchFamily="2" charset="0"/>
              </a:rPr>
              <a:t> </a:t>
            </a:r>
            <a:r>
              <a:rPr lang="ru-RU" sz="2800" smtClean="0">
                <a:solidFill>
                  <a:srgbClr val="FF0000"/>
                </a:solidFill>
                <a:latin typeface="AnastasiaScript" pitchFamily="2" charset="0"/>
              </a:rPr>
              <a:t>(семейство Первоцветные)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5554662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Родина – Китай. Невысокое обильно и продолжительно цветущее растение с укороченным стеблем и длинночерешковыми листьями, собранными в прикорневую розетку. Листья светлые, почковидные, опушенные, с волнистым краем. Цветы крупные, простые, разнообразной окраски, чаще светло или темно розовой, иногда малиновой, собраны в соцветие зонтик.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Примулы хорошо растут и цветут в светлом прохладном помещении; их иногда ставят в пространство между рамами окна, забирая оттуда лишь в сильные морозы. В этих условиях они особенно обильно цветут, причем окраска цветов становится густой и сочной. Цветут примулы всю зиму и до середины весны. Цветущие растения надо обильно поливать и удобрять; по окончании цветения поливку уменьшают. Пересаживают примулы ежегодно в легкую питательную почву, в которой нельзя добавлять свежий навоз, иначе растение заболеет и погибнет. Размножаются примулы делением растений при пересадке.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1268" name="Picture 4" descr="File7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065338"/>
            <a:ext cx="26971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Кливия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(семейство Амариллисовые).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Родина — Южная Африка.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Травянистое растение с коротким корневищем и темно-зелеными, ремневидными, двурядно расположенными листьями. Крупные оранжевые воронковидные цветки собраны в зонтики на конце цветочной стрелки. Цветет весной и летом. Зимой поливают умеренно, летом — обильно. Осенью полив сокращают. Размножается отводками.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76250"/>
            <a:ext cx="161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Колеус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</a:rPr>
              <a:t>К о л е у с (семейство Губоцветные). Родина — остров Ява. Неприхотливое растение. Листья бархатные, крупные или мелкие, окрашены в красный, золотистый, коричневый, фиолетовый и другие цвета. Имеются сорта с бахромчатыми, зубчатыми краями листьев. Листья приобретают интенсивную окраску на ярком свету. Содержат растение в прохладном месте. Летом поливают обильно, зимой — минимально. Размножается черенками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84538"/>
            <a:ext cx="25527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Фиалка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50825" y="29241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Сенполия, узамбарская фиалка (семейство Геснериевые). Родина — Африка. Небольшое травянистое растение с укороченными стеблями и розеткой многочисленных длинночерешковых листьев. Листья бархатистые, округлой формы. Цветки небольшие, на тонких цветоножках. Цветет около 8 месяцев. Хорошо растет на светлых северных, северо-восточных и северо-западных окнах. Страдает от'прямых солнечных лучей. Не выносит сквозняков. Поливают умеренно: растение не переносит ни заливания, ни пересушивания земляного кома. Пересадку производят раз в два года. Размножается листовыми черенками в любое время года.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4813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941888"/>
            <a:ext cx="285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Калла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94513" y="765175"/>
            <a:ext cx="1936750" cy="3095625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1341438"/>
            <a:ext cx="6573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Калла, или Белокрыльник, –</a:t>
            </a:r>
            <a:r>
              <a:rPr lang="ru-RU">
                <a:solidFill>
                  <a:srgbClr val="FF0000"/>
                </a:solidFill>
              </a:rPr>
              <a:t>растение семейства Ароидных.</a:t>
            </a:r>
          </a:p>
          <a:p>
            <a:r>
              <a:rPr lang="ru-RU"/>
              <a:t> Родина - южная Африка. В естественных условиях этот </a:t>
            </a:r>
          </a:p>
          <a:p>
            <a:r>
              <a:rPr lang="ru-RU"/>
              <a:t>травянистый многолетник растёт на болотистых местах. </a:t>
            </a:r>
          </a:p>
          <a:p>
            <a:r>
              <a:rPr lang="ru-RU"/>
              <a:t> В солнечную сухую погоду издаёт слабый аромат ананаса.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850" y="2492375"/>
            <a:ext cx="75215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Цветёт она с октября по май, иногда - дважды в году. </a:t>
            </a:r>
          </a:p>
          <a:p>
            <a:r>
              <a:rPr lang="ru-RU"/>
              <a:t>В период цветения требует регулярных поливов. </a:t>
            </a:r>
          </a:p>
          <a:p>
            <a:r>
              <a:rPr lang="ru-RU"/>
              <a:t>После цветения - поливы сокращают до 1 раза в неделю. </a:t>
            </a:r>
          </a:p>
          <a:p>
            <a:r>
              <a:rPr lang="ru-RU"/>
              <a:t>К осени полив усиливают и учащают.</a:t>
            </a:r>
          </a:p>
          <a:p>
            <a:r>
              <a:rPr lang="ru-RU"/>
              <a:t>Калла любит опрыскивания и купания. Лето для калл - период покоя</a:t>
            </a:r>
          </a:p>
          <a:p>
            <a:r>
              <a:rPr lang="ru-RU"/>
              <a:t>Растение теневыносливое. Не срезанный цветок</a:t>
            </a:r>
          </a:p>
          <a:p>
            <a:r>
              <a:rPr lang="ru-RU"/>
              <a:t> развивается и способен радовать глаз в течение 1,5 месяцев.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Цикламен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6562725" cy="3557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Цикламен (семейство Первоцветные). Родина — Малая Азия, Греция. Растение имеет твердый мясистый клубень и длинные черешковые почковидные листья. Цветы разноцветные. Цветет с октября по март. Во время цветения требует прохладного места и много света. Поливают регулярно, но осторожно, чтобы вода не попадала на клубень. Отцветающие отдельные цветы и желтые листья осторожно удаляют с цветоножками и черешками до самого клубня. После цветения полив постепенно уменьшают, но не прекращают. В начале июня горшок с клубнем ставят в тенистое место на восточном или западном окне комнаты или на открытом балконе. Поливают не чаще одного раза в пять дней. В конце июля клубень начинает расти. В это время его пересаживают в свежую землю. После пересадки горшок устанавливают на светлое, но защищенное от прямых солнечных лучей место. Поддерживают равномерную влажность земляного кома.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765175"/>
            <a:ext cx="1749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 Black" pitchFamily="34" charset="0"/>
              </a:rPr>
              <a:t>Сансевьера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59488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</a:rPr>
              <a:t>Сансевьера, щучий хвост (семейство Лилейные). Родина — остров Цейлон. Растение с мечевидными листьями. На сероватом общем фоне окраски листьев проходят широкие темно-зеленые поперечные полоски. Необходимо ежедневное опрыскивание. Зимой поливать следует редко. Размножается отрезками корневищ и листовыми черенками.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663" y="260350"/>
            <a:ext cx="2095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  <a:latin typeface="Arial Black" pitchFamily="34" charset="0"/>
              </a:rPr>
              <a:t>Амарилис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11188" y="1916113"/>
            <a:ext cx="6121400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Амариллис (семейство Амариллисовые). Родина — Африка. Луковичное растение с-красивыми, яркой окраски (от белой до красной), похожими на лилию цветками. Листья ремневидные, ярко-зеленого цвета. Цветет глубокой осенью или зимой, образуя цветочную стрелку с 4—8 цветками. Зимой растение находится в состоянии покоя, поэтому его ставят в темное прохладное место и держат без поливки и ухода. В конце января — начале февраля, когда появится цветочная стрелка и длина ее достигнет 8—10 см, растение поливают и выставляют ближе к свету. После цветения пересаживают. Размножается луковичками-детками (при посадке половину луковицы оставляют открытой).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620713"/>
            <a:ext cx="2076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  <a:latin typeface="Arial Black" pitchFamily="34" charset="0"/>
              </a:rPr>
              <a:t>Бриофиллюм ( </a:t>
            </a: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Каланхоэ)</a:t>
            </a:r>
            <a:endParaRPr lang="ru-RU" sz="4000" b="1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5122863" cy="399256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Семейство Толстянковые. Родина — остров Мадагаскар. Стебель прямой, листья мясистые, расположенные на, стебле крестообразно, темно-зеленые, блестящие. Края листьев зазубрены. Во впадинах между 56 зубцами расположены на взрослых листьях выводковые почки. Цветет зимой. Цветки колокольчатые, розово-фиолетового оттенка</a:t>
            </a:r>
            <a:r>
              <a:rPr lang="ru-RU" smtClean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>
                <a:latin typeface="Arial" charset="0"/>
              </a:rPr>
              <a:t>    </a:t>
            </a:r>
            <a:r>
              <a:rPr lang="ru-RU" sz="1600" smtClean="0">
                <a:latin typeface="Times New Roman" pitchFamily="18" charset="0"/>
              </a:rPr>
              <a:t>Уход. В период роста полив умеренный, зимой растение поливают очень редко. Летом 2 раза в месяц подкармливают удобрениями для кактусов, живородящее каланхоэ следует удобрять 1 раз в месяц</a:t>
            </a:r>
            <a:r>
              <a:rPr lang="ru-RU" smtClean="0"/>
              <a:t> 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268413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Зигокактус(</a:t>
            </a:r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Декабрист</a:t>
            </a:r>
            <a:r>
              <a:rPr lang="ru-RU" sz="320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endParaRPr lang="ru-RU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12875"/>
            <a:ext cx="4248150" cy="3055938"/>
          </a:xfrm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74625" y="1558925"/>
            <a:ext cx="39893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Родиной эпифитного кактуса является </a:t>
            </a:r>
          </a:p>
          <a:p>
            <a:r>
              <a:rPr lang="ru-RU">
                <a:latin typeface="Times New Roman" pitchFamily="18" charset="0"/>
              </a:rPr>
              <a:t>тропический пояс Земли -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Бразилия и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 Южная Америка. </a:t>
            </a:r>
          </a:p>
          <a:p>
            <a:r>
              <a:rPr lang="ru-RU">
                <a:latin typeface="Times New Roman" pitchFamily="18" charset="0"/>
              </a:rPr>
              <a:t>В естественных условиях зигокактус </a:t>
            </a:r>
          </a:p>
          <a:p>
            <a:r>
              <a:rPr lang="ru-RU">
                <a:latin typeface="Times New Roman" pitchFamily="18" charset="0"/>
              </a:rPr>
              <a:t>произрастает на стволах и корнях </a:t>
            </a:r>
          </a:p>
          <a:p>
            <a:r>
              <a:rPr lang="ru-RU">
                <a:latin typeface="Times New Roman" pitchFamily="18" charset="0"/>
              </a:rPr>
              <a:t>тропических деревьев, Стебли состоят</a:t>
            </a:r>
          </a:p>
          <a:p>
            <a:r>
              <a:rPr lang="ru-RU">
                <a:latin typeface="Times New Roman" pitchFamily="18" charset="0"/>
              </a:rPr>
              <a:t> из сплющенных листьев</a:t>
            </a:r>
          </a:p>
          <a:p>
            <a:r>
              <a:rPr lang="ru-RU">
                <a:latin typeface="Times New Roman" pitchFamily="18" charset="0"/>
              </a:rPr>
              <a:t> - сочленений. Длина побегов 50 см.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50825" y="3790950"/>
            <a:ext cx="8393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Поскольку в тропических лесах </a:t>
            </a:r>
          </a:p>
          <a:p>
            <a:r>
              <a:rPr lang="ru-RU">
                <a:latin typeface="Times New Roman" pitchFamily="18" charset="0"/>
              </a:rPr>
              <a:t>присутствует буйная, зелёная и густая</a:t>
            </a:r>
          </a:p>
          <a:p>
            <a:r>
              <a:rPr lang="ru-RU">
                <a:latin typeface="Times New Roman" pitchFamily="18" charset="0"/>
              </a:rPr>
              <a:t> растительность, зигокактусы </a:t>
            </a:r>
          </a:p>
          <a:p>
            <a:r>
              <a:rPr lang="ru-RU">
                <a:latin typeface="Times New Roman" pitchFamily="18" charset="0"/>
              </a:rPr>
              <a:t>приспособились обитать в относительно освещённой среде. Они чувствуют себя</a:t>
            </a:r>
          </a:p>
          <a:p>
            <a:r>
              <a:rPr lang="ru-RU">
                <a:latin typeface="Times New Roman" pitchFamily="18" charset="0"/>
              </a:rPr>
              <a:t> прекрасно в лёгкой полутени. Естественное для них климатическое условие –</a:t>
            </a:r>
          </a:p>
          <a:p>
            <a:r>
              <a:rPr lang="ru-RU">
                <a:latin typeface="Times New Roman" pitchFamily="18" charset="0"/>
              </a:rPr>
              <a:t> влажность, поэтому декабрист нуждается в регулярных поливах и опрыскиваниях.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50825" y="5446713"/>
            <a:ext cx="6786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Пересаживают декабрист 1 раз в два года. После цветения, весной, </a:t>
            </a:r>
          </a:p>
          <a:p>
            <a:r>
              <a:rPr lang="ru-RU">
                <a:latin typeface="Times New Roman" pitchFamily="18" charset="0"/>
              </a:rPr>
              <a:t>поливы сокращают, дают цветку отдохнуть.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latin typeface="Times New Roman" pitchFamily="18" charset="0"/>
              </a:rPr>
              <a:t>Варианты оформления «Паспорта» могут быть разными — альбом, тетрадь или папка из так называемых «прозрачных файлов», соединенных вместе. Последний вариант наиболее удобен, так как позволяет при необходимости менять информацию, дополнять ее.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68313" y="2198688"/>
            <a:ext cx="8251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r>
              <a:rPr lang="ru-RU" sz="1400">
                <a:latin typeface="Times New Roman" pitchFamily="18" charset="0"/>
              </a:rPr>
              <a:t>В паспорте растения  необходимо  указать научное и бытовое (русское) название (например, бальзамин,</a:t>
            </a:r>
          </a:p>
          <a:p>
            <a:r>
              <a:rPr lang="ru-RU" sz="1400">
                <a:latin typeface="Times New Roman" pitchFamily="18" charset="0"/>
              </a:rPr>
              <a:t>или Ванька мокрый); если есть интересная информация — происхождение названия; родину растения</a:t>
            </a:r>
          </a:p>
          <a:p>
            <a:r>
              <a:rPr lang="ru-RU" sz="1400">
                <a:latin typeface="Times New Roman" pitchFamily="18" charset="0"/>
              </a:rPr>
              <a:t> — континент, страну; условия, в которых оно живет в природе (тропический лес, пустыня и т.п.); </a:t>
            </a:r>
          </a:p>
          <a:p>
            <a:r>
              <a:rPr lang="ru-RU" sz="1400">
                <a:latin typeface="Times New Roman" pitchFamily="18" charset="0"/>
              </a:rPr>
              <a:t>экологические особенности — отношение к свету (светолюбивое, теневыносливое), </a:t>
            </a:r>
          </a:p>
          <a:p>
            <a:r>
              <a:rPr lang="ru-RU" sz="1400">
                <a:latin typeface="Times New Roman" pitchFamily="18" charset="0"/>
              </a:rPr>
              <a:t>влаге (растения влаголюбивые или засухоустойчивые); особенности питания растений 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9750" y="3459163"/>
            <a:ext cx="499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Часть информации можно изобразить в виде системы значков. </a:t>
            </a:r>
          </a:p>
        </p:txBody>
      </p:sp>
      <p:sp>
        <p:nvSpPr>
          <p:cNvPr id="307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Паспорт растения</a:t>
            </a:r>
          </a:p>
        </p:txBody>
      </p:sp>
      <p:pic>
        <p:nvPicPr>
          <p:cNvPr id="3078" name="Picture 7" descr="условные_обознач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860800"/>
            <a:ext cx="57626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Цикламен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5976937" cy="3960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Цикламен (семейство Первоцветные). Родина — Малая Азия, Греция. Растение имеет твердый мясистый клубень и длинные черешковые почковидные листья. Цветы разноцветные. Цветет с октября по март. Во время цветения требует прохладного места и много света. Поливают регулярно, но осторожно, чтобы вода не попадала на клубень. Отцветающие отдельные цветы и желтые листья осторожно удаляют с цветоножками и черешками до самого клубня. После цветения полив постепенно уменьшают, но не прекращают. В начале июня горшок с клубнем ставят в тенистое место на восточном или западном окне комнаты или на открытом балконе. Поливают не чаще одного раза в пять дней. В конце июля клубень начинает расти. В это время его пересаживают в свежую землю. После пересадки горшок устанавливают на светлое, но защищенное от прямых солнечных лучей место. Поддерживают равномерную влажность земляного кома.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1052513"/>
            <a:ext cx="2073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Фикус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5699125" cy="4425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Семейство тутовые (Моrасеае). Распространен в тропических и субтропических областях Азии, Африки, Австралии. Род насчитывает около 1000 видов.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Своеобразны соцветия фикуса, которые нередко принимают за плоды, — это полые округлые или грушевидные образования, похожие на ягоду, с небольшим отверстием наверху. Внутри расположены мелкие раздельнополые цветки.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Фикусы широко применяют для озеленения интерьера как кадочные растения, в группах, ампельные, а также для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 Его выращивают в светлых прохладных помещениях, но на зиму он сбрасывает свои красивые шершавые листья и становится малодекоративным. В это время его содержат при невысокой температуре  и поливают очень редко.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125538"/>
            <a:ext cx="29352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Аспидистра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420938"/>
            <a:ext cx="3097213" cy="252095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79388" y="1484313"/>
            <a:ext cx="4251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Семейство лилейных. Родина Япония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95288" y="1844675"/>
            <a:ext cx="4572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Хорошо развивается в умеренных условиях. Зимой требует прохлады, лучше не выше 15°C, оптимальная температура 10-12 °C, минимум 5 °C. При содержании зимой при температуре выше 20°C требуется регулярное опрыскивание.</a:t>
            </a:r>
          </a:p>
          <a:p>
            <a:endParaRPr lang="ru-RU" sz="1600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Освещение: Летом притенение от прямых солнечных лучей, легкая полутень. Зимой аспидистре нужно хорошее освещение.</a:t>
            </a:r>
          </a:p>
          <a:p>
            <a:endParaRPr lang="ru-RU" sz="1600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Полив: Обильный с весны до осени, зимой умеренный или редкий, в зависимости от температуры</a:t>
            </a:r>
            <a:endParaRPr lang="ru-RU" sz="1600"/>
          </a:p>
          <a:p>
            <a:endParaRPr lang="ru-RU"/>
          </a:p>
          <a:p>
            <a:r>
              <a:rPr lang="ru-RU" sz="1600">
                <a:latin typeface="Times New Roman" pitchFamily="18" charset="0"/>
              </a:rPr>
              <a:t>Влажность воздуха: Аспидистра переносит сухой воздух, только если не слишком жарко. Однако регулярное опрыскивание и обмывание листьев только благоприятно сказываются на растении.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908050"/>
            <a:ext cx="1944688" cy="2289175"/>
          </a:xfrm>
        </p:spPr>
      </p:pic>
      <p:sp>
        <p:nvSpPr>
          <p:cNvPr id="245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Циперус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900113" y="1341438"/>
            <a:ext cx="45720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Высота циперуса  может достигать 1.5 м. Узкие листья шириной 0,2 – 1 см и длинно     до 25 см собраны в зонтики на верхушке стебля. Листья обычно располагаются горизонтально. В пазухах листьев находятся маленькие цветки на тонких цветоножках.</a:t>
            </a:r>
          </a:p>
          <a:p>
            <a:r>
              <a:rPr lang="ru-RU" sz="1600" b="1">
                <a:latin typeface="Times New Roman" pitchFamily="18" charset="0"/>
              </a:rPr>
              <a:t>Содержание.</a:t>
            </a:r>
          </a:p>
          <a:p>
            <a:r>
              <a:rPr lang="ru-RU" sz="1600" b="1">
                <a:latin typeface="Times New Roman" pitchFamily="18" charset="0"/>
              </a:rPr>
              <a:t>Свет: яркий свет, но не прямые солнечные лучи</a:t>
            </a:r>
          </a:p>
          <a:p>
            <a:r>
              <a:rPr lang="ru-RU" sz="1600" b="1">
                <a:latin typeface="Times New Roman" pitchFamily="18" charset="0"/>
              </a:rPr>
              <a:t>Температура: 15-25°C, зимой минимум 12 °C</a:t>
            </a:r>
          </a:p>
          <a:p>
            <a:r>
              <a:rPr lang="ru-RU" sz="1600" b="1">
                <a:latin typeface="Times New Roman" pitchFamily="18" charset="0"/>
              </a:rPr>
              <a:t>Влажность: циперусу требуется большое количество влаги. В поддоне всегда должна находиться вода. </a:t>
            </a:r>
          </a:p>
          <a:p>
            <a:endParaRPr lang="ru-RU" sz="16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hlink"/>
                </a:solidFill>
                <a:latin typeface="Arial Black" pitchFamily="34" charset="0"/>
              </a:rPr>
              <a:t>Драцена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60350"/>
            <a:ext cx="2987675" cy="2133600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388" y="1989138"/>
            <a:ext cx="70564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Родина- Канарские острова . Выносит тень и</a:t>
            </a:r>
          </a:p>
          <a:p>
            <a:r>
              <a:rPr lang="ru-RU" sz="1600" b="1">
                <a:latin typeface="Times New Roman" pitchFamily="18" charset="0"/>
              </a:rPr>
              <a:t> низкие температуры зимой, небрежный полив, </a:t>
            </a:r>
          </a:p>
          <a:p>
            <a:r>
              <a:rPr lang="ru-RU" sz="1600" b="1">
                <a:latin typeface="Times New Roman" pitchFamily="18" charset="0"/>
              </a:rPr>
              <a:t>может хорошо переносить сухой воздух. </a:t>
            </a:r>
          </a:p>
          <a:p>
            <a:r>
              <a:rPr lang="ru-RU" sz="1600" b="1">
                <a:latin typeface="Times New Roman" pitchFamily="18" charset="0"/>
              </a:rPr>
              <a:t>В природных условиях вырастает до гигантских размеров (20 м), а в комнатных - до 1 м. </a:t>
            </a:r>
          </a:p>
          <a:p>
            <a:r>
              <a:rPr lang="ru-RU" sz="1600" b="1">
                <a:latin typeface="Times New Roman" pitchFamily="18" charset="0"/>
              </a:rPr>
              <a:t>Это наиболее выносливый вид драцен, </a:t>
            </a:r>
          </a:p>
          <a:p>
            <a:r>
              <a:rPr lang="ru-RU" sz="1600" b="1">
                <a:latin typeface="Times New Roman" pitchFamily="18" charset="0"/>
              </a:rPr>
              <a:t>но и наименее декоративный.</a:t>
            </a:r>
          </a:p>
          <a:p>
            <a:r>
              <a:rPr lang="ru-RU" sz="1600" b="1">
                <a:latin typeface="Times New Roman" pitchFamily="18" charset="0"/>
              </a:rPr>
              <a:t>При хорошем освещении края листьев краснеют,</a:t>
            </a:r>
          </a:p>
          <a:p>
            <a:r>
              <a:rPr lang="ru-RU" sz="1600" b="1">
                <a:latin typeface="Times New Roman" pitchFamily="18" charset="0"/>
              </a:rPr>
              <a:t>старые листья имеют поникающую форму. </a:t>
            </a:r>
          </a:p>
          <a:p>
            <a:r>
              <a:rPr lang="ru-RU" sz="1600" b="1">
                <a:latin typeface="Times New Roman" pitchFamily="18" charset="0"/>
              </a:rPr>
              <a:t>На стебле особенно хорошо проступают кроваво-красные</a:t>
            </a:r>
          </a:p>
          <a:p>
            <a:r>
              <a:rPr lang="ru-RU" sz="1600" b="1">
                <a:latin typeface="Times New Roman" pitchFamily="18" charset="0"/>
              </a:rPr>
              <a:t> пятна смолистого сока, за что растение и было названо драконовым.Драцены с крупными широкими листьями требуют много воды по-сравнению с узколистными, это касается периода активного роста весной и летом. В остальное время полив должен быть умеренным, по мере подсыхания земляного кома. При долговременном пересушивании почвы драцена может сбросить листья.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Агава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412875"/>
            <a:ext cx="2952750" cy="2066925"/>
          </a:xfr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1222375"/>
            <a:ext cx="638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Семейство - агавовые. Родина - Азия , Центральная и Южная Америка.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388" y="1628775"/>
            <a:ext cx="311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Известно более 300 видов агавы</a:t>
            </a:r>
            <a:r>
              <a:rPr lang="ru-RU"/>
              <a:t>.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50825" y="2085975"/>
            <a:ext cx="4984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Некоторые агавы, произрастающие в открытом грунте,</a:t>
            </a:r>
          </a:p>
          <a:p>
            <a:r>
              <a:rPr lang="ru-RU" sz="1600">
                <a:latin typeface="Times New Roman" pitchFamily="18" charset="0"/>
              </a:rPr>
              <a:t> достигают в диаметре 2,5 м. </a:t>
            </a:r>
          </a:p>
          <a:p>
            <a:r>
              <a:rPr lang="ru-RU" sz="1600">
                <a:latin typeface="Times New Roman" pitchFamily="18" charset="0"/>
              </a:rPr>
              <a:t>Растет агава медленно.</a:t>
            </a:r>
          </a:p>
          <a:p>
            <a:r>
              <a:rPr lang="ru-RU" sz="1600">
                <a:latin typeface="Times New Roman" pitchFamily="18" charset="0"/>
              </a:rPr>
              <a:t> В открытом грунте цветет 1 раз в жизни и отмирает. </a:t>
            </a:r>
          </a:p>
          <a:p>
            <a:r>
              <a:rPr lang="ru-RU" sz="1600">
                <a:latin typeface="Times New Roman" pitchFamily="18" charset="0"/>
              </a:rPr>
              <a:t>Обычно она цветет в возрасте 10-15 лет,</a:t>
            </a:r>
          </a:p>
          <a:p>
            <a:r>
              <a:rPr lang="ru-RU" sz="1600">
                <a:latin typeface="Times New Roman" pitchFamily="18" charset="0"/>
              </a:rPr>
              <a:t> а иногда зацветает через 30-40 лет. </a:t>
            </a:r>
          </a:p>
          <a:p>
            <a:r>
              <a:rPr lang="ru-RU" sz="1600">
                <a:latin typeface="Times New Roman" pitchFamily="18" charset="0"/>
              </a:rPr>
              <a:t>В комнатных условиях не цветет.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23850" y="3933825"/>
            <a:ext cx="619283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Размещение. Лучше всего агаву размещать в светлом, солнечном помещении. Летом желательно выносить на свежий воздух. Зимой температура в помещении, где установлена агава , не должна быть ниже 2-3 °С . Мелкие растения можно группировать с кактусами.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Уход. Летом агаву умеренно поливают, 2 раза в месяц подкармливают комплексным удобрением</a:t>
            </a:r>
            <a:r>
              <a:rPr lang="ru-RU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  <a:latin typeface="Arial Black" pitchFamily="34" charset="0"/>
              </a:rPr>
              <a:t>Азалия</a:t>
            </a:r>
            <a:br>
              <a:rPr lang="ru-RU" sz="4000" smtClean="0">
                <a:solidFill>
                  <a:schemeClr val="hlink"/>
                </a:solidFill>
                <a:latin typeface="Arial Black" pitchFamily="34" charset="0"/>
              </a:rPr>
            </a:br>
            <a:endParaRPr lang="ru-RU" sz="4000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341438"/>
            <a:ext cx="2892425" cy="2271712"/>
          </a:xfr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27088" y="769938"/>
            <a:ext cx="4572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Семейство - вересковые. Родина - Восточная Азия, Карпаты, Кавказ</a:t>
            </a:r>
            <a:r>
              <a:rPr lang="ru-RU"/>
              <a:t>. </a:t>
            </a:r>
          </a:p>
          <a:p>
            <a:r>
              <a:rPr lang="ru-RU" sz="1600">
                <a:latin typeface="Times New Roman" pitchFamily="18" charset="0"/>
              </a:rPr>
              <a:t>Существует более 1000 видов</a:t>
            </a:r>
            <a:r>
              <a:rPr lang="ru-RU"/>
              <a:t>. </a:t>
            </a:r>
          </a:p>
          <a:p>
            <a:r>
              <a:rPr lang="ru-RU" sz="1600">
                <a:latin typeface="Times New Roman" pitchFamily="18" charset="0"/>
              </a:rPr>
              <a:t>Азалия - небольшой кустарник, зацветающий в комнате в самый разгар зимы. У азалии красивые крупные, часто махровые цветки самой разнообразной окраски: от белой до ярко - красной. Листья мелкие ( длиной 5-7 см), кожистые, зеленые.</a:t>
            </a:r>
            <a:r>
              <a:rPr lang="ru-RU"/>
              <a:t> </a:t>
            </a:r>
          </a:p>
          <a:p>
            <a:r>
              <a:rPr lang="ru-RU" sz="1600">
                <a:latin typeface="Times New Roman" pitchFamily="18" charset="0"/>
              </a:rPr>
              <a:t>Размещение. Предпочитает светлые комнаты с ярким рассеянным светом. Летом и осенью, до Ш заморозков, азалию желательно оставлять на свежем воздухе. Зимой азалию размещают в светлом Азалия прохладном помещении с постоянной температурой 12-15 °С. Растение с появившимися цветочными бутонами вносят в более теплое</a:t>
            </a:r>
            <a:r>
              <a:rPr lang="ru-RU"/>
              <a:t> помещение (18 ° C ) </a:t>
            </a:r>
          </a:p>
          <a:p>
            <a:endParaRPr lang="ru-RU"/>
          </a:p>
          <a:p>
            <a:r>
              <a:rPr lang="ru-RU" sz="1600">
                <a:latin typeface="Times New Roman" pitchFamily="18" charset="0"/>
              </a:rPr>
              <a:t>Уход. В период цветения, летом и в начале осени, необходим</a:t>
            </a:r>
            <a:r>
              <a:rPr lang="ru-RU"/>
              <a:t> </a:t>
            </a:r>
            <a:r>
              <a:rPr lang="ru-RU" sz="1600">
                <a:latin typeface="Times New Roman" pitchFamily="18" charset="0"/>
              </a:rPr>
              <a:t>обильный полив, зимой - умеренный.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Плющ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692150"/>
            <a:ext cx="2673350" cy="2951163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1412875"/>
            <a:ext cx="45227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1600">
                <a:latin typeface="Times New Roman" pitchFamily="18" charset="0"/>
              </a:rPr>
              <a:t>Родиной плюща являются Европа и Северная </a:t>
            </a:r>
          </a:p>
          <a:p>
            <a:r>
              <a:rPr lang="ru-RU" sz="1600">
                <a:latin typeface="Times New Roman" pitchFamily="18" charset="0"/>
              </a:rPr>
              <a:t>Америка, известно около 15 видов этого растения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2060575"/>
            <a:ext cx="5522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Плющи – вечнозелёные лазящие быстрорастущие домашние </a:t>
            </a:r>
          </a:p>
          <a:p>
            <a:r>
              <a:rPr lang="ru-RU" sz="1600">
                <a:latin typeface="Times New Roman" pitchFamily="18" charset="0"/>
              </a:rPr>
              <a:t>растения.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8313" y="2708275"/>
            <a:ext cx="4572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Условия содержания и уход за плющем</a:t>
            </a:r>
            <a:r>
              <a:rPr lang="ru-RU" sz="1600">
                <a:latin typeface="Times New Roman" pitchFamily="18" charset="0"/>
              </a:rPr>
              <a:t>:</a:t>
            </a:r>
          </a:p>
          <a:p>
            <a:r>
              <a:rPr lang="ru-RU" sz="1600">
                <a:latin typeface="Times New Roman" pitchFamily="18" charset="0"/>
              </a:rPr>
              <a:t>Плющ не требователен к температурным условиям. Плющ легко переносит сильные перепады температуры. Это комнатное растение можно отнести к холодостойким. Оптимальная температура для плюща  8-12° С. Обыкновенный плющ может выносить понижения температуры до 0° С. Полив требуется обильный, почва всегда должна находиться во влажном состоянии. В жаркие дни рекомендуется опрыскивание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95288" y="5300663"/>
            <a:ext cx="6465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Свет для плюща: плющ с зелеными листьями хорошо растет в полутени</a:t>
            </a:r>
          </a:p>
          <a:p>
            <a:r>
              <a:rPr lang="ru-RU" sz="1600">
                <a:latin typeface="Times New Roman" pitchFamily="18" charset="0"/>
              </a:rPr>
              <a:t>Пестрые растения более светолюбивы, но на него пагубно </a:t>
            </a:r>
          </a:p>
          <a:p>
            <a:r>
              <a:rPr lang="ru-RU" sz="1600">
                <a:latin typeface="Times New Roman" pitchFamily="18" charset="0"/>
              </a:rPr>
              <a:t>влияют прямые солнечные лучи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Помните!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latin typeface="Times New Roman" pitchFamily="18" charset="0"/>
              </a:rPr>
              <a:t>Растения</a:t>
            </a:r>
            <a:r>
              <a:rPr lang="ru-RU" b="1" dirty="0" smtClean="0">
                <a:latin typeface="Times New Roman" pitchFamily="18" charset="0"/>
              </a:rPr>
              <a:t>, которые нельзя ставить в уголке природы, потому что они либо содержат ядовитый сок, либо имеют шипы: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акалифа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адениум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аламанда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бровалия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брунфельсия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кливия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кротон,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диффенбахия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дипладсния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молочай,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пуансетия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паслен ложно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персчечный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хемантус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гиипеаструм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кактусы,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пахиподиум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Благодарю за внимание!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349500"/>
            <a:ext cx="3600450" cy="30241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Пеларгония</a:t>
            </a:r>
            <a:br>
              <a:rPr lang="ru-RU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2400" b="1" smtClean="0">
                <a:solidFill>
                  <a:schemeClr val="hlink"/>
                </a:solidFill>
                <a:latin typeface="Times New Roman" pitchFamily="18" charset="0"/>
              </a:rPr>
              <a:t>( Герань</a:t>
            </a:r>
            <a:r>
              <a:rPr lang="ru-RU" sz="240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endParaRPr lang="ru-RU" smtClean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1428736"/>
            <a:ext cx="2881312" cy="2119313"/>
          </a:xfr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1268413"/>
            <a:ext cx="457200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Родиной пеларгонии является Южная Африка. В природе насчитывается около 280 различных видов пеларгоний, не :читая искусственно выведенных сортов, но в качестве -декоративных комнатных растений популярны пеларгония крупноцветковая, пеларгония душистая, пеларгония зональная и пеларгония ползучая, пеларгонии являются травя--истыми вечнозелеными растениями .</a:t>
            </a:r>
          </a:p>
          <a:p>
            <a:r>
              <a:rPr lang="ru-RU" sz="1600">
                <a:latin typeface="Times New Roman" pitchFamily="18" charset="0"/>
              </a:rPr>
              <a:t>Содержание :</a:t>
            </a:r>
          </a:p>
          <a:p>
            <a:r>
              <a:rPr lang="ru-RU" sz="1600">
                <a:latin typeface="Times New Roman" pitchFamily="18" charset="0"/>
              </a:rPr>
              <a:t>пеларгонии достаточно устойчивы к невысокой температуре воздуха, однако она не должна опускаться ниже 12° С. Перегрев также нежелателен</a:t>
            </a:r>
          </a:p>
          <a:p>
            <a:r>
              <a:rPr lang="ru-RU" sz="1600">
                <a:latin typeface="Times New Roman" pitchFamily="18" charset="0"/>
              </a:rPr>
              <a:t>пеларгония светолюбива и нуждается в прямых солнечных лучах</a:t>
            </a:r>
          </a:p>
          <a:p>
            <a:r>
              <a:rPr lang="ru-RU" sz="1600">
                <a:latin typeface="Times New Roman" pitchFamily="18" charset="0"/>
              </a:rPr>
              <a:t>полив должен быть умеренным, зимой — совсем небольшим, т. к. переувлажнение может привести к загниванию корней</a:t>
            </a:r>
            <a:endParaRPr lang="ru-RU"/>
          </a:p>
          <a:p>
            <a:r>
              <a:rPr lang="ru-RU" sz="1600">
                <a:latin typeface="Times New Roman" pitchFamily="18" charset="0"/>
              </a:rPr>
              <a:t>. Для увеличения периода цветения отцветшие цветоносы обламывают</a:t>
            </a:r>
          </a:p>
          <a:p>
            <a:endParaRPr lang="ru-RU" sz="1600">
              <a:latin typeface="Times New Roman" pitchFamily="18" charset="0"/>
            </a:endParaRP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Литература.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</a:rPr>
              <a:t>Л.А.Каменева, Как знакомить дошкольников с природой, М., 1983.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2230438"/>
            <a:ext cx="7112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 Г.П, Саморукова  Методика ознакомления с природой в детском саду/под ред. </a:t>
            </a:r>
          </a:p>
          <a:p>
            <a:r>
              <a:rPr lang="ru-RU" sz="1600">
                <a:latin typeface="Times New Roman" pitchFamily="18" charset="0"/>
              </a:rPr>
              <a:t>.- М."Просвещение",1992</a:t>
            </a:r>
            <a:r>
              <a:rPr lang="ru-RU" sz="1600"/>
              <a:t>.</a:t>
            </a:r>
          </a:p>
          <a:p>
            <a:endParaRPr lang="ru-RU" sz="1600"/>
          </a:p>
          <a:p>
            <a:r>
              <a:rPr lang="ru-RU" sz="1600">
                <a:latin typeface="Times New Roman" pitchFamily="18" charset="0"/>
              </a:rPr>
              <a:t>. Я.Рак. Энциклопедия комнатных растений.   М. НИОЛ 21 век. 2004год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3850" y="3429000"/>
            <a:ext cx="80581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just">
              <a:tabLst>
                <a:tab pos="571500" algn="l"/>
              </a:tabLst>
            </a:pPr>
            <a:r>
              <a:rPr lang="ru-RU" sz="1600">
                <a:latin typeface="Times New Roman" pitchFamily="18" charset="0"/>
              </a:rPr>
              <a:t>М.М,Марковская  . Уголок природы в детском саду: Кн. для воспитателя дет. сада. – </a:t>
            </a:r>
          </a:p>
          <a:p>
            <a:pPr lvl="1" algn="just">
              <a:tabLst>
                <a:tab pos="571500" algn="l"/>
              </a:tabLst>
            </a:pPr>
            <a:r>
              <a:rPr lang="ru-RU" sz="1600">
                <a:latin typeface="Times New Roman" pitchFamily="18" charset="0"/>
              </a:rPr>
              <a:t>2-е изд., доработанное – М: Просвещение, 1989</a:t>
            </a:r>
          </a:p>
          <a:p>
            <a:pPr lvl="1" algn="just">
              <a:tabLst>
                <a:tab pos="571500" algn="l"/>
              </a:tabLst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550" y="1341438"/>
            <a:ext cx="48244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>
                <a:latin typeface="Times New Roman" pitchFamily="18" charset="0"/>
              </a:rPr>
              <a:t>Родина – тропики Африки. Неприхотливое, обильно цветущее растение небольшого размера с сильно ветвящимися светло-зелеными сочными полупрозрачными стеблями. На их находятся небольшие поочередно расположенные светлые блестящие листья яйцевидной формы, на длинных черешках; край листа зубчатый. Бальзамин комнатный обильно и продолжительно цветет ярко розовыми или малиновыми цветками, реже лилиловыми или белыми, простыми или махровыми, имеющими шпорец. Бальзамин светолюбивое быстро растущее растение, развивается в любой почве, но предпочитает легкую питательную земляную смесь. Поливают бальзамин зимой умеренно, летом обильно; притеняют от прямых солнечных лучей. Бальзамины быстро стареют и требуют омоложения. Бальзамин размножается семенами и черенками, которые легко приживаются.</a:t>
            </a:r>
            <a:r>
              <a:rPr lang="ru-RU"/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1913" y="404813"/>
            <a:ext cx="532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 Black" pitchFamily="34" charset="0"/>
              </a:rPr>
              <a:t>Бальзамин</a:t>
            </a:r>
            <a:r>
              <a:rPr lang="ru-RU" sz="2400" b="1" dirty="0">
                <a:solidFill>
                  <a:schemeClr val="tx2"/>
                </a:solidFill>
              </a:rPr>
              <a:t> султанский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ru-RU" sz="2400" dirty="0"/>
              <a:t> </a:t>
            </a:r>
            <a:r>
              <a:rPr lang="ru-RU" dirty="0">
                <a:solidFill>
                  <a:srgbClr val="FF0000"/>
                </a:solidFill>
              </a:rPr>
              <a:t>семейство  Бальзаминовые)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2927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  <a:latin typeface="AnastasiaScript" pitchFamily="2" charset="0"/>
              </a:rPr>
              <a:t>Бегония Рекс, королевская</a:t>
            </a:r>
            <a:r>
              <a:rPr lang="ru-RU" sz="4000" smtClean="0">
                <a:latin typeface="AnastasiaScript" pitchFamily="2" charset="0"/>
              </a:rPr>
              <a:t> </a:t>
            </a:r>
            <a:r>
              <a:rPr lang="ru-RU" sz="3200" smtClean="0">
                <a:solidFill>
                  <a:srgbClr val="FF0000"/>
                </a:solidFill>
                <a:latin typeface="AnastasiaScript" pitchFamily="2" charset="0"/>
              </a:rPr>
              <a:t>(семейство Бегониевые).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178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</a:rPr>
              <a:t>Родина – остров Ява. Это самая красивая из декоративно-лиственных бегоний. Невысокие растения с ползучим извивающимся свисающим стеблем, на котором видны многочисленные следы от опавших листьев. Листья крупные, очень красиво окрашенные – у некоторых сортов они темно-бордовые с серебристыми пятнами, у других серебристо-розовые, изумрудно-зеленые с темно-красной каймой, буроватые с серебристым оттенком. Края листьев ровные или изрезанные. Листья расположены на длинных черешках, покрыты редкими жесткими ворсинками. Цветет бегония мелкими светлыми цветочками. Сажают бегонию в неглубокий горшок с легкой земляной смесью, состоящей из листовой, перегнойной, торфяной земли и песка в соотношении 1:2:1:2.  Поливают бегонию летом обильно, зимой умеренно, желательно теплой водой. Размножается делением корневища с пучками листьев, листовыми черенками или листом, срезанным и поставленным в воду</a:t>
            </a:r>
            <a:r>
              <a:rPr lang="ru-RU" sz="1000" smtClean="0">
                <a:latin typeface="Times New Roman" pitchFamily="18" charset="0"/>
              </a:rPr>
              <a:t>.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908050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565400"/>
            <a:ext cx="29622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latin typeface="Arial Black" pitchFamily="34" charset="0"/>
              </a:rPr>
              <a:t>Сеткрезия</a:t>
            </a:r>
            <a:r>
              <a:rPr lang="ru-RU" smtClean="0">
                <a:latin typeface="AnastasiaScript" pitchFamily="2" charset="0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традесканция</a:t>
            </a:r>
            <a:endParaRPr lang="ru-RU" b="1" smtClean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23850" y="1916113"/>
            <a:ext cx="4824413" cy="4238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Отличается большой декоративностью и разнообразием окраски. По размеру сеткрезии больше традесканций, у них крупнее побеги и листья, окраска листьев разная, в зависимости от видов бледно-зеленая, темно-зеленая, фиолетовая, светло-зеленая с белыми полосками; у одних видов листья и побеги густо покрыты мягким пушком, у других опущена часть листа – влагалищная или нижняя. Стебли растений разной длины: короткие, сильно ветвящиеся либо длинные, достигающие 1 метра. Цветут белыми или розовыми цветами. Растение требует светлого помещения. Уход за растением и размножение сеткрезий такие как у традесканций.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195388"/>
            <a:ext cx="29527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Аспарагус.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latin typeface="Times New Roman" pitchFamily="18" charset="0"/>
              </a:rPr>
              <a:t>Семейство лилейных. Более 300 видов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 Родом из мягких субтропиков Азии, Европы и Африки,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этот вечнозелёный травянистый многолетник представляет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собой полукустарник или лиану, ветвящиеся побеги которого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</a:rPr>
              <a:t> густо усажены перистыми или игольчатыми листьями.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00113" y="2924175"/>
            <a:ext cx="58150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Цветение у аспарагусов наступает в 5 – 6 летнем возрасте.</a:t>
            </a:r>
          </a:p>
          <a:p>
            <a:r>
              <a:rPr lang="ru-RU" sz="1400">
                <a:latin typeface="Times New Roman" pitchFamily="18" charset="0"/>
              </a:rPr>
              <a:t>Мелкие цветки рассыпаны по всему стеблю, </a:t>
            </a:r>
          </a:p>
          <a:p>
            <a:r>
              <a:rPr lang="ru-RU" sz="1400">
                <a:latin typeface="Times New Roman" pitchFamily="18" charset="0"/>
              </a:rPr>
              <a:t>имеют белую или бледно–розовую окраску</a:t>
            </a:r>
          </a:p>
          <a:p>
            <a:r>
              <a:rPr lang="ru-RU" sz="1400">
                <a:latin typeface="Times New Roman" pitchFamily="18" charset="0"/>
              </a:rPr>
              <a:t> и издают душистый аромат. </a:t>
            </a:r>
          </a:p>
          <a:p>
            <a:r>
              <a:rPr lang="ru-RU" sz="1400">
                <a:latin typeface="Times New Roman" pitchFamily="18" charset="0"/>
              </a:rPr>
              <a:t> Самоопыляемое растение,</a:t>
            </a:r>
            <a:r>
              <a:rPr lang="ru-RU"/>
              <a:t> </a:t>
            </a:r>
            <a:r>
              <a:rPr lang="ru-RU" sz="1400">
                <a:latin typeface="Times New Roman" pitchFamily="18" charset="0"/>
              </a:rPr>
              <a:t>Полив для аспарагуса </a:t>
            </a:r>
          </a:p>
          <a:p>
            <a:r>
              <a:rPr lang="ru-RU" sz="1400">
                <a:latin typeface="Times New Roman" pitchFamily="18" charset="0"/>
              </a:rPr>
              <a:t> лучше осуществлять через поддон,</a:t>
            </a:r>
          </a:p>
          <a:p>
            <a:r>
              <a:rPr lang="ru-RU" sz="1400">
                <a:latin typeface="Times New Roman" pitchFamily="18" charset="0"/>
              </a:rPr>
              <a:t>  в приоритете для него остаётся хороший слой дренажа из гравия. </a:t>
            </a:r>
          </a:p>
          <a:p>
            <a:r>
              <a:rPr lang="ru-RU" sz="1400">
                <a:latin typeface="Times New Roman" pitchFamily="18" charset="0"/>
              </a:rPr>
              <a:t>«Нервничает» при недостатке питательных эелементов в почве,</a:t>
            </a:r>
          </a:p>
          <a:p>
            <a:r>
              <a:rPr lang="ru-RU" sz="1400">
                <a:latin typeface="Times New Roman" pitchFamily="18" charset="0"/>
              </a:rPr>
              <a:t> аспарагус не любит долго голодать.</a:t>
            </a:r>
          </a:p>
          <a:p>
            <a:r>
              <a:rPr lang="ru-RU" sz="1400">
                <a:latin typeface="Times New Roman" pitchFamily="18" charset="0"/>
              </a:rPr>
              <a:t> В летние периоды ему необходимы жидкие подкормки </a:t>
            </a:r>
          </a:p>
          <a:p>
            <a:r>
              <a:rPr lang="ru-RU" sz="1400">
                <a:latin typeface="Times New Roman" pitchFamily="18" charset="0"/>
              </a:rPr>
              <a:t> каждые 2 – 3 недели, причём в рационе должны быть </a:t>
            </a:r>
          </a:p>
          <a:p>
            <a:r>
              <a:rPr lang="ru-RU" sz="1400">
                <a:latin typeface="Times New Roman" pitchFamily="18" charset="0"/>
              </a:rPr>
              <a:t> и органические, и минеральные добавки.</a:t>
            </a:r>
          </a:p>
          <a:p>
            <a:r>
              <a:rPr lang="ru-RU" sz="1400" b="1">
                <a:latin typeface="Times New Roman" pitchFamily="18" charset="0"/>
              </a:rPr>
              <a:t>Освещение:</a:t>
            </a:r>
            <a:r>
              <a:rPr lang="ru-RU" b="1"/>
              <a:t> </a:t>
            </a:r>
            <a:r>
              <a:rPr lang="ru-RU" sz="1200" b="1">
                <a:latin typeface="Times New Roman" pitchFamily="18" charset="0"/>
              </a:rPr>
              <a:t>Ровный свет или частичное затенение, избегайте прямого солнца.</a:t>
            </a:r>
            <a:r>
              <a:rPr lang="ru-RU" sz="1200">
                <a:latin typeface="Times New Roman" pitchFamily="18" charset="0"/>
              </a:rPr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3" y="1125538"/>
            <a:ext cx="23764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Аукуба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773238"/>
            <a:ext cx="2305050" cy="2462212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366838"/>
            <a:ext cx="5832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Родиной растения являются Япония, Гималаи и Восточная Азия.</a:t>
            </a:r>
          </a:p>
          <a:p>
            <a:r>
              <a:rPr lang="ru-RU" sz="1600" b="1">
                <a:latin typeface="Times New Roman" pitchFamily="18" charset="0"/>
              </a:rPr>
              <a:t>Содержание.</a:t>
            </a:r>
          </a:p>
          <a:p>
            <a:endParaRPr lang="ru-RU" sz="1600" b="1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4213" y="1773238"/>
            <a:ext cx="4572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минимальная температура, при которой аукуба может расти, — 5° С. Оптимальный температурный режим в зимнее время — 12-13° С при умеренной влажности </a:t>
            </a:r>
          </a:p>
          <a:p>
            <a:endParaRPr lang="ru-RU" sz="1600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для аукубы предпочтительны помещения с рассеянным освещением, полутень. Сильно затененных место она не переносит</a:t>
            </a:r>
          </a:p>
          <a:p>
            <a:r>
              <a:rPr lang="ru-RU" sz="1600">
                <a:latin typeface="Times New Roman" pitchFamily="18" charset="0"/>
              </a:rPr>
              <a:t>в летний период обильный полив должен сопровождаться одновременным опрыскиванием. Зимой количество вносимой влаги значительно сокращают</a:t>
            </a:r>
          </a:p>
          <a:p>
            <a:r>
              <a:rPr lang="ru-RU" sz="1600">
                <a:latin typeface="Times New Roman" pitchFamily="18" charset="0"/>
              </a:rPr>
              <a:t>молодое растение пересаживают ежегодно, взрослое — 1 раз в 3-4 года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  <a:latin typeface="Arial Black" pitchFamily="34" charset="0"/>
              </a:rPr>
              <a:t>Хлорофитум</a:t>
            </a:r>
            <a:r>
              <a:rPr lang="ru-RU" sz="4000" smtClean="0">
                <a:latin typeface="Arial Black" pitchFamily="34" charset="0"/>
              </a:rPr>
              <a:t> </a:t>
            </a:r>
            <a:r>
              <a:rPr lang="ru-RU" sz="4000" smtClean="0">
                <a:latin typeface="AnastasiaScript" pitchFamily="2" charset="0"/>
              </a:rPr>
              <a:t/>
            </a:r>
            <a:br>
              <a:rPr lang="ru-RU" sz="4000" smtClean="0">
                <a:latin typeface="AnastasiaScript" pitchFamily="2" charset="0"/>
              </a:rPr>
            </a:br>
            <a:endParaRPr lang="ru-RU" sz="4000" smtClean="0">
              <a:latin typeface="AnastasiaScript" pitchFamily="2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916113"/>
            <a:ext cx="5616575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Родина – Южная Африка. Широко распространенное неприхотливое ампельное растение с длинными ярко-зелеными линейными листьями, собранными в пучки. Существуют более декоративные разновидности хлорофитума: на их листьях есть яркие белые продольные полоски, расположенные по краю или в середине листа. У взрослого растения из середины пучка листьев вырастают длинные свисающие цветочные стрелки, на которых появляются невзрачные мелкие белые цветы, а затем детки (розетки листьев с воздушными корнями). 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Хлорофитум хорошо растет как в прохладных помещениях, так и в комнатах с более высокой температурой воздуха. Переносит затенение. Летом растение обильно поливают. Сажают хлорофитум в земляную смесь, состоящую из листовой перегнойной земли и песка в соотношении 2:2:1. Размножается растение отводками и молодыми листовыми розетками. Пестролистным разновидностям хлорофитумов требуется больше количества света; при недостатке света на листьях исчезает белая краска. Растение часто поражаются щитовой тлей.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0244" name="Picture 6" descr="369944_1336thumb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349500"/>
            <a:ext cx="27717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444</TotalTime>
  <Words>3049</Words>
  <Application>Microsoft Office PowerPoint</Application>
  <PresentationFormat>Экран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6</vt:lpstr>
      <vt:lpstr> муниципальное дошкольное образовательное учреждение детский сад комбинированного вида №14 «Тополек» г-к Анапа </vt:lpstr>
      <vt:lpstr>Паспорт растения</vt:lpstr>
      <vt:lpstr>Пеларгония ( Герань)</vt:lpstr>
      <vt:lpstr>Слайд 4</vt:lpstr>
      <vt:lpstr>Бегония Рекс, королевская (семейство Бегониевые).</vt:lpstr>
      <vt:lpstr>Сеткрезия традесканция</vt:lpstr>
      <vt:lpstr>Аспарагус.</vt:lpstr>
      <vt:lpstr>Аукуба</vt:lpstr>
      <vt:lpstr>Хлорофитум  </vt:lpstr>
      <vt:lpstr> Примула (семейство Первоцветные)</vt:lpstr>
      <vt:lpstr>Кливия</vt:lpstr>
      <vt:lpstr>Колеус</vt:lpstr>
      <vt:lpstr>Фиалка</vt:lpstr>
      <vt:lpstr>Калла</vt:lpstr>
      <vt:lpstr>Цикламен</vt:lpstr>
      <vt:lpstr>Сансевьера</vt:lpstr>
      <vt:lpstr>Амарилис</vt:lpstr>
      <vt:lpstr>Бриофиллюм ( Каланхоэ)</vt:lpstr>
      <vt:lpstr>Зигокактус(Декабрист)</vt:lpstr>
      <vt:lpstr>Цикламен</vt:lpstr>
      <vt:lpstr>Фикус</vt:lpstr>
      <vt:lpstr>Аспидистра</vt:lpstr>
      <vt:lpstr>Циперус</vt:lpstr>
      <vt:lpstr>Драцена</vt:lpstr>
      <vt:lpstr>Агава</vt:lpstr>
      <vt:lpstr>Азалия </vt:lpstr>
      <vt:lpstr>Плющ</vt:lpstr>
      <vt:lpstr>Помните!</vt:lpstr>
      <vt:lpstr>Благодарю за внимание!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Паспортизация комнатных растений.</dc:title>
  <dc:creator>Ольга</dc:creator>
  <cp:lastModifiedBy>LENA</cp:lastModifiedBy>
  <cp:revision>27</cp:revision>
  <dcterms:created xsi:type="dcterms:W3CDTF">2011-01-07T10:52:01Z</dcterms:created>
  <dcterms:modified xsi:type="dcterms:W3CDTF">2014-04-09T04:07:06Z</dcterms:modified>
</cp:coreProperties>
</file>