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3" r:id="rId4"/>
    <p:sldId id="260" r:id="rId5"/>
    <p:sldId id="258" r:id="rId6"/>
    <p:sldId id="261" r:id="rId7"/>
    <p:sldId id="262" r:id="rId8"/>
    <p:sldId id="257" r:id="rId9"/>
    <p:sldId id="259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78C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6DFF3-F5BD-4180-BAE7-60D947DBBCA7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8C0E-EF9C-4C13-AD44-F0D99910F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DF3A7-A324-4406-8BB0-4BB4AA9B6D54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71806-30A5-4D00-9166-68A9014B5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7102-63AF-4CD6-8999-7882787B7E5B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6538-32FC-4E65-81EB-54FAE4458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817B-78F4-4DCB-9148-F1A38320A22A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2B5D-9563-4F9F-81F6-F1FF76B4B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58411-64FD-47CB-9529-54FB73BCDCEC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9A45-4816-4705-BB17-F918FEB90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EEB5-33CE-4E82-BDBB-E07642325195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0EC5-3EB0-491B-BE67-C7504FC0A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C3562-2FF3-4B67-A911-148B6E0ED570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1DDF-7628-4EAA-8412-4CBE3F191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8B44-7DD3-4018-9404-AC9294094406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DAEC5-EC0E-4EAC-8975-D52A04F69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267F-236E-4074-B1AF-E704DAC1C4CF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37231-B1BD-4D34-8ABF-04548BA84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6F7C-7CB5-4E72-9F3B-3469FF879B61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D992B-20E9-491A-9E74-FF53CFE07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A9A40-12AC-47FF-AD6B-35A9398135A0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2A0E-775E-472D-8A6E-681546A5D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083336-8C7B-451F-A6AF-6B67996CA3CE}" type="datetimeFigureOut">
              <a:rPr lang="ru-RU"/>
              <a:pPr>
                <a:defRPr/>
              </a:pPr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7451E7-5075-4ABB-9F8E-750EE3A90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52513"/>
            <a:ext cx="74168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4400" dirty="0" smtClean="0"/>
              <a:t>Задание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/>
              <a:t>Сколько рулонов обоев необходимо для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/>
              <a:t>оклейки комнаты ? В комнате имеется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/>
              <a:t>дверной проём площадью – 16000 кв.см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/>
              <a:t> и оконный проём площадью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/>
              <a:t> 3000 кв.см. 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ru-RU" dirty="0" smtClean="0"/>
              <a:t>Рулон имеет  длину 10 м и ширину 1 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908050"/>
            <a:ext cx="8045450" cy="5218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sz="4400" dirty="0" smtClean="0"/>
              <a:t>Задание</a:t>
            </a:r>
          </a:p>
          <a:p>
            <a:pPr algn="ctr">
              <a:buFont typeface="Arial" charset="0"/>
              <a:buNone/>
              <a:defRPr/>
            </a:pPr>
            <a:r>
              <a:rPr lang="ru-RU" dirty="0" smtClean="0"/>
              <a:t>Сколько вариантов в порядке рассаживания</a:t>
            </a:r>
          </a:p>
          <a:p>
            <a:pPr algn="ctr">
              <a:buFont typeface="Arial" charset="0"/>
              <a:buNone/>
              <a:defRPr/>
            </a:pPr>
            <a:r>
              <a:rPr lang="ru-RU" dirty="0" smtClean="0"/>
              <a:t> гостей и мастеров за нашим столом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052513"/>
            <a:ext cx="7272337" cy="50307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Детская комната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-длина 4 метра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-ширина 3 метра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-высота 3 метра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     Используемые материалы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Пол : линолеум, ламинат, паркет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Потолок: краска, ламинированная плитка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Стены: обои, краска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Сколько вариантов обновлённой комнаты можно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получить используя эти материалы 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7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Линолеум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Сфера применения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Бытовой линолеум используют для настилки в кухнях, прихожих, и жилых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комнатах. Кроме того, нередко бытовой линолеум применяют в образовательных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 здравоохранительных учреждениях.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Преимущества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Бытовой линолеум долгие годы остается бессменным лидером среди напольных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покрытий благодаря относительно невысокой стоимости, простоте в монтаже 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уходе, огромному ассортименту расцветок и отличным гигиеническим качествам.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Бытовой линолеум привносит ощущение уюта сразу после настилки и имеет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хорошие тепло и звукоизоляционные свойства.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  <a:r>
              <a:rPr lang="en-US" b="1" dirty="0" err="1" smtClean="0"/>
              <a:t>Недостатки</a:t>
            </a:r>
            <a:r>
              <a:rPr lang="en-US" dirty="0" smtClean="0"/>
              <a:t>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По износостойкости, эстетичности и ряду других характеристик бытовой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линолеум уступает более дорогостоящим видам напольных покрытий, таким как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паркет, пробковое покрытие или керамическая плитка.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Ремонт пола</a:t>
            </a:r>
          </a:p>
        </p:txBody>
      </p:sp>
      <p:pic>
        <p:nvPicPr>
          <p:cNvPr id="6147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628775"/>
            <a:ext cx="1714500" cy="1047750"/>
          </a:xfrm>
        </p:spPr>
      </p:pic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2843213" y="1773238"/>
            <a:ext cx="540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Страна производства: 	 Россия </a:t>
            </a:r>
          </a:p>
          <a:p>
            <a:r>
              <a:rPr lang="ru-RU">
                <a:latin typeface="Calibri" pitchFamily="34" charset="0"/>
              </a:rPr>
              <a:t>  Общая толщина: 	 3,5 мм </a:t>
            </a:r>
          </a:p>
          <a:p>
            <a:r>
              <a:rPr lang="ru-RU">
                <a:latin typeface="Calibri" pitchFamily="34" charset="0"/>
              </a:rPr>
              <a:t> Толщина защитного слоя: 	 0,3 мм </a:t>
            </a:r>
          </a:p>
          <a:p>
            <a:r>
              <a:rPr lang="ru-RU">
                <a:latin typeface="Calibri" pitchFamily="34" charset="0"/>
              </a:rPr>
              <a:t> </a:t>
            </a:r>
          </a:p>
        </p:txBody>
      </p:sp>
      <p:pic>
        <p:nvPicPr>
          <p:cNvPr id="6149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852738"/>
            <a:ext cx="172720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852738"/>
            <a:ext cx="15113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2852738"/>
            <a:ext cx="15843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797425"/>
            <a:ext cx="17272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4797425"/>
            <a:ext cx="15113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4797425"/>
            <a:ext cx="15843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Прямоугольник 11"/>
          <p:cNvSpPr>
            <a:spLocks noChangeArrowheads="1"/>
          </p:cNvSpPr>
          <p:nvPr/>
        </p:nvSpPr>
        <p:spPr bwMode="auto">
          <a:xfrm>
            <a:off x="2411413" y="5732463"/>
            <a:ext cx="57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6156" name="Прямоугольник 12"/>
          <p:cNvSpPr>
            <a:spLocks noChangeArrowheads="1"/>
          </p:cNvSpPr>
          <p:nvPr/>
        </p:nvSpPr>
        <p:spPr bwMode="auto">
          <a:xfrm rot="10800000" flipV="1">
            <a:off x="2339975" y="3957638"/>
            <a:ext cx="719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Bora </a:t>
            </a:r>
            <a:endParaRPr lang="ru-RU">
              <a:latin typeface="Calibri" pitchFamily="34" charset="0"/>
            </a:endParaRPr>
          </a:p>
        </p:txBody>
      </p:sp>
      <p:sp>
        <p:nvSpPr>
          <p:cNvPr id="6157" name="Прямоугольник 13"/>
          <p:cNvSpPr>
            <a:spLocks noChangeArrowheads="1"/>
          </p:cNvSpPr>
          <p:nvPr/>
        </p:nvSpPr>
        <p:spPr bwMode="auto">
          <a:xfrm>
            <a:off x="4921250" y="4005263"/>
            <a:ext cx="947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Canada </a:t>
            </a:r>
            <a:endParaRPr lang="ru-RU">
              <a:latin typeface="Calibri" pitchFamily="34" charset="0"/>
            </a:endParaRPr>
          </a:p>
        </p:txBody>
      </p:sp>
      <p:sp>
        <p:nvSpPr>
          <p:cNvPr id="6158" name="Прямоугольник 15"/>
          <p:cNvSpPr>
            <a:spLocks noChangeArrowheads="1"/>
          </p:cNvSpPr>
          <p:nvPr/>
        </p:nvSpPr>
        <p:spPr bwMode="auto">
          <a:xfrm flipH="1">
            <a:off x="7740650" y="4025900"/>
            <a:ext cx="1008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Colibri</a:t>
            </a:r>
            <a:endParaRPr lang="ru-RU">
              <a:latin typeface="Calibri" pitchFamily="34" charset="0"/>
            </a:endParaRPr>
          </a:p>
        </p:txBody>
      </p:sp>
      <p:sp>
        <p:nvSpPr>
          <p:cNvPr id="6159" name="Прямоугольник 16"/>
          <p:cNvSpPr>
            <a:spLocks noChangeArrowheads="1"/>
          </p:cNvSpPr>
          <p:nvPr/>
        </p:nvSpPr>
        <p:spPr bwMode="auto">
          <a:xfrm>
            <a:off x="4195763" y="3244850"/>
            <a:ext cx="236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6160" name="Прямоугольник 17"/>
          <p:cNvSpPr>
            <a:spLocks noChangeArrowheads="1"/>
          </p:cNvSpPr>
          <p:nvPr/>
        </p:nvSpPr>
        <p:spPr bwMode="auto">
          <a:xfrm rot="10800000" flipV="1">
            <a:off x="2268538" y="5949950"/>
            <a:ext cx="935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Luara </a:t>
            </a:r>
            <a:endParaRPr lang="ru-RU">
              <a:latin typeface="Calibri" pitchFamily="34" charset="0"/>
            </a:endParaRPr>
          </a:p>
        </p:txBody>
      </p:sp>
      <p:sp>
        <p:nvSpPr>
          <p:cNvPr id="6161" name="Прямоугольник 18"/>
          <p:cNvSpPr>
            <a:spLocks noChangeArrowheads="1"/>
          </p:cNvSpPr>
          <p:nvPr/>
        </p:nvSpPr>
        <p:spPr bwMode="auto">
          <a:xfrm flipH="1">
            <a:off x="4932363" y="5805488"/>
            <a:ext cx="801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6162" name="Прямоугольник 20"/>
          <p:cNvSpPr>
            <a:spLocks noChangeArrowheads="1"/>
          </p:cNvSpPr>
          <p:nvPr/>
        </p:nvSpPr>
        <p:spPr bwMode="auto">
          <a:xfrm rot="10800000" flipV="1">
            <a:off x="7667625" y="5922963"/>
            <a:ext cx="100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Venezia</a:t>
            </a:r>
            <a:endParaRPr lang="ru-RU">
              <a:latin typeface="Calibri" pitchFamily="34" charset="0"/>
            </a:endParaRPr>
          </a:p>
        </p:txBody>
      </p:sp>
      <p:sp>
        <p:nvSpPr>
          <p:cNvPr id="6163" name="Прямоугольник 21"/>
          <p:cNvSpPr>
            <a:spLocks noChangeArrowheads="1"/>
          </p:cNvSpPr>
          <p:nvPr/>
        </p:nvSpPr>
        <p:spPr bwMode="auto">
          <a:xfrm>
            <a:off x="4859338" y="5876925"/>
            <a:ext cx="1081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Rondo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Цены на линолеум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1773238"/>
          <a:ext cx="8280920" cy="465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762"/>
                <a:gridCol w="2637079"/>
                <a:gridCol w="2637079"/>
              </a:tblGrid>
              <a:tr h="61479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Название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Ширина     рулона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Цена    за 1  кв. м.   </a:t>
                      </a:r>
                      <a:endParaRPr lang="ru-RU" sz="2000" dirty="0"/>
                    </a:p>
                  </a:txBody>
                  <a:tcPr/>
                </a:tc>
              </a:tr>
              <a:tr h="561330">
                <a:tc>
                  <a:txBody>
                    <a:bodyPr/>
                    <a:lstStyle/>
                    <a:p>
                      <a:r>
                        <a:rPr lang="en-US" dirty="0" smtClean="0"/>
                        <a:t>Bora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м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406 рублей</a:t>
                      </a:r>
                      <a:endParaRPr lang="ru-RU" dirty="0"/>
                    </a:p>
                  </a:txBody>
                  <a:tcPr/>
                </a:tc>
              </a:tr>
              <a:tr h="561330">
                <a:tc>
                  <a:txBody>
                    <a:bodyPr/>
                    <a:lstStyle/>
                    <a:p>
                      <a:r>
                        <a:rPr lang="en-US" dirty="0" smtClean="0"/>
                        <a:t>Canada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м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554 рубля</a:t>
                      </a:r>
                      <a:endParaRPr lang="ru-RU" dirty="0"/>
                    </a:p>
                  </a:txBody>
                  <a:tcPr/>
                </a:tc>
              </a:tr>
              <a:tr h="561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Colibri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380 рублей</a:t>
                      </a:r>
                      <a:endParaRPr lang="ru-RU" dirty="0"/>
                    </a:p>
                  </a:txBody>
                  <a:tcPr/>
                </a:tc>
              </a:tr>
              <a:tr h="5613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Luara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2м 50 см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325 рублей</a:t>
                      </a:r>
                      <a:endParaRPr lang="ru-RU" dirty="0"/>
                    </a:p>
                  </a:txBody>
                  <a:tcPr/>
                </a:tc>
              </a:tr>
              <a:tr h="561330">
                <a:tc>
                  <a:txBody>
                    <a:bodyPr/>
                    <a:lstStyle/>
                    <a:p>
                      <a:r>
                        <a:rPr lang="en-US" dirty="0" smtClean="0"/>
                        <a:t>Rondo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м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495 рублей</a:t>
                      </a:r>
                      <a:endParaRPr lang="ru-RU" dirty="0"/>
                    </a:p>
                  </a:txBody>
                  <a:tcPr/>
                </a:tc>
              </a:tr>
              <a:tr h="755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Venezia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412 рублей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Задание 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Выберите линолеум в соответствии с размерами комнаты. Рассчитайте цену  приобретённого линолеума.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Покраска потолка</a:t>
            </a:r>
          </a:p>
        </p:txBody>
      </p:sp>
      <p:pic>
        <p:nvPicPr>
          <p:cNvPr id="9219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052513"/>
            <a:ext cx="2381250" cy="3097212"/>
          </a:xfrm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2771775" y="1412875"/>
            <a:ext cx="59769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Краска предназначена для отделочных работ внутри помещения. Работы проводят по бетону, кирпичу, штукатурке, дереву, ДВП, ДСП, оштукатуренным или ранее окрашенным поверхностям. </a:t>
            </a:r>
          </a:p>
          <a:p>
            <a:r>
              <a:rPr lang="ru-RU">
                <a:latin typeface="Calibri" pitchFamily="34" charset="0"/>
              </a:rPr>
              <a:t>Расход: 150 г на кв. м при однослойном покрытии.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16238" y="2924175"/>
          <a:ext cx="5760639" cy="380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13"/>
                <a:gridCol w="1920213"/>
                <a:gridCol w="1920213"/>
              </a:tblGrid>
              <a:tr h="61820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Производитель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Цена  1 банки</a:t>
                      </a:r>
                    </a:p>
                    <a:p>
                      <a:pPr algn="ctr"/>
                      <a:r>
                        <a:rPr lang="ru-RU" sz="1800" dirty="0" smtClean="0"/>
                        <a:t>(1 кг)</a:t>
                      </a:r>
                      <a:endParaRPr lang="ru-RU" sz="1800" dirty="0"/>
                    </a:p>
                  </a:txBody>
                  <a:tcPr/>
                </a:tc>
              </a:tr>
              <a:tr h="786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Екатеринбург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Краска акриловая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рублей </a:t>
                      </a:r>
                      <a:endParaRPr lang="ru-RU" sz="1800" dirty="0"/>
                    </a:p>
                  </a:txBody>
                  <a:tcPr/>
                </a:tc>
              </a:tr>
              <a:tr h="1133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Пермь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Краска акриловая ВД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Slavden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потолков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21 рубль</a:t>
                      </a:r>
                      <a:endParaRPr lang="ru-RU" sz="1800" dirty="0"/>
                    </a:p>
                  </a:txBody>
                  <a:tcPr/>
                </a:tc>
              </a:tr>
              <a:tr h="1133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Казань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Краска акриловая «Белоснежка»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25 рублей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Задание 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Сколько банок краски необходимо для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dirty="0" smtClean="0"/>
              <a:t>трёхкратной покраски потолка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285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Слайд 1</vt:lpstr>
      <vt:lpstr>Слайд 2</vt:lpstr>
      <vt:lpstr>Детская комната</vt:lpstr>
      <vt:lpstr>Линолеум</vt:lpstr>
      <vt:lpstr>Ремонт пола</vt:lpstr>
      <vt:lpstr>Цены на линолеум </vt:lpstr>
      <vt:lpstr>Задание </vt:lpstr>
      <vt:lpstr>Покраска потолка</vt:lpstr>
      <vt:lpstr>Задание 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2011-12-05T12:36:02Z</dcterms:created>
  <dcterms:modified xsi:type="dcterms:W3CDTF">2012-01-31T17:08:46Z</dcterms:modified>
</cp:coreProperties>
</file>