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AC2F5C-FB57-4571-8AD2-E7A7E9D721B2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0DE9AD-E510-4A2B-B830-A2600A8DA1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2F5C-FB57-4571-8AD2-E7A7E9D721B2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9AD-E510-4A2B-B830-A2600A8DA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2F5C-FB57-4571-8AD2-E7A7E9D721B2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9AD-E510-4A2B-B830-A2600A8DA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AC2F5C-FB57-4571-8AD2-E7A7E9D721B2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0DE9AD-E510-4A2B-B830-A2600A8DA1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C2F5C-FB57-4571-8AD2-E7A7E9D721B2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0DE9AD-E510-4A2B-B830-A2600A8DA1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2F5C-FB57-4571-8AD2-E7A7E9D721B2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9AD-E510-4A2B-B830-A2600A8DA1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2F5C-FB57-4571-8AD2-E7A7E9D721B2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9AD-E510-4A2B-B830-A2600A8DA1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AC2F5C-FB57-4571-8AD2-E7A7E9D721B2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0DE9AD-E510-4A2B-B830-A2600A8DA1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2F5C-FB57-4571-8AD2-E7A7E9D721B2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9AD-E510-4A2B-B830-A2600A8DA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AC2F5C-FB57-4571-8AD2-E7A7E9D721B2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0DE9AD-E510-4A2B-B830-A2600A8DA17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AC2F5C-FB57-4571-8AD2-E7A7E9D721B2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0DE9AD-E510-4A2B-B830-A2600A8DA17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AC2F5C-FB57-4571-8AD2-E7A7E9D721B2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0DE9AD-E510-4A2B-B830-A2600A8DA1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3-02-07 11.41.05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14300" r="10626" b="5901"/>
          <a:stretch>
            <a:fillRect/>
          </a:stretch>
        </p:blipFill>
        <p:spPr>
          <a:xfrm>
            <a:off x="1799184" y="1939580"/>
            <a:ext cx="7344816" cy="491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3" y="260648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srgbClr val="FF0000"/>
                </a:solidFill>
                <a:latin typeface="Arial Black" pitchFamily="34" charset="0"/>
              </a:rPr>
              <a:t>Деятельностный</a:t>
            </a:r>
            <a:r>
              <a:rPr lang="ru-RU" sz="48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подход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(метод обучения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05337"/>
            <a:ext cx="885698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Первичное закрепление</a:t>
            </a:r>
          </a:p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1028700" marR="0" lvl="0" indent="-1028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проговаривание нового знания.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05337"/>
            <a:ext cx="885698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Самостоятельная работа с самопроверкой по образцу (эталону)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1028700" marR="0" lvl="0" indent="-1028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800" b="1" i="0" u="sng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05337"/>
            <a:ext cx="885698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VII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Включение нового знания в систему знаний и повторение</a:t>
            </a:r>
          </a:p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512676"/>
            <a:ext cx="885698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Рефлексия учебной деятельности на уроке (итог)</a:t>
            </a:r>
          </a:p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1028700" marR="0" lvl="0" indent="-1028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осознание обучающимися своей учебной деятельности, самооценка результатов своей</a:t>
            </a:r>
            <a:r>
              <a:rPr kumimoji="0" lang="ru-RU" sz="40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деятельности и всего класса.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692696"/>
            <a:ext cx="881510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  уроки открытия нового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знания(ОНЗ)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  уроки рефлексии(УР)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  уроки общеметодологической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направленности;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  уроки развивающего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контроля.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3-02-04 12.52.17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1в 2013 собрание февраль\1 в\2013-01-29 13.19.3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4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692696"/>
            <a:ext cx="881510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  уроки открытия нового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знания(ОНЗ)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  уроки рефлексии(УР)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  уроки общеметодологической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направленности;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  уроки развивающего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контроля.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278" y="1772816"/>
            <a:ext cx="845776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Структура урока</a:t>
            </a:r>
          </a:p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введения нового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знания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697342"/>
            <a:ext cx="885698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Мотивирование к учебной </a:t>
            </a:r>
          </a:p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(организационный момент)</a:t>
            </a:r>
          </a:p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1028700" marR="0" lvl="0" indent="-1028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включение обучающихся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деятельность на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личностно-значимом уровне.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60648"/>
            <a:ext cx="885698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Актуализация и фиксирование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индивидуального затруднения в пробном учебном действии.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1028700" lvl="0" indent="-10287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повторение изученного материала,</a:t>
            </a:r>
            <a:r>
              <a:rPr kumimoji="0" lang="ru-RU" sz="40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необходимого для </a:t>
            </a:r>
            <a:r>
              <a:rPr kumimoji="0" lang="ru-RU" sz="40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открытия нового знания», и выявление затруднений в индивидуальной деятельности каждого обучающегося.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59352"/>
            <a:ext cx="885698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Постановка учебной задачи.</a:t>
            </a:r>
          </a:p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1028700" marR="0" lvl="0" indent="-1028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обсуждение затруднений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066674"/>
            <a:ext cx="885698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Открытие нового знания</a:t>
            </a:r>
          </a:p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(построение проекта выхода из затруднения)</a:t>
            </a:r>
          </a:p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1028700" marR="0" lvl="0" indent="-1028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устранение возникшего затруднения.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110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2013-12-29T11:23:02Z</dcterms:created>
  <dcterms:modified xsi:type="dcterms:W3CDTF">2013-12-29T12:47:27Z</dcterms:modified>
</cp:coreProperties>
</file>