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4"/>
  </p:notesMasterIdLst>
  <p:sldIdLst>
    <p:sldId id="257" r:id="rId2"/>
    <p:sldId id="270" r:id="rId3"/>
    <p:sldId id="271" r:id="rId4"/>
    <p:sldId id="258" r:id="rId5"/>
    <p:sldId id="261" r:id="rId6"/>
    <p:sldId id="263" r:id="rId7"/>
    <p:sldId id="264" r:id="rId8"/>
    <p:sldId id="269" r:id="rId9"/>
    <p:sldId id="265" r:id="rId10"/>
    <p:sldId id="266" r:id="rId11"/>
    <p:sldId id="268" r:id="rId12"/>
    <p:sldId id="267"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24" autoAdjust="0"/>
  </p:normalViewPr>
  <p:slideViewPr>
    <p:cSldViewPr>
      <p:cViewPr varScale="1">
        <p:scale>
          <a:sx n="69" d="100"/>
          <a:sy n="69" d="100"/>
        </p:scale>
        <p:origin x="-141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5B0A4EE-15C8-4A52-88F0-9DFBFA65D1F2}" type="datetimeFigureOut">
              <a:rPr lang="ru-RU" smtClean="0"/>
              <a:t>21.04.2015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4AC1CC1-4C44-4BD6-8EEB-582C6466EE1B}" type="slidenum">
              <a:rPr lang="ru-RU" smtClean="0"/>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7" name="Равнобедренный треугольник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540544" y="776288"/>
            <a:ext cx="8062912" cy="1470025"/>
          </a:xfrm>
        </p:spPr>
        <p:txBody>
          <a:bodyPr anchor="b">
            <a:normAutofit/>
          </a:bodyPr>
          <a:lstStyle>
            <a:lvl1pPr algn="r">
              <a:defRPr sz="4400"/>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1371600" y="6012656"/>
            <a:ext cx="5791200" cy="365125"/>
          </a:xfrm>
        </p:spPr>
        <p:txBody>
          <a:bodyPr tIns="0" bIns="0" anchor="t"/>
          <a:lstStyle>
            <a:lvl1pPr algn="r">
              <a:defRPr sz="1000"/>
            </a:lvl1pPr>
          </a:lstStyle>
          <a:p>
            <a:fld id="{41163309-FB08-486F-B49C-F484E233631F}" type="datetimeFigureOut">
              <a:rPr lang="ru-RU" smtClean="0"/>
              <a:t>21.04.2015</a:t>
            </a:fld>
            <a:endParaRPr lang="ru-RU"/>
          </a:p>
        </p:txBody>
      </p:sp>
      <p:sp>
        <p:nvSpPr>
          <p:cNvPr id="17" name="Нижний колонтитул 16"/>
          <p:cNvSpPr>
            <a:spLocks noGrp="1"/>
          </p:cNvSpPr>
          <p:nvPr>
            <p:ph type="ftr" sz="quarter" idx="11"/>
          </p:nvPr>
        </p:nvSpPr>
        <p:spPr>
          <a:xfrm>
            <a:off x="1371600" y="5650704"/>
            <a:ext cx="5791200" cy="365125"/>
          </a:xfrm>
        </p:spPr>
        <p:txBody>
          <a:bodyPr tIns="0" bIns="0" anchor="b"/>
          <a:lstStyle>
            <a:lvl1pPr algn="r">
              <a:defRPr sz="1100"/>
            </a:lvl1pPr>
          </a:lstStyle>
          <a:p>
            <a:endParaRPr lang="ru-RU"/>
          </a:p>
        </p:txBody>
      </p:sp>
      <p:sp>
        <p:nvSpPr>
          <p:cNvPr id="29" name="Номер слайда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6F3240F2-A193-46DD-AA2D-4320FA7838BD}"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41163309-FB08-486F-B49C-F484E233631F}" type="datetimeFigureOut">
              <a:rPr lang="ru-RU" smtClean="0"/>
              <a:t>21.04.2015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F3240F2-A193-46DD-AA2D-4320FA7838BD}"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381000"/>
            <a:ext cx="1905000" cy="5486400"/>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381000"/>
            <a:ext cx="6248400" cy="5486400"/>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41163309-FB08-486F-B49C-F484E233631F}" type="datetimeFigureOut">
              <a:rPr lang="ru-RU" smtClean="0"/>
              <a:t>21.04.2015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F3240F2-A193-46DD-AA2D-4320FA7838BD}"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7494"/>
            <a:ext cx="8229600" cy="1399032"/>
          </a:xfrm>
        </p:spPr>
        <p:txBody>
          <a:bodyPr/>
          <a:lstStyle/>
          <a:p>
            <a:r>
              <a:rPr kumimoji="0" lang="ru-RU" smtClean="0"/>
              <a:t>Образец заголовка</a:t>
            </a:r>
            <a:endParaRPr kumimoji="0" lang="en-US"/>
          </a:p>
        </p:txBody>
      </p:sp>
      <p:sp>
        <p:nvSpPr>
          <p:cNvPr id="3" name="Содержимое 2"/>
          <p:cNvSpPr>
            <a:spLocks noGrp="1"/>
          </p:cNvSpPr>
          <p:nvPr>
            <p:ph idx="1"/>
          </p:nvPr>
        </p:nvSpPr>
        <p:spPr>
          <a:xfrm>
            <a:off x="457200" y="1882808"/>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791456" y="6480048"/>
            <a:ext cx="2133600" cy="301752"/>
          </a:xfrm>
        </p:spPr>
        <p:txBody>
          <a:bodyPr/>
          <a:lstStyle/>
          <a:p>
            <a:fld id="{41163309-FB08-486F-B49C-F484E233631F}" type="datetimeFigureOut">
              <a:rPr lang="ru-RU" smtClean="0"/>
              <a:t>21.04.2015</a:t>
            </a:fld>
            <a:endParaRPr lang="ru-RU"/>
          </a:p>
        </p:txBody>
      </p:sp>
      <p:sp>
        <p:nvSpPr>
          <p:cNvPr id="5" name="Нижний колонтитул 4"/>
          <p:cNvSpPr>
            <a:spLocks noGrp="1"/>
          </p:cNvSpPr>
          <p:nvPr>
            <p:ph type="ftr" sz="quarter" idx="11"/>
          </p:nvPr>
        </p:nvSpPr>
        <p:spPr>
          <a:xfrm>
            <a:off x="457200" y="6480969"/>
            <a:ext cx="4260056" cy="300831"/>
          </a:xfrm>
        </p:spPr>
        <p:txBody>
          <a:bodyPr/>
          <a:lstStyle/>
          <a:p>
            <a:endParaRPr lang="ru-RU"/>
          </a:p>
        </p:txBody>
      </p:sp>
      <p:sp>
        <p:nvSpPr>
          <p:cNvPr id="6" name="Номер слайда 5"/>
          <p:cNvSpPr>
            <a:spLocks noGrp="1"/>
          </p:cNvSpPr>
          <p:nvPr>
            <p:ph type="sldNum" sz="quarter" idx="12"/>
          </p:nvPr>
        </p:nvSpPr>
        <p:spPr/>
        <p:txBody>
          <a:bodyPr/>
          <a:lstStyle/>
          <a:p>
            <a:fld id="{6F3240F2-A193-46DD-AA2D-4320FA7838BD}"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9" name="Прямоугольный треугольник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Равнобедренный треугольник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Дата 3"/>
          <p:cNvSpPr>
            <a:spLocks noGrp="1"/>
          </p:cNvSpPr>
          <p:nvPr>
            <p:ph type="dt" sz="half" idx="10"/>
          </p:nvPr>
        </p:nvSpPr>
        <p:spPr>
          <a:xfrm>
            <a:off x="6955632" y="6477000"/>
            <a:ext cx="2133600" cy="304800"/>
          </a:xfrm>
        </p:spPr>
        <p:txBody>
          <a:bodyPr/>
          <a:lstStyle/>
          <a:p>
            <a:fld id="{41163309-FB08-486F-B49C-F484E233631F}" type="datetimeFigureOut">
              <a:rPr lang="ru-RU" smtClean="0"/>
              <a:t>21.04.2015</a:t>
            </a:fld>
            <a:endParaRPr lang="ru-RU"/>
          </a:p>
        </p:txBody>
      </p:sp>
      <p:sp>
        <p:nvSpPr>
          <p:cNvPr id="5" name="Нижний колонтитул 4"/>
          <p:cNvSpPr>
            <a:spLocks noGrp="1"/>
          </p:cNvSpPr>
          <p:nvPr>
            <p:ph type="ftr" sz="quarter" idx="11"/>
          </p:nvPr>
        </p:nvSpPr>
        <p:spPr>
          <a:xfrm>
            <a:off x="2619376" y="6480969"/>
            <a:ext cx="4260056" cy="300831"/>
          </a:xfrm>
        </p:spPr>
        <p:txBody>
          <a:bodyPr/>
          <a:lstStyle/>
          <a:p>
            <a:endParaRPr lang="ru-RU"/>
          </a:p>
        </p:txBody>
      </p:sp>
      <p:sp>
        <p:nvSpPr>
          <p:cNvPr id="6" name="Номер слайда 5"/>
          <p:cNvSpPr>
            <a:spLocks noGrp="1"/>
          </p:cNvSpPr>
          <p:nvPr>
            <p:ph type="sldNum" sz="quarter" idx="12"/>
          </p:nvPr>
        </p:nvSpPr>
        <p:spPr>
          <a:xfrm>
            <a:off x="8451056" y="809624"/>
            <a:ext cx="502920" cy="300831"/>
          </a:xfrm>
        </p:spPr>
        <p:txBody>
          <a:bodyPr/>
          <a:lstStyle/>
          <a:p>
            <a:fld id="{6F3240F2-A193-46DD-AA2D-4320FA7838BD}" type="slidenum">
              <a:rPr lang="ru-RU" smtClean="0"/>
              <a:t>‹#›</a:t>
            </a:fld>
            <a:endParaRPr lang="ru-RU"/>
          </a:p>
        </p:txBody>
      </p:sp>
      <p:cxnSp>
        <p:nvCxnSpPr>
          <p:cNvPr id="11" name="Прямая соединительная линия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Прямая соединительная линия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Заголовок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marL="0" algn="l">
              <a:defRPr/>
            </a:lvl1p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4791456" y="6480969"/>
            <a:ext cx="2133600" cy="301752"/>
          </a:xfrm>
        </p:spPr>
        <p:txBody>
          <a:bodyPr/>
          <a:lstStyle/>
          <a:p>
            <a:fld id="{41163309-FB08-486F-B49C-F484E233631F}" type="datetimeFigureOut">
              <a:rPr lang="ru-RU" smtClean="0"/>
              <a:t>21.04.2015</a:t>
            </a:fld>
            <a:endParaRPr lang="ru-RU"/>
          </a:p>
        </p:txBody>
      </p:sp>
      <p:sp>
        <p:nvSpPr>
          <p:cNvPr id="6" name="Нижний колонтитул 5"/>
          <p:cNvSpPr>
            <a:spLocks noGrp="1"/>
          </p:cNvSpPr>
          <p:nvPr>
            <p:ph type="ftr" sz="quarter" idx="11"/>
          </p:nvPr>
        </p:nvSpPr>
        <p:spPr>
          <a:xfrm>
            <a:off x="457200" y="6480969"/>
            <a:ext cx="4260056" cy="301752"/>
          </a:xfrm>
        </p:spPr>
        <p:txBody>
          <a:bodyPr/>
          <a:lstStyle/>
          <a:p>
            <a:endParaRPr lang="ru-RU"/>
          </a:p>
        </p:txBody>
      </p:sp>
      <p:sp>
        <p:nvSpPr>
          <p:cNvPr id="7" name="Номер слайда 6"/>
          <p:cNvSpPr>
            <a:spLocks noGrp="1"/>
          </p:cNvSpPr>
          <p:nvPr>
            <p:ph type="sldNum" sz="quarter" idx="12"/>
          </p:nvPr>
        </p:nvSpPr>
        <p:spPr>
          <a:xfrm>
            <a:off x="7589520" y="6480969"/>
            <a:ext cx="502920" cy="301752"/>
          </a:xfrm>
        </p:spPr>
        <p:txBody>
          <a:bodyPr/>
          <a:lstStyle/>
          <a:p>
            <a:fld id="{6F3240F2-A193-46DD-AA2D-4320FA7838BD}"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a:xfrm>
            <a:off x="4791456" y="6480969"/>
            <a:ext cx="2130552" cy="301752"/>
          </a:xfrm>
        </p:spPr>
        <p:txBody>
          <a:bodyPr/>
          <a:lstStyle/>
          <a:p>
            <a:fld id="{41163309-FB08-486F-B49C-F484E233631F}" type="datetimeFigureOut">
              <a:rPr lang="ru-RU" smtClean="0"/>
              <a:t>21.04.2015</a:t>
            </a:fld>
            <a:endParaRPr lang="ru-RU"/>
          </a:p>
        </p:txBody>
      </p:sp>
      <p:sp>
        <p:nvSpPr>
          <p:cNvPr id="8" name="Нижний колонтитул 7"/>
          <p:cNvSpPr>
            <a:spLocks noGrp="1"/>
          </p:cNvSpPr>
          <p:nvPr>
            <p:ph type="ftr" sz="quarter" idx="11"/>
          </p:nvPr>
        </p:nvSpPr>
        <p:spPr>
          <a:xfrm>
            <a:off x="457200" y="6480969"/>
            <a:ext cx="4261104" cy="301752"/>
          </a:xfrm>
        </p:spPr>
        <p:txBody>
          <a:bodyPr/>
          <a:lstStyle/>
          <a:p>
            <a:endParaRPr lang="ru-RU"/>
          </a:p>
        </p:txBody>
      </p:sp>
      <p:sp>
        <p:nvSpPr>
          <p:cNvPr id="9" name="Номер слайда 8"/>
          <p:cNvSpPr>
            <a:spLocks noGrp="1"/>
          </p:cNvSpPr>
          <p:nvPr>
            <p:ph type="sldNum" sz="quarter" idx="12"/>
          </p:nvPr>
        </p:nvSpPr>
        <p:spPr>
          <a:xfrm>
            <a:off x="7589520" y="6483096"/>
            <a:ext cx="502920" cy="301752"/>
          </a:xfrm>
        </p:spPr>
        <p:txBody>
          <a:bodyPr/>
          <a:lstStyle>
            <a:lvl1pPr algn="ctr">
              <a:defRPr/>
            </a:lvl1pPr>
          </a:lstStyle>
          <a:p>
            <a:fld id="{6F3240F2-A193-46DD-AA2D-4320FA7838BD}"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b="0"/>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41163309-FB08-486F-B49C-F484E233631F}" type="datetimeFigureOut">
              <a:rPr lang="ru-RU" smtClean="0"/>
              <a:t>21.04.2015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6F3240F2-A193-46DD-AA2D-4320FA7838BD}"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a:xfrm>
            <a:off x="4791456" y="6480969"/>
            <a:ext cx="2133600" cy="301752"/>
          </a:xfrm>
        </p:spPr>
        <p:txBody>
          <a:bodyPr/>
          <a:lstStyle/>
          <a:p>
            <a:fld id="{41163309-FB08-486F-B49C-F484E233631F}" type="datetimeFigureOut">
              <a:rPr lang="ru-RU" smtClean="0"/>
              <a:t>21.04.2015</a:t>
            </a:fld>
            <a:endParaRPr lang="ru-RU"/>
          </a:p>
        </p:txBody>
      </p:sp>
      <p:sp>
        <p:nvSpPr>
          <p:cNvPr id="3" name="Нижний колонтитул 2"/>
          <p:cNvSpPr>
            <a:spLocks noGrp="1"/>
          </p:cNvSpPr>
          <p:nvPr>
            <p:ph type="ftr" sz="quarter" idx="11"/>
          </p:nvPr>
        </p:nvSpPr>
        <p:spPr>
          <a:xfrm>
            <a:off x="457200" y="6481890"/>
            <a:ext cx="4260056" cy="300831"/>
          </a:xfrm>
        </p:spPr>
        <p:txBody>
          <a:bodyPr/>
          <a:lstStyle/>
          <a:p>
            <a:endParaRPr lang="ru-RU"/>
          </a:p>
        </p:txBody>
      </p:sp>
      <p:sp>
        <p:nvSpPr>
          <p:cNvPr id="4" name="Номер слайда 3"/>
          <p:cNvSpPr>
            <a:spLocks noGrp="1"/>
          </p:cNvSpPr>
          <p:nvPr>
            <p:ph type="sldNum" sz="quarter" idx="12"/>
          </p:nvPr>
        </p:nvSpPr>
        <p:spPr>
          <a:xfrm>
            <a:off x="7589520" y="6480969"/>
            <a:ext cx="502920" cy="301752"/>
          </a:xfrm>
        </p:spPr>
        <p:txBody>
          <a:bodyPr/>
          <a:lstStyle/>
          <a:p>
            <a:fld id="{6F3240F2-A193-46DD-AA2D-4320FA7838BD}"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278976" y="6556248"/>
            <a:ext cx="2133600" cy="301752"/>
          </a:xfrm>
        </p:spPr>
        <p:txBody>
          <a:bodyPr/>
          <a:lstStyle>
            <a:lvl1pPr>
              <a:defRPr sz="900"/>
            </a:lvl1pPr>
          </a:lstStyle>
          <a:p>
            <a:fld id="{41163309-FB08-486F-B49C-F484E233631F}" type="datetimeFigureOut">
              <a:rPr lang="ru-RU" smtClean="0"/>
              <a:t>21.04.2015</a:t>
            </a:fld>
            <a:endParaRPr lang="ru-RU"/>
          </a:p>
        </p:txBody>
      </p:sp>
      <p:sp>
        <p:nvSpPr>
          <p:cNvPr id="6" name="Нижний колонтитул 5"/>
          <p:cNvSpPr>
            <a:spLocks noGrp="1"/>
          </p:cNvSpPr>
          <p:nvPr>
            <p:ph type="ftr" sz="quarter" idx="11"/>
          </p:nvPr>
        </p:nvSpPr>
        <p:spPr>
          <a:xfrm>
            <a:off x="1135856" y="6556248"/>
            <a:ext cx="5143120" cy="301752"/>
          </a:xfrm>
        </p:spPr>
        <p:txBody>
          <a:bodyPr/>
          <a:lstStyle>
            <a:lvl1pPr>
              <a:defRPr sz="900"/>
            </a:lvl1pPr>
          </a:lstStyle>
          <a:p>
            <a:endParaRPr lang="ru-RU"/>
          </a:p>
        </p:txBody>
      </p:sp>
      <p:sp>
        <p:nvSpPr>
          <p:cNvPr id="7" name="Номер слайда 6"/>
          <p:cNvSpPr>
            <a:spLocks noGrp="1"/>
          </p:cNvSpPr>
          <p:nvPr>
            <p:ph type="sldNum" sz="quarter" idx="12"/>
          </p:nvPr>
        </p:nvSpPr>
        <p:spPr>
          <a:xfrm>
            <a:off x="8410576" y="6556248"/>
            <a:ext cx="502920" cy="301752"/>
          </a:xfrm>
        </p:spPr>
        <p:txBody>
          <a:bodyPr/>
          <a:lstStyle>
            <a:lvl1pPr>
              <a:defRPr sz="900"/>
            </a:lvl1pPr>
          </a:lstStyle>
          <a:p>
            <a:fld id="{6F3240F2-A193-46DD-AA2D-4320FA7838BD}"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a:xfrm>
            <a:off x="6108192" y="6556248"/>
            <a:ext cx="2103120" cy="301752"/>
          </a:xfrm>
        </p:spPr>
        <p:txBody>
          <a:bodyPr/>
          <a:lstStyle>
            <a:lvl1pPr>
              <a:defRPr sz="900"/>
            </a:lvl1pPr>
          </a:lstStyle>
          <a:p>
            <a:fld id="{41163309-FB08-486F-B49C-F484E233631F}" type="datetimeFigureOut">
              <a:rPr lang="ru-RU" smtClean="0"/>
              <a:t>21.04.2015</a:t>
            </a:fld>
            <a:endParaRPr lang="ru-RU"/>
          </a:p>
        </p:txBody>
      </p:sp>
      <p:sp>
        <p:nvSpPr>
          <p:cNvPr id="6" name="Нижний колонтитул 5"/>
          <p:cNvSpPr>
            <a:spLocks noGrp="1"/>
          </p:cNvSpPr>
          <p:nvPr>
            <p:ph type="ftr" sz="quarter" idx="11"/>
          </p:nvPr>
        </p:nvSpPr>
        <p:spPr>
          <a:xfrm>
            <a:off x="1170432" y="6557169"/>
            <a:ext cx="4948072" cy="301752"/>
          </a:xfrm>
        </p:spPr>
        <p:txBody>
          <a:bodyPr/>
          <a:lstStyle>
            <a:lvl1pPr>
              <a:defRPr sz="900"/>
            </a:lvl1pPr>
          </a:lstStyle>
          <a:p>
            <a:endParaRPr lang="ru-RU"/>
          </a:p>
        </p:txBody>
      </p:sp>
      <p:sp>
        <p:nvSpPr>
          <p:cNvPr id="7" name="Номер слайда 6"/>
          <p:cNvSpPr>
            <a:spLocks noGrp="1"/>
          </p:cNvSpPr>
          <p:nvPr>
            <p:ph type="sldNum" sz="quarter" idx="12"/>
          </p:nvPr>
        </p:nvSpPr>
        <p:spPr>
          <a:xfrm>
            <a:off x="8217192" y="6556248"/>
            <a:ext cx="365760" cy="301752"/>
          </a:xfrm>
        </p:spPr>
        <p:txBody>
          <a:bodyPr/>
          <a:lstStyle>
            <a:lvl1pPr algn="ctr">
              <a:defRPr sz="900"/>
            </a:lvl1pPr>
          </a:lstStyle>
          <a:p>
            <a:fld id="{6F3240F2-A193-46DD-AA2D-4320FA7838BD}"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Прямоугольный треугольник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Прямая соединительная линия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Прямая соединительная линия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Заголовок 21"/>
          <p:cNvSpPr>
            <a:spLocks noGrp="1"/>
          </p:cNvSpPr>
          <p:nvPr>
            <p:ph type="title"/>
          </p:nvPr>
        </p:nvSpPr>
        <p:spPr>
          <a:xfrm>
            <a:off x="457200" y="267494"/>
            <a:ext cx="8229600" cy="1399032"/>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41163309-FB08-486F-B49C-F484E233631F}" type="datetimeFigureOut">
              <a:rPr lang="ru-RU" smtClean="0"/>
              <a:t>21.04.2015</a:t>
            </a:fld>
            <a:endParaRPr lang="ru-RU"/>
          </a:p>
        </p:txBody>
      </p:sp>
      <p:sp>
        <p:nvSpPr>
          <p:cNvPr id="3" name="Нижний колонтитул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ru-RU"/>
          </a:p>
        </p:txBody>
      </p:sp>
      <p:sp>
        <p:nvSpPr>
          <p:cNvPr id="23" name="Номер слайда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6F3240F2-A193-46DD-AA2D-4320FA7838BD}" type="slidenum">
              <a:rPr lang="ru-RU" smtClean="0"/>
              <a:t>‹#›</a:t>
            </a:fld>
            <a:endParaRPr lang="ru-RU"/>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Лента лицом вниз 1"/>
          <p:cNvSpPr/>
          <p:nvPr/>
        </p:nvSpPr>
        <p:spPr>
          <a:xfrm>
            <a:off x="533400" y="381000"/>
            <a:ext cx="8001000" cy="5334000"/>
          </a:xfrm>
          <a:prstGeom prst="ribb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Прямоугольник 2"/>
          <p:cNvSpPr/>
          <p:nvPr/>
        </p:nvSpPr>
        <p:spPr>
          <a:xfrm>
            <a:off x="1916465" y="1600200"/>
            <a:ext cx="5311069" cy="2800767"/>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ru-RU" sz="4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ТАТАР ХАЛКЫНЫҢ ТРАДИЦИЯЛӘРЕ БЕЛӘН ТАНЫШТЫРУ</a:t>
            </a:r>
            <a:endParaRPr lang="ru-RU" sz="4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228600"/>
            <a:ext cx="8229600" cy="1981200"/>
          </a:xfrm>
        </p:spPr>
        <p:style>
          <a:lnRef idx="2">
            <a:schemeClr val="accent2"/>
          </a:lnRef>
          <a:fillRef idx="1">
            <a:schemeClr val="lt1"/>
          </a:fillRef>
          <a:effectRef idx="0">
            <a:schemeClr val="accent2"/>
          </a:effectRef>
          <a:fontRef idx="minor">
            <a:schemeClr val="dk1"/>
          </a:fontRef>
        </p:style>
        <p:txBody>
          <a:bodyPr>
            <a:normAutofit fontScale="90000"/>
          </a:bodyPr>
          <a:lstStyle/>
          <a:p>
            <a:r>
              <a:rPr lang="ru-RU" sz="2800" dirty="0" smtClean="0"/>
              <a:t>САБАНТУЙ</a:t>
            </a:r>
            <a:r>
              <a:rPr lang="ru-RU" dirty="0" smtClean="0"/>
              <a:t> </a:t>
            </a:r>
            <a:br>
              <a:rPr lang="ru-RU" dirty="0" smtClean="0"/>
            </a:br>
            <a:r>
              <a:rPr lang="tt-RU" sz="1800" dirty="0" smtClean="0"/>
              <a:t>«Сабантуй» дигәннән без, язгы чәчүләр беткәч, авыл халкының мәйдан оештырып, шунда Сабантуйга хас уеннар (көрәш, йөгереш, баганага менү һ. б.) уйнап, күңел ачуын күз алдында тотабыз. </a:t>
            </a:r>
            <a:r>
              <a:rPr lang="ru-RU" sz="1800" dirty="0" err="1" smtClean="0"/>
              <a:t>Әмма бу</a:t>
            </a:r>
            <a:r>
              <a:rPr lang="ru-RU" sz="1800" dirty="0" smtClean="0"/>
              <a:t> </a:t>
            </a:r>
            <a:r>
              <a:rPr lang="ru-RU" sz="1800" dirty="0" err="1" smtClean="0"/>
              <a:t>бәйрәмнең борын-борыннан</a:t>
            </a:r>
            <a:r>
              <a:rPr lang="ru-RU" sz="1800" dirty="0" smtClean="0"/>
              <a:t> </a:t>
            </a:r>
            <a:r>
              <a:rPr lang="ru-RU" sz="1800" dirty="0" err="1" smtClean="0"/>
              <a:t>көнкүрештә үтәп килгән вазифасы</a:t>
            </a:r>
            <a:r>
              <a:rPr lang="ru-RU" sz="1800" dirty="0" smtClean="0"/>
              <a:t> </a:t>
            </a:r>
            <a:r>
              <a:rPr lang="ru-RU" sz="1800" dirty="0" err="1" smtClean="0"/>
              <a:t>ул</a:t>
            </a:r>
            <a:r>
              <a:rPr lang="ru-RU" sz="1800" dirty="0" smtClean="0"/>
              <a:t> </a:t>
            </a:r>
            <a:r>
              <a:rPr lang="ru-RU" sz="1800" dirty="0" err="1" smtClean="0"/>
              <a:t>гына</a:t>
            </a:r>
            <a:r>
              <a:rPr lang="ru-RU" sz="1800" dirty="0" smtClean="0"/>
              <a:t> </a:t>
            </a:r>
            <a:r>
              <a:rPr lang="ru-RU" sz="1800" dirty="0" err="1" smtClean="0"/>
              <a:t>түгел.</a:t>
            </a:r>
            <a:r>
              <a:rPr lang="ru-RU" sz="1800" dirty="0" smtClean="0"/>
              <a:t> </a:t>
            </a:r>
            <a:r>
              <a:rPr lang="ru-RU" sz="1800" dirty="0" err="1" smtClean="0"/>
              <a:t>Аның төп вазифасы</a:t>
            </a:r>
            <a:r>
              <a:rPr lang="ru-RU" sz="1800" dirty="0" smtClean="0"/>
              <a:t> - </a:t>
            </a:r>
            <a:r>
              <a:rPr lang="ru-RU" sz="1800" dirty="0" err="1" smtClean="0"/>
              <a:t>язгы</a:t>
            </a:r>
            <a:r>
              <a:rPr lang="ru-RU" sz="1800" dirty="0" smtClean="0"/>
              <a:t> </a:t>
            </a:r>
            <a:r>
              <a:rPr lang="ru-RU" sz="1800" dirty="0" err="1" smtClean="0"/>
              <a:t>чәчүгә чыгар</a:t>
            </a:r>
            <a:r>
              <a:rPr lang="ru-RU" sz="1800" dirty="0" smtClean="0"/>
              <a:t> </a:t>
            </a:r>
            <a:r>
              <a:rPr lang="ru-RU" sz="1800" dirty="0" err="1" smtClean="0"/>
              <a:t>алдыннан</a:t>
            </a:r>
            <a:r>
              <a:rPr lang="ru-RU" sz="1800" dirty="0" smtClean="0"/>
              <a:t>, </a:t>
            </a:r>
            <a:r>
              <a:rPr lang="ru-RU" sz="1800" dirty="0" err="1" smtClean="0"/>
              <a:t>жир-суга</a:t>
            </a:r>
            <a:r>
              <a:rPr lang="ru-RU" sz="1800" dirty="0" smtClean="0"/>
              <a:t> </a:t>
            </a:r>
            <a:r>
              <a:rPr lang="ru-RU" sz="1800" dirty="0" err="1" smtClean="0"/>
              <a:t>хөрмәт күрсәтү.</a:t>
            </a:r>
            <a:r>
              <a:rPr lang="ru-RU" sz="1800" dirty="0" smtClean="0"/>
              <a:t> </a:t>
            </a:r>
            <a:endParaRPr lang="ru-RU" sz="1800" dirty="0"/>
          </a:p>
        </p:txBody>
      </p:sp>
      <p:pic>
        <p:nvPicPr>
          <p:cNvPr id="4" name="Содержимое 3" descr="a269f92344afd47d910990a9cdbcfb63.jpg"/>
          <p:cNvPicPr>
            <a:picLocks noGrp="1" noChangeAspect="1"/>
          </p:cNvPicPr>
          <p:nvPr>
            <p:ph idx="1"/>
          </p:nvPr>
        </p:nvPicPr>
        <p:blipFill>
          <a:blip r:embed="rId2" cstate="print"/>
          <a:stretch>
            <a:fillRect/>
          </a:stretch>
        </p:blipFill>
        <p:spPr>
          <a:xfrm>
            <a:off x="381000" y="2514600"/>
            <a:ext cx="4114800" cy="3810000"/>
          </a:xfrm>
        </p:spPr>
        <p:style>
          <a:lnRef idx="1">
            <a:schemeClr val="accent5"/>
          </a:lnRef>
          <a:fillRef idx="3">
            <a:schemeClr val="accent5"/>
          </a:fillRef>
          <a:effectRef idx="2">
            <a:schemeClr val="accent5"/>
          </a:effectRef>
          <a:fontRef idx="minor">
            <a:schemeClr val="lt1"/>
          </a:fontRef>
        </p:style>
      </p:pic>
      <p:pic>
        <p:nvPicPr>
          <p:cNvPr id="5" name="Рисунок 4" descr="image9958.jpg"/>
          <p:cNvPicPr>
            <a:picLocks noChangeAspect="1"/>
          </p:cNvPicPr>
          <p:nvPr/>
        </p:nvPicPr>
        <p:blipFill>
          <a:blip r:embed="rId3" cstate="print"/>
          <a:stretch>
            <a:fillRect/>
          </a:stretch>
        </p:blipFill>
        <p:spPr>
          <a:xfrm>
            <a:off x="4876800" y="2514600"/>
            <a:ext cx="3781425" cy="3810000"/>
          </a:xfrm>
          <a:prstGeom prst="rect">
            <a:avLst/>
          </a:prstGeom>
        </p:spPr>
        <p:style>
          <a:lnRef idx="1">
            <a:schemeClr val="accent5"/>
          </a:lnRef>
          <a:fillRef idx="3">
            <a:schemeClr val="accent5"/>
          </a:fillRef>
          <a:effectRef idx="2">
            <a:schemeClr val="accent5"/>
          </a:effectRef>
          <a:fontRef idx="minor">
            <a:schemeClr val="lt1"/>
          </a:fontRef>
        </p:style>
      </p:pic>
    </p:spTree>
  </p:cSld>
  <p:clrMapOvr>
    <a:masterClrMapping/>
  </p:clrMapOvr>
  <p:transition>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2">
            <a:schemeClr val="accent4">
              <a:shade val="50000"/>
            </a:schemeClr>
          </a:lnRef>
          <a:fillRef idx="1">
            <a:schemeClr val="accent4"/>
          </a:fillRef>
          <a:effectRef idx="0">
            <a:schemeClr val="accent4"/>
          </a:effectRef>
          <a:fontRef idx="minor">
            <a:schemeClr val="lt1"/>
          </a:fontRef>
        </p:style>
        <p:txBody>
          <a:bodyPr>
            <a:normAutofit/>
          </a:bodyPr>
          <a:lstStyle/>
          <a:p>
            <a:r>
              <a:rPr lang="ru-RU" dirty="0" smtClean="0"/>
              <a:t>САБАНТУЙ БӘЙРӘМЕНӘ СӨЛГЕ ҖЫЮ</a:t>
            </a:r>
            <a:endParaRPr lang="ru-RU" dirty="0"/>
          </a:p>
        </p:txBody>
      </p:sp>
      <p:pic>
        <p:nvPicPr>
          <p:cNvPr id="4" name="Содержимое 3" descr="view_344176_195947.jpg"/>
          <p:cNvPicPr>
            <a:picLocks noGrp="1" noChangeAspect="1"/>
          </p:cNvPicPr>
          <p:nvPr>
            <p:ph idx="1"/>
          </p:nvPr>
        </p:nvPicPr>
        <p:blipFill>
          <a:blip r:embed="rId2" cstate="print"/>
          <a:stretch>
            <a:fillRect/>
          </a:stretch>
        </p:blipFill>
        <p:spPr>
          <a:xfrm>
            <a:off x="1143000" y="1882775"/>
            <a:ext cx="6858000" cy="4572000"/>
          </a:xfrm>
        </p:spPr>
        <p:style>
          <a:lnRef idx="1">
            <a:schemeClr val="accent5"/>
          </a:lnRef>
          <a:fillRef idx="3">
            <a:schemeClr val="accent5"/>
          </a:fillRef>
          <a:effectRef idx="2">
            <a:schemeClr val="accent5"/>
          </a:effectRef>
          <a:fontRef idx="minor">
            <a:schemeClr val="lt1"/>
          </a:fontRef>
        </p:style>
      </p:pic>
    </p:spTree>
  </p:cSld>
  <p:clrMapOvr>
    <a:masterClrMapping/>
  </p:clrMapOvr>
  <p:transition>
    <p:wedg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rot="5400000">
            <a:off x="3686556" y="-2238756"/>
            <a:ext cx="1066800" cy="6153912"/>
          </a:xfrm>
        </p:spPr>
        <p:style>
          <a:lnRef idx="2">
            <a:schemeClr val="accent4">
              <a:shade val="50000"/>
            </a:schemeClr>
          </a:lnRef>
          <a:fillRef idx="1">
            <a:schemeClr val="accent4"/>
          </a:fillRef>
          <a:effectRef idx="0">
            <a:schemeClr val="accent4"/>
          </a:effectRef>
          <a:fontRef idx="minor">
            <a:schemeClr val="lt1"/>
          </a:fontRef>
        </p:style>
        <p:txBody>
          <a:bodyPr/>
          <a:lstStyle/>
          <a:p>
            <a:r>
              <a:rPr lang="ru-RU" dirty="0" smtClean="0"/>
              <a:t>Сабантуй </a:t>
            </a:r>
            <a:r>
              <a:rPr lang="ru-RU" dirty="0" err="1" smtClean="0"/>
              <a:t>уеннары</a:t>
            </a:r>
            <a:endParaRPr lang="ru-RU" dirty="0"/>
          </a:p>
        </p:txBody>
      </p:sp>
      <p:sp>
        <p:nvSpPr>
          <p:cNvPr id="3" name="Текст 2"/>
          <p:cNvSpPr>
            <a:spLocks noGrp="1"/>
          </p:cNvSpPr>
          <p:nvPr>
            <p:ph type="body" idx="1"/>
          </p:nvPr>
        </p:nvSpPr>
        <p:spPr>
          <a:xfrm rot="5400000">
            <a:off x="1919288" y="-14288"/>
            <a:ext cx="581024" cy="3657600"/>
          </a:xfrm>
        </p:spPr>
        <p:style>
          <a:lnRef idx="2">
            <a:schemeClr val="accent2">
              <a:shade val="50000"/>
            </a:schemeClr>
          </a:lnRef>
          <a:fillRef idx="1">
            <a:schemeClr val="accent2"/>
          </a:fillRef>
          <a:effectRef idx="0">
            <a:schemeClr val="accent2"/>
          </a:effectRef>
          <a:fontRef idx="minor">
            <a:schemeClr val="lt1"/>
          </a:fontRef>
        </p:style>
        <p:txBody>
          <a:bodyPr/>
          <a:lstStyle/>
          <a:p>
            <a:r>
              <a:rPr lang="ru-RU" dirty="0" smtClean="0"/>
              <a:t>      МИЛЛИ КӨРӘШ</a:t>
            </a:r>
            <a:endParaRPr lang="ru-RU" dirty="0"/>
          </a:p>
        </p:txBody>
      </p:sp>
      <p:sp>
        <p:nvSpPr>
          <p:cNvPr id="5" name="Текст 4"/>
          <p:cNvSpPr>
            <a:spLocks noGrp="1"/>
          </p:cNvSpPr>
          <p:nvPr>
            <p:ph type="body" sz="half" idx="3"/>
          </p:nvPr>
        </p:nvSpPr>
        <p:spPr>
          <a:xfrm rot="5400000">
            <a:off x="6262688" y="138112"/>
            <a:ext cx="581024" cy="3505200"/>
          </a:xfrm>
        </p:spPr>
        <p:style>
          <a:lnRef idx="2">
            <a:schemeClr val="accent2">
              <a:shade val="50000"/>
            </a:schemeClr>
          </a:lnRef>
          <a:fillRef idx="1">
            <a:schemeClr val="accent2"/>
          </a:fillRef>
          <a:effectRef idx="0">
            <a:schemeClr val="accent2"/>
          </a:effectRef>
          <a:fontRef idx="minor">
            <a:schemeClr val="lt1"/>
          </a:fontRef>
        </p:style>
        <p:txBody>
          <a:bodyPr/>
          <a:lstStyle/>
          <a:p>
            <a:r>
              <a:rPr lang="ru-RU" dirty="0" smtClean="0"/>
              <a:t>          АТ ЧАБЫШЫ</a:t>
            </a:r>
            <a:endParaRPr lang="ru-RU" dirty="0"/>
          </a:p>
        </p:txBody>
      </p:sp>
      <p:pic>
        <p:nvPicPr>
          <p:cNvPr id="7" name="Содержимое 6" descr="t1@b0fecec1-259b-4a9d-9797-6b96e6a06cc7.jpg"/>
          <p:cNvPicPr>
            <a:picLocks noGrp="1" noChangeAspect="1"/>
          </p:cNvPicPr>
          <p:nvPr>
            <p:ph sz="quarter" idx="2"/>
          </p:nvPr>
        </p:nvPicPr>
        <p:blipFill>
          <a:blip r:embed="rId2" cstate="print"/>
          <a:stretch>
            <a:fillRect/>
          </a:stretch>
        </p:blipFill>
        <p:spPr>
          <a:xfrm>
            <a:off x="533400" y="2514600"/>
            <a:ext cx="3505200" cy="3657600"/>
          </a:xfrm>
        </p:spPr>
        <p:style>
          <a:lnRef idx="1">
            <a:schemeClr val="accent5"/>
          </a:lnRef>
          <a:fillRef idx="3">
            <a:schemeClr val="accent5"/>
          </a:fillRef>
          <a:effectRef idx="2">
            <a:schemeClr val="accent5"/>
          </a:effectRef>
          <a:fontRef idx="minor">
            <a:schemeClr val="lt1"/>
          </a:fontRef>
        </p:style>
      </p:pic>
      <p:pic>
        <p:nvPicPr>
          <p:cNvPr id="8" name="Содержимое 7" descr="8.jpg"/>
          <p:cNvPicPr>
            <a:picLocks noGrp="1" noChangeAspect="1"/>
          </p:cNvPicPr>
          <p:nvPr>
            <p:ph sz="quarter" idx="4"/>
          </p:nvPr>
        </p:nvPicPr>
        <p:blipFill>
          <a:blip r:embed="rId3" cstate="print"/>
          <a:stretch>
            <a:fillRect/>
          </a:stretch>
        </p:blipFill>
        <p:spPr>
          <a:xfrm>
            <a:off x="4815966" y="2477990"/>
            <a:ext cx="3413633" cy="3770410"/>
          </a:xfrm>
        </p:spPr>
        <p:style>
          <a:lnRef idx="1">
            <a:schemeClr val="accent5"/>
          </a:lnRef>
          <a:fillRef idx="3">
            <a:schemeClr val="accent5"/>
          </a:fillRef>
          <a:effectRef idx="2">
            <a:schemeClr val="accent5"/>
          </a:effectRef>
          <a:fontRef idx="minor">
            <a:schemeClr val="lt1"/>
          </a:fontRef>
        </p:style>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7494"/>
            <a:ext cx="8229600" cy="951706"/>
          </a:xfrm>
        </p:spPr>
        <p:txBody>
          <a:bodyPr>
            <a:noAutofit/>
          </a:bodyPr>
          <a:lstStyle/>
          <a:p>
            <a:pPr algn="ctr"/>
            <a:r>
              <a:rPr lang="ru-RU" sz="4000" b="1" dirty="0" err="1" smtClean="0">
                <a:solidFill>
                  <a:srgbClr val="FFFF00"/>
                </a:solidFill>
                <a:latin typeface="Times New Roman" pitchFamily="18" charset="0"/>
                <a:cs typeface="Times New Roman" pitchFamily="18" charset="0"/>
              </a:rPr>
              <a:t>Бәйрәмнәр  һәм йолалар</a:t>
            </a:r>
            <a:r>
              <a:rPr lang="ru-RU" sz="4000" b="1" dirty="0" smtClean="0">
                <a:solidFill>
                  <a:srgbClr val="FFFF00"/>
                </a:solidFill>
                <a:latin typeface="Times New Roman" pitchFamily="18" charset="0"/>
                <a:cs typeface="Times New Roman" pitchFamily="18" charset="0"/>
              </a:rPr>
              <a:t>  </a:t>
            </a:r>
            <a:r>
              <a:rPr lang="ru-RU" sz="4000" b="1" dirty="0" err="1" smtClean="0">
                <a:solidFill>
                  <a:srgbClr val="FFFF00"/>
                </a:solidFill>
                <a:latin typeface="Times New Roman" pitchFamily="18" charset="0"/>
                <a:cs typeface="Times New Roman" pitchFamily="18" charset="0"/>
              </a:rPr>
              <a:t>турында</a:t>
            </a:r>
            <a:endParaRPr lang="ru-RU" sz="4000" b="1" dirty="0">
              <a:solidFill>
                <a:srgbClr val="FFFF00"/>
              </a:solidFill>
              <a:latin typeface="Times New Roman" pitchFamily="18" charset="0"/>
              <a:cs typeface="Times New Roman" pitchFamily="18" charset="0"/>
            </a:endParaRPr>
          </a:p>
        </p:txBody>
      </p:sp>
      <p:sp>
        <p:nvSpPr>
          <p:cNvPr id="3" name="Содержимое 2"/>
          <p:cNvSpPr>
            <a:spLocks noGrp="1"/>
          </p:cNvSpPr>
          <p:nvPr>
            <p:ph idx="1"/>
          </p:nvPr>
        </p:nvSpPr>
        <p:spPr>
          <a:xfrm>
            <a:off x="457200" y="1371600"/>
            <a:ext cx="8229600" cy="5083208"/>
          </a:xfrm>
        </p:spPr>
        <p:txBody>
          <a:bodyPr>
            <a:normAutofit fontScale="92500" lnSpcReduction="20000"/>
          </a:bodyPr>
          <a:lstStyle/>
          <a:p>
            <a:r>
              <a:rPr lang="tt-RU" dirty="0" smtClean="0"/>
              <a:t>Тормышта билгеле бер йолалар үтәү, гореф - гадәтләр тоту һәм бәйрәмнәр үткәрү барлык халыкларга да хас булган гомуми күренеш ул. Ул мәдәниятнең мөһим бер элементы булып исәпләнә һәм аның аермачык этник төстә булуы, халыкның бик тирәндә яткан сыйфатларына бәйләнгәнлеге күзгә ташланып тора. Чыннан да, теге яки бу халыкның үзенчәлеген аерып күрсәтәселәре килгәндә, шул халыкка гына хас булган аерым йола һәм бәйрәмнәрне атап әйтмичә калмыйлар. </a:t>
            </a:r>
            <a:endParaRPr lang="ru-RU" dirty="0" smtClean="0"/>
          </a:p>
          <a:p>
            <a:endParaRPr lang="ru-RU" dirty="0"/>
          </a:p>
        </p:txBody>
      </p:sp>
    </p:spTree>
  </p:cSld>
  <p:clrMapOvr>
    <a:masterClrMapping/>
  </p:clrMapOvr>
  <p:transition>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62000" y="533400"/>
            <a:ext cx="7848600" cy="5847755"/>
          </a:xfrm>
          <a:prstGeom prst="rect">
            <a:avLst/>
          </a:prstGeom>
        </p:spPr>
        <p:txBody>
          <a:bodyPr wrap="square">
            <a:spAutoFit/>
          </a:bodyPr>
          <a:lstStyle/>
          <a:p>
            <a:pPr algn="ctr"/>
            <a:r>
              <a:rPr lang="tt-RU" sz="2800" dirty="0" smtClean="0">
                <a:solidFill>
                  <a:schemeClr val="accent4">
                    <a:lumMod val="60000"/>
                    <a:lumOff val="40000"/>
                  </a:schemeClr>
                </a:solidFill>
              </a:rPr>
              <a:t>Татар халкының милли бәйрәмнәре һәм йолалары:</a:t>
            </a:r>
          </a:p>
          <a:p>
            <a:pPr>
              <a:buFontTx/>
              <a:buChar char="-"/>
            </a:pPr>
            <a:r>
              <a:rPr lang="tt-RU" sz="2800" b="1" i="1" dirty="0" smtClean="0"/>
              <a:t>НӘҮРҮЗ БӘЙРӘМЕ</a:t>
            </a:r>
          </a:p>
          <a:p>
            <a:pPr>
              <a:buFontTx/>
              <a:buChar char="-"/>
            </a:pPr>
            <a:r>
              <a:rPr lang="tt-RU" sz="2800" b="1" i="1" dirty="0" smtClean="0"/>
              <a:t>-САБАНТУЙ</a:t>
            </a:r>
          </a:p>
          <a:p>
            <a:pPr>
              <a:buFontTx/>
              <a:buChar char="-"/>
            </a:pPr>
            <a:r>
              <a:rPr lang="tt-RU" sz="2800" b="1" i="1" dirty="0" smtClean="0"/>
              <a:t>-КАЗ ӨМӘСЕ</a:t>
            </a:r>
          </a:p>
          <a:p>
            <a:pPr>
              <a:buFontTx/>
              <a:buChar char="-"/>
            </a:pPr>
            <a:r>
              <a:rPr lang="tt-RU" sz="2800" b="1" i="1" dirty="0" smtClean="0"/>
              <a:t>-АУЛАК ӨЙ</a:t>
            </a:r>
          </a:p>
          <a:p>
            <a:pPr>
              <a:buFontTx/>
              <a:buChar char="-"/>
            </a:pPr>
            <a:r>
              <a:rPr lang="tt-RU" sz="2800" b="1" i="1" dirty="0" smtClean="0"/>
              <a:t>-КАРГА БОТКАСЫ</a:t>
            </a:r>
          </a:p>
          <a:p>
            <a:endParaRPr lang="tt-RU" dirty="0"/>
          </a:p>
          <a:p>
            <a:r>
              <a:rPr lang="tt-RU" sz="2000" dirty="0" smtClean="0"/>
              <a:t>Татар </a:t>
            </a:r>
            <a:r>
              <a:rPr lang="tt-RU" sz="2000" dirty="0"/>
              <a:t>халкының борын-борыннан үткәрелеп килә торган</a:t>
            </a:r>
            <a:r>
              <a:rPr lang="tt-RU" sz="2000" baseline="-25000" dirty="0"/>
              <a:t> </a:t>
            </a:r>
            <a:r>
              <a:rPr lang="tt-RU" sz="2000" dirty="0"/>
              <a:t>бәйрәмнәренең берсе - Нәүрүз бәйрәме. Нәүрүз бәйрәменең</a:t>
            </a:r>
            <a:r>
              <a:rPr lang="tt-RU" sz="2000" baseline="30000" dirty="0"/>
              <a:t> </a:t>
            </a:r>
            <a:r>
              <a:rPr lang="tt-RU" sz="2000" dirty="0"/>
              <a:t>исеменә килгәндә, фарсыча «ноу» - яңа, «руз» көн дигән мәгънәне белдерә. Ул төрки һәм көнчыгыш халыкларында Яңа елны</a:t>
            </a:r>
            <a:r>
              <a:rPr lang="tt-RU" sz="2000" baseline="-25000" dirty="0"/>
              <a:t> </a:t>
            </a:r>
            <a:r>
              <a:rPr lang="tt-RU" sz="2000" dirty="0"/>
              <a:t>каршылау бәйрәме буларак уздырыла килгән. Нәүрүз көнчыгыш</a:t>
            </a:r>
            <a:r>
              <a:rPr lang="tt-RU" sz="2000" cap="small" baseline="30000" dirty="0"/>
              <a:t> </a:t>
            </a:r>
            <a:r>
              <a:rPr lang="tt-RU" sz="2000" dirty="0"/>
              <a:t>календаре буенча мартның 21 нче көнендә, ягъни көн белән төннең тигезләшкән көнендә </a:t>
            </a:r>
            <a:r>
              <a:rPr lang="tt-RU" sz="2000" dirty="0" smtClean="0"/>
              <a:t>үткәрелгән.</a:t>
            </a:r>
            <a:endParaRPr lang="ru-RU" sz="2000" dirty="0"/>
          </a:p>
        </p:txBody>
      </p:sp>
    </p:spTree>
  </p:cSld>
  <p:clrMapOvr>
    <a:masterClrMapping/>
  </p:clrMapOvr>
  <p:transition>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4"/>
          </a:lnRef>
          <a:fillRef idx="3">
            <a:schemeClr val="accent4"/>
          </a:fillRef>
          <a:effectRef idx="2">
            <a:schemeClr val="accent4"/>
          </a:effectRef>
          <a:fontRef idx="minor">
            <a:schemeClr val="lt1"/>
          </a:fontRef>
        </p:style>
        <p:txBody>
          <a:bodyPr/>
          <a:lstStyle/>
          <a:p>
            <a:r>
              <a:rPr lang="ru-RU" dirty="0" smtClean="0">
                <a:solidFill>
                  <a:schemeClr val="tx2">
                    <a:lumMod val="20000"/>
                    <a:lumOff val="80000"/>
                  </a:schemeClr>
                </a:solidFill>
              </a:rPr>
              <a:t>НӘҮРҮЗ  БӘЙРӘМЕ</a:t>
            </a:r>
            <a:endParaRPr lang="ru-RU" dirty="0">
              <a:solidFill>
                <a:schemeClr val="tx2">
                  <a:lumMod val="20000"/>
                  <a:lumOff val="80000"/>
                </a:schemeClr>
              </a:solidFill>
            </a:endParaRPr>
          </a:p>
        </p:txBody>
      </p:sp>
      <p:pic>
        <p:nvPicPr>
          <p:cNvPr id="7" name="Содержимое 6" descr="DSCN4662.JPG"/>
          <p:cNvPicPr>
            <a:picLocks noGrp="1" noChangeAspect="1"/>
          </p:cNvPicPr>
          <p:nvPr>
            <p:ph idx="1"/>
          </p:nvPr>
        </p:nvPicPr>
        <p:blipFill>
          <a:blip r:embed="rId2" cstate="print"/>
          <a:stretch>
            <a:fillRect/>
          </a:stretch>
        </p:blipFill>
        <p:spPr>
          <a:xfrm>
            <a:off x="609600" y="1447800"/>
            <a:ext cx="3581400" cy="4525963"/>
          </a:xfrm>
        </p:spPr>
        <p:style>
          <a:lnRef idx="1">
            <a:schemeClr val="accent5"/>
          </a:lnRef>
          <a:fillRef idx="3">
            <a:schemeClr val="accent5"/>
          </a:fillRef>
          <a:effectRef idx="2">
            <a:schemeClr val="accent5"/>
          </a:effectRef>
          <a:fontRef idx="minor">
            <a:schemeClr val="lt1"/>
          </a:fontRef>
        </p:style>
      </p:pic>
      <p:pic>
        <p:nvPicPr>
          <p:cNvPr id="8" name="Содержимое 3" descr="DSCN4666.JPG"/>
          <p:cNvPicPr>
            <a:picLocks noChangeAspect="1"/>
          </p:cNvPicPr>
          <p:nvPr/>
        </p:nvPicPr>
        <p:blipFill>
          <a:blip r:embed="rId3" cstate="print"/>
          <a:stretch>
            <a:fillRect/>
          </a:stretch>
        </p:blipFill>
        <p:spPr>
          <a:xfrm>
            <a:off x="4419600" y="1447800"/>
            <a:ext cx="4038600" cy="4495800"/>
          </a:xfrm>
          <a:prstGeom prst="rect">
            <a:avLst/>
          </a:prstGeom>
        </p:spPr>
        <p:style>
          <a:lnRef idx="1">
            <a:schemeClr val="accent5"/>
          </a:lnRef>
          <a:fillRef idx="3">
            <a:schemeClr val="accent5"/>
          </a:fillRef>
          <a:effectRef idx="2">
            <a:schemeClr val="accent5"/>
          </a:effectRef>
          <a:fontRef idx="minor">
            <a:schemeClr val="lt1"/>
          </a:fontRef>
        </p:style>
      </p:pic>
    </p:spTree>
  </p:cSld>
  <p:clrMapOvr>
    <a:masterClrMapping/>
  </p:clrMapOvr>
  <p:transition>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normAutofit fontScale="90000"/>
          </a:bodyPr>
          <a:lstStyle/>
          <a:p>
            <a:r>
              <a:rPr lang="ru-RU" sz="3200" b="1" dirty="0" smtClean="0">
                <a:solidFill>
                  <a:srgbClr val="FFFF00"/>
                </a:solidFill>
              </a:rPr>
              <a:t>КАЗ  ӨМӘСЕ</a:t>
            </a:r>
            <a:br>
              <a:rPr lang="ru-RU" sz="3200" b="1" dirty="0" smtClean="0">
                <a:solidFill>
                  <a:srgbClr val="FFFF00"/>
                </a:solidFill>
              </a:rPr>
            </a:br>
            <a:r>
              <a:rPr lang="ru-RU" sz="2200" dirty="0" err="1" smtClean="0">
                <a:solidFill>
                  <a:srgbClr val="FFFF00"/>
                </a:solidFill>
              </a:rPr>
              <a:t>Каз</a:t>
            </a:r>
            <a:r>
              <a:rPr lang="ru-RU" sz="2200" dirty="0" smtClean="0">
                <a:solidFill>
                  <a:srgbClr val="FFFF00"/>
                </a:solidFill>
              </a:rPr>
              <a:t> </a:t>
            </a:r>
            <a:r>
              <a:rPr lang="ru-RU" sz="2200" dirty="0" err="1" smtClean="0">
                <a:solidFill>
                  <a:srgbClr val="FFFF00"/>
                </a:solidFill>
              </a:rPr>
              <a:t>өмәсе көн </a:t>
            </a:r>
            <a:r>
              <a:rPr lang="ru-RU" sz="2200" dirty="0" smtClean="0">
                <a:solidFill>
                  <a:srgbClr val="FFFF00"/>
                </a:solidFill>
              </a:rPr>
              <a:t>буе </a:t>
            </a:r>
            <a:r>
              <a:rPr lang="ru-RU" sz="2200" dirty="0" err="1" smtClean="0">
                <a:solidFill>
                  <a:srgbClr val="FFFF00"/>
                </a:solidFill>
              </a:rPr>
              <a:t>җыр</a:t>
            </a:r>
            <a:r>
              <a:rPr lang="ru-RU" sz="2200" dirty="0" smtClean="0">
                <a:solidFill>
                  <a:srgbClr val="FFFF00"/>
                </a:solidFill>
              </a:rPr>
              <a:t>, </a:t>
            </a:r>
            <a:r>
              <a:rPr lang="ru-RU" sz="2200" dirty="0" err="1" smtClean="0">
                <a:solidFill>
                  <a:srgbClr val="FFFF00"/>
                </a:solidFill>
              </a:rPr>
              <a:t>әйтеш</a:t>
            </a:r>
            <a:r>
              <a:rPr lang="ru-RU" sz="2200" dirty="0" smtClean="0">
                <a:solidFill>
                  <a:srgbClr val="FFFF00"/>
                </a:solidFill>
              </a:rPr>
              <a:t>, </a:t>
            </a:r>
            <a:r>
              <a:rPr lang="ru-RU" sz="2200" dirty="0" err="1" smtClean="0">
                <a:solidFill>
                  <a:srgbClr val="FFFF00"/>
                </a:solidFill>
              </a:rPr>
              <a:t>такмаклар</a:t>
            </a:r>
            <a:r>
              <a:rPr lang="ru-RU" sz="2200" dirty="0" smtClean="0">
                <a:solidFill>
                  <a:srgbClr val="FFFF00"/>
                </a:solidFill>
              </a:rPr>
              <a:t> </a:t>
            </a:r>
            <a:r>
              <a:rPr lang="ru-RU" sz="2200" dirty="0" err="1" smtClean="0">
                <a:solidFill>
                  <a:srgbClr val="FFFF00"/>
                </a:solidFill>
              </a:rPr>
              <a:t>бе</a:t>
            </a:r>
            <a:r>
              <a:rPr lang="tt-RU" sz="2200" dirty="0" smtClean="0">
                <a:solidFill>
                  <a:srgbClr val="FFFF00"/>
                </a:solidFill>
              </a:rPr>
              <a:t>л</a:t>
            </a:r>
            <a:r>
              <a:rPr lang="ru-RU" sz="2200" dirty="0" err="1" smtClean="0">
                <a:solidFill>
                  <a:srgbClr val="FFFF00"/>
                </a:solidFill>
              </a:rPr>
              <a:t>ән үрелеп </a:t>
            </a:r>
            <a:r>
              <a:rPr lang="ru-RU" sz="2200" dirty="0" smtClean="0">
                <a:solidFill>
                  <a:srgbClr val="FFFF00"/>
                </a:solidFill>
              </a:rPr>
              <a:t>бара, </a:t>
            </a:r>
            <a:r>
              <a:rPr lang="ru-RU" sz="2200" dirty="0" err="1" smtClean="0">
                <a:solidFill>
                  <a:srgbClr val="FFFF00"/>
                </a:solidFill>
              </a:rPr>
              <a:t>ә </a:t>
            </a:r>
            <a:r>
              <a:rPr lang="ru-RU" sz="2200" dirty="0" smtClean="0">
                <a:solidFill>
                  <a:srgbClr val="FFFF00"/>
                </a:solidFill>
              </a:rPr>
              <a:t>кич </a:t>
            </a:r>
            <a:r>
              <a:rPr lang="ru-RU" sz="2200" dirty="0" err="1" smtClean="0">
                <a:solidFill>
                  <a:srgbClr val="FFFF00"/>
                </a:solidFill>
              </a:rPr>
              <a:t>белән</a:t>
            </a:r>
            <a:r>
              <a:rPr lang="ru-RU" sz="2200" dirty="0" smtClean="0">
                <a:solidFill>
                  <a:srgbClr val="FFFF00"/>
                </a:solidFill>
              </a:rPr>
              <a:t>, </a:t>
            </a:r>
            <a:r>
              <a:rPr lang="ru-RU" sz="2200" dirty="0" err="1" smtClean="0">
                <a:solidFill>
                  <a:srgbClr val="FFFF00"/>
                </a:solidFill>
              </a:rPr>
              <a:t>каз</a:t>
            </a:r>
            <a:r>
              <a:rPr lang="ru-RU" sz="2200" dirty="0" smtClean="0">
                <a:solidFill>
                  <a:srgbClr val="FFFF00"/>
                </a:solidFill>
              </a:rPr>
              <a:t> </a:t>
            </a:r>
            <a:r>
              <a:rPr lang="ru-RU" sz="2200" dirty="0" err="1" smtClean="0">
                <a:solidFill>
                  <a:srgbClr val="FFFF00"/>
                </a:solidFill>
              </a:rPr>
              <a:t>итеннән төрле ашлар</a:t>
            </a:r>
            <a:r>
              <a:rPr lang="ru-RU" sz="2200" dirty="0" smtClean="0">
                <a:solidFill>
                  <a:srgbClr val="FFFF00"/>
                </a:solidFill>
              </a:rPr>
              <a:t> </a:t>
            </a:r>
            <a:r>
              <a:rPr lang="ru-RU" sz="2200" dirty="0" err="1" smtClean="0">
                <a:solidFill>
                  <a:srgbClr val="FFFF00"/>
                </a:solidFill>
              </a:rPr>
              <a:t>пешереп</a:t>
            </a:r>
            <a:r>
              <a:rPr lang="ru-RU" sz="2200" dirty="0" smtClean="0">
                <a:solidFill>
                  <a:srgbClr val="FFFF00"/>
                </a:solidFill>
              </a:rPr>
              <a:t>, </a:t>
            </a:r>
            <a:r>
              <a:rPr lang="tt-RU" sz="2200" dirty="0" smtClean="0">
                <a:solidFill>
                  <a:srgbClr val="FFFF00"/>
                </a:solidFill>
              </a:rPr>
              <a:t>бер</a:t>
            </a:r>
            <a:r>
              <a:rPr lang="ru-RU" sz="2200" dirty="0" err="1" smtClean="0">
                <a:solidFill>
                  <a:srgbClr val="FFFF00"/>
                </a:solidFill>
              </a:rPr>
              <a:t>гә сыйланалар</a:t>
            </a:r>
            <a:r>
              <a:rPr lang="ru-RU" sz="2200" dirty="0" smtClean="0">
                <a:solidFill>
                  <a:srgbClr val="FFFF00"/>
                </a:solidFill>
              </a:rPr>
              <a:t>. </a:t>
            </a:r>
            <a:endParaRPr lang="ru-RU" sz="2200" b="1" dirty="0">
              <a:solidFill>
                <a:srgbClr val="FFFF00"/>
              </a:solidFill>
            </a:endParaRPr>
          </a:p>
        </p:txBody>
      </p:sp>
      <p:pic>
        <p:nvPicPr>
          <p:cNvPr id="4" name="Содержимое 3" descr="view_627340_829336.jpg"/>
          <p:cNvPicPr>
            <a:picLocks noGrp="1" noChangeAspect="1"/>
          </p:cNvPicPr>
          <p:nvPr>
            <p:ph idx="1"/>
          </p:nvPr>
        </p:nvPicPr>
        <p:blipFill>
          <a:blip r:embed="rId2" cstate="print"/>
          <a:stretch>
            <a:fillRect/>
          </a:stretch>
        </p:blipFill>
        <p:spPr>
          <a:xfrm>
            <a:off x="381000" y="1752600"/>
            <a:ext cx="8001000" cy="4800600"/>
          </a:xfrm>
        </p:spPr>
        <p:style>
          <a:lnRef idx="1">
            <a:schemeClr val="accent5"/>
          </a:lnRef>
          <a:fillRef idx="3">
            <a:schemeClr val="accent5"/>
          </a:fillRef>
          <a:effectRef idx="2">
            <a:schemeClr val="accent5"/>
          </a:effectRef>
          <a:fontRef idx="minor">
            <a:schemeClr val="lt1"/>
          </a:fontRef>
        </p:style>
      </p:pic>
    </p:spTree>
  </p:cSld>
  <p:clrMapOvr>
    <a:masterClrMapping/>
  </p:clrMapOvr>
  <p:transition>
    <p:wedg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normAutofit/>
          </a:bodyPr>
          <a:lstStyle/>
          <a:p>
            <a:r>
              <a:rPr lang="ru-RU" sz="2400" dirty="0" err="1" smtClean="0"/>
              <a:t>Казларны</a:t>
            </a:r>
            <a:r>
              <a:rPr lang="ru-RU" sz="2400" dirty="0" smtClean="0"/>
              <a:t> </a:t>
            </a:r>
            <a:r>
              <a:rPr lang="ru-RU" sz="2400" dirty="0" err="1" smtClean="0"/>
              <a:t>йолкыганнан</a:t>
            </a:r>
            <a:r>
              <a:rPr lang="ru-RU" sz="2400" dirty="0" smtClean="0"/>
              <a:t> </a:t>
            </a:r>
            <a:r>
              <a:rPr lang="ru-RU" sz="2400" dirty="0" err="1" smtClean="0"/>
              <a:t>соң, елгага</a:t>
            </a:r>
            <a:r>
              <a:rPr lang="ru-RU" sz="2400" dirty="0"/>
              <a:t> </a:t>
            </a:r>
            <a:r>
              <a:rPr lang="ru-RU" sz="2400" dirty="0" err="1" smtClean="0"/>
              <a:t>буенда</a:t>
            </a:r>
            <a:r>
              <a:rPr lang="ru-RU" sz="2400" dirty="0" smtClean="0"/>
              <a:t>  суда  </a:t>
            </a:r>
            <a:r>
              <a:rPr lang="ru-RU" sz="2400" dirty="0" err="1" smtClean="0"/>
              <a:t>юганнар</a:t>
            </a:r>
            <a:r>
              <a:rPr lang="ru-RU" sz="2400" dirty="0" smtClean="0"/>
              <a:t>.</a:t>
            </a:r>
            <a:endParaRPr lang="ru-RU" sz="2400" dirty="0"/>
          </a:p>
        </p:txBody>
      </p:sp>
      <p:pic>
        <p:nvPicPr>
          <p:cNvPr id="4" name="Содержимое 3" descr="-4(1).jpg"/>
          <p:cNvPicPr>
            <a:picLocks noGrp="1" noChangeAspect="1"/>
          </p:cNvPicPr>
          <p:nvPr>
            <p:ph idx="1"/>
          </p:nvPr>
        </p:nvPicPr>
        <p:blipFill>
          <a:blip r:embed="rId2" cstate="print"/>
          <a:stretch>
            <a:fillRect/>
          </a:stretch>
        </p:blipFill>
        <p:spPr>
          <a:xfrm>
            <a:off x="2190750" y="2301875"/>
            <a:ext cx="4762500" cy="3733800"/>
          </a:xfrm>
        </p:spPr>
        <p:style>
          <a:lnRef idx="1">
            <a:schemeClr val="accent5"/>
          </a:lnRef>
          <a:fillRef idx="3">
            <a:schemeClr val="accent5"/>
          </a:fillRef>
          <a:effectRef idx="2">
            <a:schemeClr val="accent5"/>
          </a:effectRef>
          <a:fontRef idx="minor">
            <a:schemeClr val="lt1"/>
          </a:fontRef>
        </p:style>
      </p:pic>
    </p:spTree>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2">
            <a:schemeClr val="accent4">
              <a:shade val="50000"/>
            </a:schemeClr>
          </a:lnRef>
          <a:fillRef idx="1">
            <a:schemeClr val="accent4"/>
          </a:fillRef>
          <a:effectRef idx="0">
            <a:schemeClr val="accent4"/>
          </a:effectRef>
          <a:fontRef idx="minor">
            <a:schemeClr val="lt1"/>
          </a:fontRef>
        </p:style>
        <p:txBody>
          <a:bodyPr>
            <a:normAutofit fontScale="90000"/>
          </a:bodyPr>
          <a:lstStyle/>
          <a:p>
            <a:r>
              <a:rPr lang="ru-RU" dirty="0" smtClean="0"/>
              <a:t>АУЛАК  ӨЙ.(</a:t>
            </a:r>
            <a:r>
              <a:rPr lang="ru-RU" dirty="0" err="1" smtClean="0"/>
              <a:t>аулак</a:t>
            </a:r>
            <a:r>
              <a:rPr lang="ru-RU" dirty="0" smtClean="0"/>
              <a:t> </a:t>
            </a:r>
            <a:r>
              <a:rPr lang="ru-RU" dirty="0" err="1" smtClean="0"/>
              <a:t>өйдә  яшьләр җырлап </a:t>
            </a:r>
            <a:r>
              <a:rPr lang="ru-RU" dirty="0" smtClean="0"/>
              <a:t>-</a:t>
            </a:r>
            <a:r>
              <a:rPr lang="ru-RU" dirty="0" err="1" smtClean="0"/>
              <a:t>биеп</a:t>
            </a:r>
            <a:r>
              <a:rPr lang="ru-RU" dirty="0" smtClean="0"/>
              <a:t>  </a:t>
            </a:r>
            <a:r>
              <a:rPr lang="ru-RU" dirty="0" err="1" smtClean="0"/>
              <a:t>күңел ачканнар</a:t>
            </a:r>
            <a:r>
              <a:rPr lang="ru-RU" dirty="0" smtClean="0"/>
              <a:t>)</a:t>
            </a:r>
            <a:endParaRPr lang="ru-RU" dirty="0"/>
          </a:p>
        </p:txBody>
      </p:sp>
      <p:pic>
        <p:nvPicPr>
          <p:cNvPr id="4" name="Содержимое 3" descr="220.jpg"/>
          <p:cNvPicPr>
            <a:picLocks noGrp="1" noChangeAspect="1"/>
          </p:cNvPicPr>
          <p:nvPr>
            <p:ph idx="1"/>
          </p:nvPr>
        </p:nvPicPr>
        <p:blipFill>
          <a:blip r:embed="rId2" cstate="print"/>
          <a:stretch>
            <a:fillRect/>
          </a:stretch>
        </p:blipFill>
        <p:spPr>
          <a:xfrm>
            <a:off x="1145836" y="1882775"/>
            <a:ext cx="6852328" cy="4572000"/>
          </a:xfrm>
        </p:spPr>
        <p:style>
          <a:lnRef idx="1">
            <a:schemeClr val="accent5"/>
          </a:lnRef>
          <a:fillRef idx="3">
            <a:schemeClr val="accent5"/>
          </a:fillRef>
          <a:effectRef idx="2">
            <a:schemeClr val="accent5"/>
          </a:effectRef>
          <a:fontRef idx="minor">
            <a:schemeClr val="lt1"/>
          </a:fontRef>
        </p:style>
      </p:pic>
    </p:spTree>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2">
            <a:schemeClr val="accent4">
              <a:shade val="50000"/>
            </a:schemeClr>
          </a:lnRef>
          <a:fillRef idx="1">
            <a:schemeClr val="accent4"/>
          </a:fillRef>
          <a:effectRef idx="0">
            <a:schemeClr val="accent4"/>
          </a:effectRef>
          <a:fontRef idx="minor">
            <a:schemeClr val="lt1"/>
          </a:fontRef>
        </p:style>
        <p:txBody>
          <a:bodyPr>
            <a:normAutofit/>
          </a:bodyPr>
          <a:lstStyle/>
          <a:p>
            <a:r>
              <a:rPr lang="ru-RU" sz="2400" dirty="0" err="1" smtClean="0"/>
              <a:t>Аулак</a:t>
            </a:r>
            <a:r>
              <a:rPr lang="ru-RU" sz="2400" dirty="0" smtClean="0"/>
              <a:t> </a:t>
            </a:r>
            <a:r>
              <a:rPr lang="ru-RU" sz="2400" dirty="0" err="1" smtClean="0"/>
              <a:t>өйдә кызлар</a:t>
            </a:r>
            <a:r>
              <a:rPr lang="ru-RU" sz="2400" dirty="0" smtClean="0"/>
              <a:t> </a:t>
            </a:r>
            <a:r>
              <a:rPr lang="ru-RU" sz="2400" dirty="0" err="1" smtClean="0"/>
              <a:t>тәрле кул</a:t>
            </a:r>
            <a:r>
              <a:rPr lang="ru-RU" sz="2400" dirty="0" smtClean="0"/>
              <a:t> </a:t>
            </a:r>
            <a:r>
              <a:rPr lang="ru-RU" sz="2400" dirty="0" err="1" smtClean="0"/>
              <a:t>эшләре тотканнар.Кулъяулыклар</a:t>
            </a:r>
            <a:r>
              <a:rPr lang="ru-RU" sz="2400" dirty="0" smtClean="0"/>
              <a:t>  </a:t>
            </a:r>
            <a:r>
              <a:rPr lang="ru-RU" sz="2400" dirty="0" err="1" smtClean="0"/>
              <a:t>чиккәннәр,бәйләгәннәр.</a:t>
            </a:r>
            <a:endParaRPr lang="ru-RU" sz="2400" dirty="0"/>
          </a:p>
        </p:txBody>
      </p:sp>
      <p:pic>
        <p:nvPicPr>
          <p:cNvPr id="4" name="Содержимое 3" descr="hqdefault.jpg"/>
          <p:cNvPicPr>
            <a:picLocks noGrp="1" noChangeAspect="1"/>
          </p:cNvPicPr>
          <p:nvPr>
            <p:ph idx="1"/>
          </p:nvPr>
        </p:nvPicPr>
        <p:blipFill>
          <a:blip r:embed="rId2" cstate="print"/>
          <a:stretch>
            <a:fillRect/>
          </a:stretch>
        </p:blipFill>
        <p:spPr>
          <a:xfrm>
            <a:off x="533400" y="1524000"/>
            <a:ext cx="8153400" cy="4648199"/>
          </a:xfrm>
        </p:spPr>
        <p:style>
          <a:lnRef idx="1">
            <a:schemeClr val="accent5"/>
          </a:lnRef>
          <a:fillRef idx="3">
            <a:schemeClr val="accent5"/>
          </a:fillRef>
          <a:effectRef idx="2">
            <a:schemeClr val="accent5"/>
          </a:effectRef>
          <a:fontRef idx="minor">
            <a:schemeClr val="lt1"/>
          </a:fontRef>
        </p:style>
      </p:pic>
    </p:spTree>
  </p:cSld>
  <p:clrMapOvr>
    <a:masterClrMapping/>
  </p:clrMapOvr>
  <p:transition>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2">
            <a:schemeClr val="accent4">
              <a:shade val="50000"/>
            </a:schemeClr>
          </a:lnRef>
          <a:fillRef idx="1">
            <a:schemeClr val="accent4"/>
          </a:fillRef>
          <a:effectRef idx="0">
            <a:schemeClr val="accent4"/>
          </a:effectRef>
          <a:fontRef idx="minor">
            <a:schemeClr val="lt1"/>
          </a:fontRef>
        </p:style>
        <p:txBody>
          <a:bodyPr>
            <a:normAutofit/>
          </a:bodyPr>
          <a:lstStyle/>
          <a:p>
            <a:r>
              <a:rPr lang="ru-RU" dirty="0" smtClean="0"/>
              <a:t>КАРГА БОТКАСЫ.</a:t>
            </a:r>
            <a:endParaRPr lang="ru-RU" dirty="0"/>
          </a:p>
        </p:txBody>
      </p:sp>
      <p:pic>
        <p:nvPicPr>
          <p:cNvPr id="4" name="Содержимое 3" descr="89105695.jpg"/>
          <p:cNvPicPr>
            <a:picLocks noGrp="1" noChangeAspect="1"/>
          </p:cNvPicPr>
          <p:nvPr>
            <p:ph idx="1"/>
          </p:nvPr>
        </p:nvPicPr>
        <p:blipFill>
          <a:blip r:embed="rId2" cstate="print"/>
          <a:stretch>
            <a:fillRect/>
          </a:stretch>
        </p:blipFill>
        <p:spPr>
          <a:xfrm>
            <a:off x="1771650" y="2082800"/>
            <a:ext cx="5600700" cy="4171950"/>
          </a:xfrm>
        </p:spPr>
        <p:style>
          <a:lnRef idx="1">
            <a:schemeClr val="accent5"/>
          </a:lnRef>
          <a:fillRef idx="3">
            <a:schemeClr val="accent5"/>
          </a:fillRef>
          <a:effectRef idx="2">
            <a:schemeClr val="accent5"/>
          </a:effectRef>
          <a:fontRef idx="minor">
            <a:schemeClr val="lt1"/>
          </a:fontRef>
        </p:style>
      </p:pic>
    </p:spTree>
  </p:cSld>
  <p:clrMapOvr>
    <a:masterClrMapping/>
  </p:clrMapOvr>
  <p:transition>
    <p:wipe dir="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Яркая">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Яркая">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Яркая">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117</TotalTime>
  <Words>212</Words>
  <Application>Microsoft Office PowerPoint</Application>
  <PresentationFormat>Экран (4:3)</PresentationFormat>
  <Paragraphs>22</Paragraphs>
  <Slides>12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Яркая</vt:lpstr>
      <vt:lpstr>Слайд 1</vt:lpstr>
      <vt:lpstr>Бәйрәмнәр  һәм йолалар  турында</vt:lpstr>
      <vt:lpstr>Слайд 3</vt:lpstr>
      <vt:lpstr>НӘҮРҮЗ  БӘЙРӘМЕ</vt:lpstr>
      <vt:lpstr>КАЗ  ӨМӘСЕ Каз өмәсе көн буе җыр, әйтеш, такмаклар белән үрелеп бара, ә кич белән, каз итеннән төрле ашлар пешереп, бергә сыйланалар. </vt:lpstr>
      <vt:lpstr>Казларны йолкыганнан соң, елгага буенда  суда  юганнар.</vt:lpstr>
      <vt:lpstr>АУЛАК  ӨЙ.(аулак өйдә  яшьләр җырлап -биеп  күңел ачканнар)</vt:lpstr>
      <vt:lpstr>Аулак өйдә кызлар тәрле кул эшләре тотканнар.Кулъяулыклар  чиккәннәр,бәйләгәннәр.</vt:lpstr>
      <vt:lpstr>КАРГА БОТКАСЫ.</vt:lpstr>
      <vt:lpstr>САБАНТУЙ  «Сабантуй» дигәннән без, язгы чәчүләр беткәч, авыл халкының мәйдан оештырып, шунда Сабантуйга хас уеннар (көрәш, йөгереш, баганага менү һ. б.) уйнап, күңел ачуын күз алдында тотабыз. Әмма бу бәйрәмнең борын-борыннан көнкүрештә үтәп килгән вазифасы ул гына түгел. Аның төп вазифасы - язгы чәчүгә чыгар алдыннан, жир-суга хөрмәт күрсәтү. </vt:lpstr>
      <vt:lpstr>САБАНТУЙ БӘЙРӘМЕНӘ СӨЛГЕ ҖЫЮ</vt:lpstr>
      <vt:lpstr>Сабантуй уеннары</vt:lpstr>
    </vt:vector>
  </TitlesOfParts>
  <Company>WolfishLair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1</dc:creator>
  <cp:lastModifiedBy>1</cp:lastModifiedBy>
  <cp:revision>12</cp:revision>
  <dcterms:created xsi:type="dcterms:W3CDTF">2015-04-21T17:02:52Z</dcterms:created>
  <dcterms:modified xsi:type="dcterms:W3CDTF">2015-04-21T18:59:55Z</dcterms:modified>
</cp:coreProperties>
</file>