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79" r:id="rId6"/>
    <p:sldId id="272" r:id="rId7"/>
    <p:sldId id="266" r:id="rId8"/>
    <p:sldId id="271" r:id="rId9"/>
    <p:sldId id="268" r:id="rId10"/>
    <p:sldId id="278" r:id="rId11"/>
    <p:sldId id="269" r:id="rId12"/>
    <p:sldId id="274" r:id="rId13"/>
    <p:sldId id="270" r:id="rId14"/>
    <p:sldId id="276" r:id="rId15"/>
    <p:sldId id="277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564" y="-1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5249-5E9D-468C-BF2B-1300D60D569D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63DD-BC27-40AC-9D79-45F33EF867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5249-5E9D-468C-BF2B-1300D60D569D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63DD-BC27-40AC-9D79-45F33EF86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5249-5E9D-468C-BF2B-1300D60D569D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63DD-BC27-40AC-9D79-45F33EF86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5249-5E9D-468C-BF2B-1300D60D569D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63DD-BC27-40AC-9D79-45F33EF86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5249-5E9D-468C-BF2B-1300D60D569D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9D363DD-BC27-40AC-9D79-45F33EF86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5249-5E9D-468C-BF2B-1300D60D569D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63DD-BC27-40AC-9D79-45F33EF86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5249-5E9D-468C-BF2B-1300D60D569D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63DD-BC27-40AC-9D79-45F33EF86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5249-5E9D-468C-BF2B-1300D60D569D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63DD-BC27-40AC-9D79-45F33EF86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5249-5E9D-468C-BF2B-1300D60D569D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63DD-BC27-40AC-9D79-45F33EF86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5249-5E9D-468C-BF2B-1300D60D569D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63DD-BC27-40AC-9D79-45F33EF86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5249-5E9D-468C-BF2B-1300D60D569D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63DD-BC27-40AC-9D79-45F33EF86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AF35249-5E9D-468C-BF2B-1300D60D569D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9D363DD-BC27-40AC-9D79-45F33EF86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13" Type="http://schemas.openxmlformats.org/officeDocument/2006/relationships/image" Target="../media/image40.jpeg"/><Relationship Id="rId18" Type="http://schemas.openxmlformats.org/officeDocument/2006/relationships/image" Target="../media/image45.jpeg"/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12" Type="http://schemas.openxmlformats.org/officeDocument/2006/relationships/image" Target="../media/image39.jpeg"/><Relationship Id="rId17" Type="http://schemas.openxmlformats.org/officeDocument/2006/relationships/image" Target="../media/image44.jpeg"/><Relationship Id="rId2" Type="http://schemas.openxmlformats.org/officeDocument/2006/relationships/image" Target="../media/image29.jpeg"/><Relationship Id="rId16" Type="http://schemas.openxmlformats.org/officeDocument/2006/relationships/image" Target="../media/image4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3.jpeg"/><Relationship Id="rId11" Type="http://schemas.openxmlformats.org/officeDocument/2006/relationships/image" Target="../media/image38.jpeg"/><Relationship Id="rId5" Type="http://schemas.openxmlformats.org/officeDocument/2006/relationships/image" Target="../media/image32.jpeg"/><Relationship Id="rId15" Type="http://schemas.openxmlformats.org/officeDocument/2006/relationships/image" Target="../media/image42.jpeg"/><Relationship Id="rId10" Type="http://schemas.openxmlformats.org/officeDocument/2006/relationships/image" Target="../media/image37.jpeg"/><Relationship Id="rId4" Type="http://schemas.openxmlformats.org/officeDocument/2006/relationships/image" Target="../media/image31.jpeg"/><Relationship Id="rId9" Type="http://schemas.openxmlformats.org/officeDocument/2006/relationships/image" Target="../media/image36.jpeg"/><Relationship Id="rId14" Type="http://schemas.openxmlformats.org/officeDocument/2006/relationships/image" Target="../media/image4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fotki.yandex.ru/users/kur-valentina/view/579581/" TargetMode="External"/><Relationship Id="rId2" Type="http://schemas.openxmlformats.org/officeDocument/2006/relationships/hyperlink" Target="http://festival.1september.ru/articles/565588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chmag.ru/education-preschool-children/alphabet-in-different-languages/400-azbuka-dlia-malishey-v-kartinkah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12" Type="http://schemas.openxmlformats.org/officeDocument/2006/relationships/image" Target="../media/image2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  <a:tileRect/>
          </a:gradFill>
        </p:spPr>
        <p:txBody>
          <a:bodyPr>
            <a:normAutofit fontScale="90000"/>
          </a:bodyPr>
          <a:lstStyle/>
          <a:p>
            <a:r>
              <a:rPr lang="ru-RU" kern="10" cap="none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/>
              </a:rPr>
              <a:t>Знакомство с буквой </a:t>
            </a:r>
            <a:r>
              <a:rPr lang="ru-RU" sz="67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/>
              </a:rPr>
              <a:t>А</a:t>
            </a:r>
            <a:br>
              <a:rPr lang="ru-RU" sz="67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/>
              </a:rPr>
            </a:br>
            <a:endParaRPr lang="ru-RU" sz="6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331698"/>
            <a:ext cx="8215370" cy="3169136"/>
          </a:xfrm>
          <a:noFill/>
        </p:spPr>
        <p:txBody>
          <a:bodyPr>
            <a:normAutofit/>
          </a:bodyPr>
          <a:lstStyle/>
          <a:p>
            <a:r>
              <a:rPr lang="ru-RU" sz="4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/>
              </a:rPr>
              <a:t>Подготовила: Воробьева </a:t>
            </a:r>
          </a:p>
          <a:p>
            <a:r>
              <a:rPr lang="ru-RU" sz="4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/>
              </a:rPr>
              <a:t>Елена Сергеевна.</a:t>
            </a:r>
            <a:br>
              <a:rPr lang="ru-RU" sz="4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/>
              </a:rPr>
            </a:br>
            <a:r>
              <a:rPr lang="ru-RU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МБДОУ «Детский сад  «Радость»</a:t>
            </a:r>
          </a:p>
          <a:p>
            <a:r>
              <a:rPr lang="ru-RU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Г. Асбест, Свердловская область.</a:t>
            </a:r>
          </a:p>
          <a:p>
            <a:endParaRPr lang="ru-RU" b="1" kern="10" dirty="0" smtClean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7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Продолжи</a:t>
            </a:r>
            <a:br>
              <a:rPr lang="ru-RU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7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2507786"/>
            <a:ext cx="8643998" cy="150971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АВ…                                   АК…                                          АР…</a:t>
            </a:r>
          </a:p>
          <a:p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АП…                                   АБ…                                           АС…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7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Профессии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142984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Архитектор строит дом,</a:t>
            </a:r>
            <a:br>
              <a:rPr lang="ru-RU" dirty="0" smtClean="0"/>
            </a:br>
            <a:r>
              <a:rPr lang="ru-RU" dirty="0" smtClean="0"/>
              <a:t> Дом многоэтажный.</a:t>
            </a:r>
            <a:br>
              <a:rPr lang="ru-RU" dirty="0" smtClean="0"/>
            </a:br>
            <a:r>
              <a:rPr lang="ru-RU" dirty="0" smtClean="0"/>
              <a:t> Строит дом карандашом</a:t>
            </a:r>
            <a:br>
              <a:rPr lang="ru-RU" dirty="0" smtClean="0"/>
            </a:br>
            <a:r>
              <a:rPr lang="ru-RU" dirty="0" smtClean="0"/>
              <a:t> На листке бумажном.</a:t>
            </a:r>
            <a:endParaRPr lang="ru-RU" dirty="0"/>
          </a:p>
        </p:txBody>
      </p:sp>
      <p:pic>
        <p:nvPicPr>
          <p:cNvPr id="4098" name="Picture 2" descr="Стихотворения про архитекто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142984"/>
            <a:ext cx="1799999" cy="1800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000496" y="3571876"/>
            <a:ext cx="4857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прошлый раз он был педагогом,</a:t>
            </a:r>
            <a:br>
              <a:rPr lang="ru-RU" dirty="0" smtClean="0"/>
            </a:br>
            <a:r>
              <a:rPr lang="ru-RU" dirty="0" smtClean="0"/>
              <a:t> Послезавтра- машинист.</a:t>
            </a:r>
            <a:endParaRPr lang="ru-RU" dirty="0"/>
          </a:p>
        </p:txBody>
      </p:sp>
      <p:pic>
        <p:nvPicPr>
          <p:cNvPr id="4100" name="Picture 4" descr="про артист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571744"/>
            <a:ext cx="1799999" cy="1800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285984" y="4857760"/>
            <a:ext cx="50006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Акробат мой, Акробат, </a:t>
            </a:r>
            <a:br>
              <a:rPr lang="ru-RU" dirty="0" smtClean="0"/>
            </a:br>
            <a:r>
              <a:rPr lang="ru-RU" dirty="0" smtClean="0"/>
              <a:t>Ножки, как пружинки. </a:t>
            </a:r>
            <a:br>
              <a:rPr lang="ru-RU" dirty="0" smtClean="0"/>
            </a:br>
            <a:r>
              <a:rPr lang="ru-RU" dirty="0" smtClean="0"/>
              <a:t>Он как мячик прыгать рад </a:t>
            </a:r>
            <a:endParaRPr lang="ru-RU" dirty="0"/>
          </a:p>
        </p:txBody>
      </p:sp>
      <p:pic>
        <p:nvPicPr>
          <p:cNvPr id="4102" name="Picture 6" descr="http://im0-tub-ru.yandex.net/i?id=415346260-70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4714884"/>
            <a:ext cx="20097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747698"/>
          </a:xfrm>
        </p:spPr>
        <p:txBody>
          <a:bodyPr/>
          <a:lstStyle/>
          <a:p>
            <a:pPr algn="ctr"/>
            <a:r>
              <a:rPr lang="ru-RU" sz="44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7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Составь схему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42910" y="3571876"/>
            <a:ext cx="8286808" cy="44562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 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3074" name="Picture 2" descr="http://im0-tub-ru.yandex.net/i?id=328913691-4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14488"/>
            <a:ext cx="1371600" cy="1362075"/>
          </a:xfrm>
          <a:prstGeom prst="rect">
            <a:avLst/>
          </a:prstGeom>
          <a:noFill/>
        </p:spPr>
      </p:pic>
      <p:pic>
        <p:nvPicPr>
          <p:cNvPr id="3076" name="Picture 4" descr="http://im0-tub-ru.yandex.net/i?id=186742864-54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1714488"/>
            <a:ext cx="2019300" cy="1428750"/>
          </a:xfrm>
          <a:prstGeom prst="rect">
            <a:avLst/>
          </a:prstGeom>
          <a:noFill/>
        </p:spPr>
      </p:pic>
      <p:pic>
        <p:nvPicPr>
          <p:cNvPr id="3078" name="Picture 6" descr="http://im0-tub-ru.yandex.net/i?id=245891515-64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1714488"/>
            <a:ext cx="23050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44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7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Буква А задает вопросы.</a:t>
            </a:r>
            <a:br>
              <a:rPr lang="ru-RU" sz="44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7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</a:br>
            <a:r>
              <a:rPr lang="ru-RU" sz="44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7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Ответы должны </a:t>
            </a:r>
            <a:r>
              <a:rPr lang="ru-RU" sz="4400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7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начинатся</a:t>
            </a:r>
            <a:r>
              <a:rPr lang="ru-RU" sz="44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7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на букву А.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857364"/>
            <a:ext cx="87154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4800" dirty="0" smtClean="0">
                <a:solidFill>
                  <a:srgbClr val="FF0000"/>
                </a:solidFill>
              </a:rPr>
              <a:t>Какие фрукты ты любишь? </a:t>
            </a:r>
          </a:p>
          <a:p>
            <a:pPr>
              <a:buFont typeface="Wingdings" pitchFamily="2" charset="2"/>
              <a:buChar char="v"/>
            </a:pPr>
            <a:r>
              <a:rPr lang="ru-RU" sz="4800" dirty="0" smtClean="0">
                <a:solidFill>
                  <a:srgbClr val="FF0000"/>
                </a:solidFill>
              </a:rPr>
              <a:t>Кем ты хочешь стать? </a:t>
            </a:r>
          </a:p>
          <a:p>
            <a:pPr>
              <a:buFont typeface="Wingdings" pitchFamily="2" charset="2"/>
              <a:buChar char="v"/>
            </a:pPr>
            <a:r>
              <a:rPr lang="ru-RU" sz="4800" dirty="0" smtClean="0">
                <a:solidFill>
                  <a:srgbClr val="FF0000"/>
                </a:solidFill>
              </a:rPr>
              <a:t>Где хочешь жить? </a:t>
            </a:r>
          </a:p>
          <a:p>
            <a:pPr>
              <a:buFont typeface="Wingdings" pitchFamily="2" charset="2"/>
              <a:buChar char="v"/>
            </a:pPr>
            <a:r>
              <a:rPr lang="ru-RU" sz="4800" dirty="0" smtClean="0">
                <a:solidFill>
                  <a:srgbClr val="FF0000"/>
                </a:solidFill>
              </a:rPr>
              <a:t>Каких ты знаешь птиц? </a:t>
            </a:r>
          </a:p>
          <a:p>
            <a:pPr>
              <a:buFont typeface="Wingdings" pitchFamily="2" charset="2"/>
              <a:buChar char="v"/>
            </a:pPr>
            <a:r>
              <a:rPr lang="ru-RU" sz="4800" dirty="0" smtClean="0">
                <a:solidFill>
                  <a:srgbClr val="FF0000"/>
                </a:solidFill>
              </a:rPr>
              <a:t>Какие любишь цветы? 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7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Найди и </a:t>
            </a:r>
            <a:r>
              <a:rPr lang="ru-RU" sz="44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7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посчитай </a:t>
            </a:r>
            <a:r>
              <a:rPr lang="ru-RU" sz="44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7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сколько букв А  на картинке.</a:t>
            </a:r>
            <a:endParaRPr lang="ru-RU" dirty="0"/>
          </a:p>
        </p:txBody>
      </p:sp>
      <p:pic>
        <p:nvPicPr>
          <p:cNvPr id="29698" name="Picture 2" descr="http://readik.ru/bukvy/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357298"/>
            <a:ext cx="1590185" cy="2160000"/>
          </a:xfrm>
          <a:prstGeom prst="rect">
            <a:avLst/>
          </a:prstGeom>
          <a:noFill/>
        </p:spPr>
      </p:pic>
      <p:pic>
        <p:nvPicPr>
          <p:cNvPr id="29700" name="Picture 4" descr="http://readik.ru/bukvy/a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2214554"/>
            <a:ext cx="1733548" cy="1800000"/>
          </a:xfrm>
          <a:prstGeom prst="rect">
            <a:avLst/>
          </a:prstGeom>
          <a:noFill/>
        </p:spPr>
      </p:pic>
      <p:pic>
        <p:nvPicPr>
          <p:cNvPr id="29702" name="Picture 6" descr="http://readik.ru/bukvy/a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4500570"/>
            <a:ext cx="1404421" cy="1800000"/>
          </a:xfrm>
          <a:prstGeom prst="rect">
            <a:avLst/>
          </a:prstGeom>
          <a:noFill/>
        </p:spPr>
      </p:pic>
      <p:pic>
        <p:nvPicPr>
          <p:cNvPr id="29704" name="Picture 8" descr="http://im0-tub-ru.yandex.net/i?id=293201283-01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2786058"/>
            <a:ext cx="1905000" cy="1428750"/>
          </a:xfrm>
          <a:prstGeom prst="rect">
            <a:avLst/>
          </a:prstGeom>
          <a:noFill/>
        </p:spPr>
      </p:pic>
      <p:pic>
        <p:nvPicPr>
          <p:cNvPr id="29706" name="Picture 10" descr="http://im0-tub-ru.yandex.net/i?id=474682146-42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57356" y="2071678"/>
            <a:ext cx="1200150" cy="1428750"/>
          </a:xfrm>
          <a:prstGeom prst="rect">
            <a:avLst/>
          </a:prstGeom>
          <a:noFill/>
        </p:spPr>
      </p:pic>
      <p:pic>
        <p:nvPicPr>
          <p:cNvPr id="29708" name="Picture 12" descr="http://im0-tub-ru.yandex.net/i?id=528480594-14-72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43702" y="1214422"/>
            <a:ext cx="1428750" cy="1428750"/>
          </a:xfrm>
          <a:prstGeom prst="rect">
            <a:avLst/>
          </a:prstGeom>
          <a:noFill/>
        </p:spPr>
      </p:pic>
      <p:pic>
        <p:nvPicPr>
          <p:cNvPr id="29710" name="Picture 14" descr="http://im0-tub-ru.yandex.net/i?id=267528860-36-72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715250" y="5429250"/>
            <a:ext cx="1428750" cy="1428750"/>
          </a:xfrm>
          <a:prstGeom prst="rect">
            <a:avLst/>
          </a:prstGeom>
          <a:noFill/>
        </p:spPr>
      </p:pic>
      <p:pic>
        <p:nvPicPr>
          <p:cNvPr id="29712" name="Picture 16" descr="http://im0-tub-ru.yandex.net/i?id=174847189-03-72&amp;n=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42844" y="3357562"/>
            <a:ext cx="1447800" cy="1428750"/>
          </a:xfrm>
          <a:prstGeom prst="rect">
            <a:avLst/>
          </a:prstGeom>
          <a:noFill/>
        </p:spPr>
      </p:pic>
      <p:pic>
        <p:nvPicPr>
          <p:cNvPr id="29714" name="Picture 18" descr="http://im0-tub-ru.yandex.net/i?id=173987318-28-72&amp;n=2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429388" y="3857628"/>
            <a:ext cx="2152650" cy="1428750"/>
          </a:xfrm>
          <a:prstGeom prst="rect">
            <a:avLst/>
          </a:prstGeom>
          <a:noFill/>
        </p:spPr>
      </p:pic>
      <p:pic>
        <p:nvPicPr>
          <p:cNvPr id="29716" name="Picture 20" descr="http://im0-tub-ru.yandex.net/i?id=555448855-23-72&amp;n=2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928794" y="3929066"/>
            <a:ext cx="1428750" cy="1428750"/>
          </a:xfrm>
          <a:prstGeom prst="rect">
            <a:avLst/>
          </a:prstGeom>
          <a:noFill/>
        </p:spPr>
      </p:pic>
      <p:pic>
        <p:nvPicPr>
          <p:cNvPr id="29718" name="Picture 22" descr="http://im0-tub-ru.yandex.net/i?id=324727263-63-72&amp;n=2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357686" y="1428736"/>
            <a:ext cx="1428750" cy="1428750"/>
          </a:xfrm>
          <a:prstGeom prst="rect">
            <a:avLst/>
          </a:prstGeom>
          <a:noFill/>
        </p:spPr>
      </p:pic>
      <p:pic>
        <p:nvPicPr>
          <p:cNvPr id="29720" name="Picture 24" descr="http://im0-tub-ru.yandex.net/i?id=142788824-70-72&amp;n=2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85918" y="5286388"/>
            <a:ext cx="1428750" cy="1428750"/>
          </a:xfrm>
          <a:prstGeom prst="rect">
            <a:avLst/>
          </a:prstGeom>
          <a:noFill/>
        </p:spPr>
      </p:pic>
      <p:pic>
        <p:nvPicPr>
          <p:cNvPr id="29722" name="Picture 26" descr="http://im0-tub-ru.yandex.net/i?id=393333389-43-72&amp;n=2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357686" y="4357694"/>
            <a:ext cx="1428750" cy="1428750"/>
          </a:xfrm>
          <a:prstGeom prst="rect">
            <a:avLst/>
          </a:prstGeom>
          <a:noFill/>
        </p:spPr>
      </p:pic>
      <p:pic>
        <p:nvPicPr>
          <p:cNvPr id="29724" name="Picture 28" descr="http://im0-tub-ru.yandex.net/i?id=448689703-21-72&amp;n=21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000364" y="1428736"/>
            <a:ext cx="1428750" cy="1428750"/>
          </a:xfrm>
          <a:prstGeom prst="rect">
            <a:avLst/>
          </a:prstGeom>
          <a:noFill/>
        </p:spPr>
      </p:pic>
      <p:pic>
        <p:nvPicPr>
          <p:cNvPr id="29726" name="Picture 30" descr="http://im0-tub-ru.yandex.net/i?id=193308258-56-72&amp;n=21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85720" y="5072074"/>
            <a:ext cx="1428750" cy="1428750"/>
          </a:xfrm>
          <a:prstGeom prst="rect">
            <a:avLst/>
          </a:prstGeom>
          <a:noFill/>
        </p:spPr>
      </p:pic>
      <p:pic>
        <p:nvPicPr>
          <p:cNvPr id="29728" name="Picture 32" descr="http://im0-tub-ru.yandex.net/i?id=89656903-45-72&amp;n=21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8086725" y="2214554"/>
            <a:ext cx="1057275" cy="1428750"/>
          </a:xfrm>
          <a:prstGeom prst="rect">
            <a:avLst/>
          </a:prstGeom>
          <a:noFill/>
        </p:spPr>
      </p:pic>
      <p:pic>
        <p:nvPicPr>
          <p:cNvPr id="29730" name="Picture 34" descr="http://im0-tub-ru.yandex.net/i?id=153198402-32-72&amp;n=21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5857884" y="542925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7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Давай, выучим стихотворение! </a:t>
            </a:r>
            <a:endParaRPr lang="ru-RU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857488" y="1285860"/>
            <a:ext cx="3354957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Буква 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» жила в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рбузе,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В полосатом толстом пузе.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Раз пришел к ней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брикос,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Сладкий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нанас принес.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Мимо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ист пролетал,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Букву 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» он увидал,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И решил себе забрать.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брикос давай кричать: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-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А-а-а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, украли, помогите,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Букву 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» в букварь верните!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AutoShape 2" descr="http://www.webbaby.ru/det_pic/azb_aist.gif"/>
          <p:cNvSpPr>
            <a:spLocks noChangeAspect="1" noChangeArrowheads="1"/>
          </p:cNvSpPr>
          <p:nvPr/>
        </p:nvSpPr>
        <p:spPr bwMode="auto">
          <a:xfrm>
            <a:off x="2936875" y="-6080125"/>
            <a:ext cx="1847850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1643050"/>
            <a:ext cx="4857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ИРИНА ГУРИНА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Азбука-сказка</a:t>
            </a:r>
            <a:endParaRPr lang="ru-RU" dirty="0" smtClean="0">
              <a:solidFill>
                <a:srgbClr val="FF000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6" name="Picture 4" descr="http://www.webbaby.ru/det_pic/azb_ais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1643050"/>
            <a:ext cx="18478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CCCCFF">
                <a:alpha val="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7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Используемые  интернет ресурсы: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428868"/>
            <a:ext cx="5636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   Readik.ru - </a:t>
            </a:r>
            <a:r>
              <a:rPr lang="ru-RU" b="1" dirty="0" smtClean="0">
                <a:solidFill>
                  <a:srgbClr val="002060"/>
                </a:solidFill>
              </a:rPr>
              <a:t>Обучение чтению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071678"/>
            <a:ext cx="6429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</a:t>
            </a:r>
            <a:r>
              <a:rPr lang="ru-RU" dirty="0" smtClean="0">
                <a:solidFill>
                  <a:srgbClr val="002060"/>
                </a:solidFill>
              </a:rPr>
              <a:t> FUN4CHILD.RU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071810"/>
            <a:ext cx="57222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     http://festival.1september.ru/…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857496"/>
            <a:ext cx="27146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hlinkClick r:id="rId3"/>
              </a:rPr>
              <a:t>fotki.yandex.ru</a:t>
            </a:r>
            <a:r>
              <a:rPr lang="ru-RU" dirty="0" smtClean="0">
                <a:solidFill>
                  <a:srgbClr val="002060"/>
                </a:solidFill>
              </a:rPr>
              <a:t>  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328612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314324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3857628"/>
            <a:ext cx="11576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chmag.ru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7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Артикуляционная  гимнастика</a:t>
            </a:r>
            <a:br>
              <a:rPr lang="ru-RU" sz="40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7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889844"/>
            <a:ext cx="65722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1</a:t>
            </a:r>
            <a:r>
              <a:rPr lang="ru-RU" dirty="0">
                <a:solidFill>
                  <a:srgbClr val="002060"/>
                </a:solidFill>
              </a:rPr>
              <a:t>. </a:t>
            </a:r>
            <a:r>
              <a:rPr lang="ru-RU" b="1" dirty="0">
                <a:solidFill>
                  <a:srgbClr val="002060"/>
                </a:solidFill>
              </a:rPr>
              <a:t>Улыбка.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Удерживание губ в улыбке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Зубы не видны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2. </a:t>
            </a:r>
            <a:r>
              <a:rPr lang="ru-RU" b="1" dirty="0">
                <a:solidFill>
                  <a:srgbClr val="002060"/>
                </a:solidFill>
              </a:rPr>
              <a:t>Хоботок (Трубочка).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Вытягивание губ вперед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длинной </a:t>
            </a:r>
            <a:r>
              <a:rPr lang="ru-RU" dirty="0">
                <a:solidFill>
                  <a:srgbClr val="002060"/>
                </a:solidFill>
              </a:rPr>
              <a:t>трубочкой. 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3. </a:t>
            </a:r>
            <a:r>
              <a:rPr lang="ru-RU" b="1" dirty="0">
                <a:solidFill>
                  <a:srgbClr val="002060"/>
                </a:solidFill>
              </a:rPr>
              <a:t>Заборчик.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Губы в улыбке, зубы сомкнуты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dirty="0">
                <a:solidFill>
                  <a:srgbClr val="002060"/>
                </a:solidFill>
              </a:rPr>
              <a:t>естественном прикусе и видны.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3314" name="Picture 2" descr="http://im0-tub-ru.yandex.net/i?id=255343554-0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357298"/>
            <a:ext cx="2143125" cy="1428750"/>
          </a:xfrm>
          <a:prstGeom prst="rect">
            <a:avLst/>
          </a:prstGeom>
          <a:noFill/>
        </p:spPr>
      </p:pic>
      <p:pic>
        <p:nvPicPr>
          <p:cNvPr id="13316" name="Picture 4" descr="http://im0-tub-ru.yandex.net/i?id=17883163-1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286124"/>
            <a:ext cx="2533650" cy="1428750"/>
          </a:xfrm>
          <a:prstGeom prst="rect">
            <a:avLst/>
          </a:prstGeom>
          <a:noFill/>
        </p:spPr>
      </p:pic>
      <p:pic>
        <p:nvPicPr>
          <p:cNvPr id="13320" name="Picture 8" descr="http://im0-tub-ru.yandex.net/i?id=339923178-1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5072074"/>
            <a:ext cx="160972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/>
            </a:r>
            <a:br>
              <a:rPr lang="ru-RU" sz="44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285860"/>
            <a:ext cx="79296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4. </a:t>
            </a:r>
            <a:r>
              <a:rPr lang="ru-RU" b="1" dirty="0" smtClean="0">
                <a:solidFill>
                  <a:srgbClr val="002060"/>
                </a:solidFill>
              </a:rPr>
              <a:t>Бублик (Рупор).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Зубы сомкнуты. Губы округлены и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чуть вытянуты вперед.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Верхние и нижние резцы видны.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   5. </a:t>
            </a:r>
            <a:r>
              <a:rPr lang="ru-RU" b="1" dirty="0" smtClean="0">
                <a:solidFill>
                  <a:srgbClr val="002060"/>
                </a:solidFill>
              </a:rPr>
              <a:t>Заборчик - Бублик. Улыбка - Хоботок.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Чередование положений губ.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1266" name="Picture 2" descr="http://im0-tub-ru.yandex.net/i?id=480771050-4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285860"/>
            <a:ext cx="2143125" cy="1428750"/>
          </a:xfrm>
          <a:prstGeom prst="rect">
            <a:avLst/>
          </a:prstGeom>
          <a:noFill/>
        </p:spPr>
      </p:pic>
      <p:pic>
        <p:nvPicPr>
          <p:cNvPr id="5" name="Picture 2" descr="http://im0-tub-ru.yandex.net/i?id=480771050-4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4071942"/>
            <a:ext cx="2143125" cy="1428750"/>
          </a:xfrm>
          <a:prstGeom prst="rect">
            <a:avLst/>
          </a:prstGeom>
          <a:noFill/>
        </p:spPr>
      </p:pic>
      <p:pic>
        <p:nvPicPr>
          <p:cNvPr id="6" name="Picture 8" descr="http://im0-tub-ru.yandex.net/i?id=339923178-11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071942"/>
            <a:ext cx="1609725" cy="1428750"/>
          </a:xfrm>
          <a:prstGeom prst="rect">
            <a:avLst/>
          </a:prstGeom>
          <a:noFill/>
        </p:spPr>
      </p:pic>
      <p:pic>
        <p:nvPicPr>
          <p:cNvPr id="7" name="Picture 2" descr="http://im0-tub-ru.yandex.net/i?id=255343554-08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4071942"/>
            <a:ext cx="2143125" cy="1428750"/>
          </a:xfrm>
          <a:prstGeom prst="rect">
            <a:avLst/>
          </a:prstGeom>
          <a:noFill/>
        </p:spPr>
      </p:pic>
      <p:pic>
        <p:nvPicPr>
          <p:cNvPr id="8" name="Picture 4" descr="http://im0-tub-ru.yandex.net/i?id=17883163-12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4071942"/>
            <a:ext cx="2533650" cy="142875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42844" y="142853"/>
            <a:ext cx="87868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7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Артикуляционная  гимнастика</a:t>
            </a:r>
            <a:b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7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</a:b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sz="44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7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Скороговорка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428736"/>
            <a:ext cx="457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Астра, азбука, айва</a:t>
            </a: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Начинаются на А.</a:t>
            </a: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И кончаются на А</a:t>
            </a: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Астра, азбука, айва.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11266" name="Picture 2" descr="http://im0-tub-ru.yandex.net/i?id=229798466-1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00438"/>
            <a:ext cx="1905000" cy="1428750"/>
          </a:xfrm>
          <a:prstGeom prst="rect">
            <a:avLst/>
          </a:prstGeom>
          <a:noFill/>
        </p:spPr>
      </p:pic>
      <p:pic>
        <p:nvPicPr>
          <p:cNvPr id="11268" name="Picture 4" descr="http://im0-tub-ru.yandex.net/i?id=28947919-16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4286256"/>
            <a:ext cx="1428750" cy="1428750"/>
          </a:xfrm>
          <a:prstGeom prst="rect">
            <a:avLst/>
          </a:prstGeom>
          <a:noFill/>
        </p:spPr>
      </p:pic>
      <p:pic>
        <p:nvPicPr>
          <p:cNvPr id="11270" name="Picture 6" descr="http://im0-tub-ru.yandex.net/i?id=559126447-7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3643314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214290"/>
            <a:ext cx="7086600" cy="1571636"/>
          </a:xfrm>
        </p:spPr>
        <p:txBody>
          <a:bodyPr/>
          <a:lstStyle/>
          <a:p>
            <a:pPr algn="ctr"/>
            <a:r>
              <a:rPr lang="ru-RU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7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Произнеси  прямые и обратные слоги.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428868"/>
            <a:ext cx="8372452" cy="4429132"/>
          </a:xfrm>
        </p:spPr>
        <p:txBody>
          <a:bodyPr numCol="2">
            <a:normAutofit fontScale="25000" lnSpcReduction="20000"/>
          </a:bodyPr>
          <a:lstStyle/>
          <a:p>
            <a:r>
              <a:rPr lang="ru-RU" sz="9800" dirty="0" smtClean="0">
                <a:solidFill>
                  <a:srgbClr val="FF0000"/>
                </a:solidFill>
              </a:rPr>
              <a:t>АУ                                                                 </a:t>
            </a:r>
          </a:p>
          <a:p>
            <a:r>
              <a:rPr lang="ru-RU" sz="9800" dirty="0" smtClean="0">
                <a:solidFill>
                  <a:srgbClr val="FF0000"/>
                </a:solidFill>
              </a:rPr>
              <a:t>АР                                                                    </a:t>
            </a:r>
          </a:p>
          <a:p>
            <a:r>
              <a:rPr lang="ru-RU" sz="9800" dirty="0" smtClean="0">
                <a:solidFill>
                  <a:srgbClr val="FF0000"/>
                </a:solidFill>
              </a:rPr>
              <a:t>АШ                                                                  </a:t>
            </a:r>
          </a:p>
          <a:p>
            <a:r>
              <a:rPr lang="ru-RU" sz="9800" dirty="0" smtClean="0">
                <a:solidFill>
                  <a:srgbClr val="FF0000"/>
                </a:solidFill>
              </a:rPr>
              <a:t>АЦ</a:t>
            </a:r>
          </a:p>
          <a:p>
            <a:r>
              <a:rPr lang="ru-RU" sz="9800" dirty="0" smtClean="0">
                <a:solidFill>
                  <a:srgbClr val="FF0000"/>
                </a:solidFill>
              </a:rPr>
              <a:t>АМ</a:t>
            </a:r>
          </a:p>
          <a:p>
            <a:r>
              <a:rPr lang="ru-RU" sz="9800" dirty="0" smtClean="0">
                <a:solidFill>
                  <a:srgbClr val="FF0000"/>
                </a:solidFill>
              </a:rPr>
              <a:t>АП</a:t>
            </a:r>
          </a:p>
          <a:p>
            <a:r>
              <a:rPr lang="ru-RU" sz="9800" dirty="0" smtClean="0">
                <a:solidFill>
                  <a:srgbClr val="FF0000"/>
                </a:solidFill>
              </a:rPr>
              <a:t>АН</a:t>
            </a:r>
          </a:p>
          <a:p>
            <a:r>
              <a:rPr lang="ru-RU" sz="9800" dirty="0" smtClean="0">
                <a:solidFill>
                  <a:srgbClr val="FF0000"/>
                </a:solidFill>
              </a:rPr>
              <a:t>АГ</a:t>
            </a:r>
          </a:p>
          <a:p>
            <a:endParaRPr lang="ru-RU" sz="9800" dirty="0" smtClean="0">
              <a:solidFill>
                <a:srgbClr val="FF0000"/>
              </a:solidFill>
            </a:endParaRPr>
          </a:p>
          <a:p>
            <a:endParaRPr lang="ru-RU" sz="9800" dirty="0" smtClean="0">
              <a:solidFill>
                <a:srgbClr val="FF0000"/>
              </a:solidFill>
            </a:endParaRPr>
          </a:p>
          <a:p>
            <a:endParaRPr lang="ru-RU" sz="9800" dirty="0" smtClean="0">
              <a:solidFill>
                <a:srgbClr val="FF0000"/>
              </a:solidFill>
            </a:endParaRPr>
          </a:p>
          <a:p>
            <a:r>
              <a:rPr lang="ru-RU" sz="9800" dirty="0" smtClean="0">
                <a:solidFill>
                  <a:srgbClr val="FF0000"/>
                </a:solidFill>
              </a:rPr>
              <a:t>УА</a:t>
            </a:r>
          </a:p>
          <a:p>
            <a:r>
              <a:rPr lang="ru-RU" sz="9800" dirty="0" smtClean="0">
                <a:solidFill>
                  <a:srgbClr val="FF0000"/>
                </a:solidFill>
              </a:rPr>
              <a:t>РА</a:t>
            </a:r>
          </a:p>
          <a:p>
            <a:r>
              <a:rPr lang="ru-RU" sz="9800" dirty="0" smtClean="0">
                <a:solidFill>
                  <a:srgbClr val="FF0000"/>
                </a:solidFill>
              </a:rPr>
              <a:t>ША</a:t>
            </a:r>
          </a:p>
          <a:p>
            <a:r>
              <a:rPr lang="ru-RU" sz="9800" dirty="0" smtClean="0">
                <a:solidFill>
                  <a:srgbClr val="FF0000"/>
                </a:solidFill>
              </a:rPr>
              <a:t>ЦА</a:t>
            </a:r>
          </a:p>
          <a:p>
            <a:r>
              <a:rPr lang="ru-RU" sz="9800" dirty="0" smtClean="0">
                <a:solidFill>
                  <a:srgbClr val="FF0000"/>
                </a:solidFill>
              </a:rPr>
              <a:t>МА</a:t>
            </a:r>
          </a:p>
          <a:p>
            <a:r>
              <a:rPr lang="ru-RU" sz="9800" dirty="0" smtClean="0">
                <a:solidFill>
                  <a:srgbClr val="FF0000"/>
                </a:solidFill>
              </a:rPr>
              <a:t>ПА</a:t>
            </a:r>
          </a:p>
          <a:p>
            <a:r>
              <a:rPr lang="ru-RU" sz="9800" dirty="0" smtClean="0">
                <a:solidFill>
                  <a:srgbClr val="FF0000"/>
                </a:solidFill>
              </a:rPr>
              <a:t>НА</a:t>
            </a:r>
          </a:p>
          <a:p>
            <a:r>
              <a:rPr lang="ru-RU" sz="9800" dirty="0" smtClean="0">
                <a:solidFill>
                  <a:srgbClr val="FF0000"/>
                </a:solidFill>
              </a:rPr>
              <a:t>ГА</a:t>
            </a:r>
          </a:p>
          <a:p>
            <a:endParaRPr lang="ru-RU" sz="3400" dirty="0" smtClean="0"/>
          </a:p>
          <a:p>
            <a:r>
              <a:rPr lang="ru-RU" sz="3400" dirty="0" smtClean="0"/>
              <a:t>                                                                   </a:t>
            </a:r>
          </a:p>
          <a:p>
            <a:r>
              <a:rPr lang="ru-RU" sz="3400" dirty="0" smtClean="0"/>
              <a:t>                                                                 </a:t>
            </a:r>
          </a:p>
          <a:p>
            <a:r>
              <a:rPr lang="ru-RU" dirty="0" smtClean="0"/>
              <a:t>                                                                  </a:t>
            </a:r>
          </a:p>
          <a:p>
            <a:r>
              <a:rPr lang="ru-RU" dirty="0" smtClean="0"/>
              <a:t>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5500726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C00000"/>
                </a:solidFill>
              </a:rPr>
              <a:t>Буква А - первая буква русского алфавита. 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Буква А обозначает гласный звук [А].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Раньше, по </a:t>
            </a:r>
            <a:r>
              <a:rPr lang="ru-RU" sz="3200" dirty="0" err="1" smtClean="0">
                <a:solidFill>
                  <a:srgbClr val="C00000"/>
                </a:solidFill>
              </a:rPr>
              <a:t>старославянски</a:t>
            </a:r>
            <a:r>
              <a:rPr lang="ru-RU" sz="3200" dirty="0" smtClean="0">
                <a:solidFill>
                  <a:srgbClr val="C00000"/>
                </a:solidFill>
              </a:rPr>
              <a:t>, буква называлась "</a:t>
            </a:r>
            <a:r>
              <a:rPr lang="ru-RU" sz="3200" dirty="0" err="1" smtClean="0">
                <a:solidFill>
                  <a:srgbClr val="C00000"/>
                </a:solidFill>
              </a:rPr>
              <a:t>азъ</a:t>
            </a:r>
            <a:r>
              <a:rPr lang="ru-RU" sz="3200" dirty="0" smtClean="0">
                <a:solidFill>
                  <a:srgbClr val="C00000"/>
                </a:solidFill>
              </a:rPr>
              <a:t>", что переводится на русский язык местоимением "я".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7172" name="Picture 4" descr="http://im0-tub-ru.yandex.net/i?id=134027945-1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4000504"/>
            <a:ext cx="18097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7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Назови предметы изображенные на картинке.</a:t>
            </a:r>
            <a:endParaRPr lang="ru-RU" dirty="0"/>
          </a:p>
        </p:txBody>
      </p:sp>
      <p:pic>
        <p:nvPicPr>
          <p:cNvPr id="5" name="Picture 2" descr="http://im0-tub-ru.yandex.net/i?id=447500096-7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285992"/>
            <a:ext cx="5400000" cy="36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7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Назови предметы , в которых есть звук   </a:t>
            </a:r>
            <a:r>
              <a:rPr lang="ru-RU" sz="60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7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А</a:t>
            </a:r>
            <a:endParaRPr lang="ru-RU" sz="6000" dirty="0"/>
          </a:p>
        </p:txBody>
      </p:sp>
      <p:pic>
        <p:nvPicPr>
          <p:cNvPr id="9218" name="Picture 2" descr="http://readik.ru/bukvy/ari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058000"/>
            <a:ext cx="1206704" cy="1440000"/>
          </a:xfrm>
          <a:prstGeom prst="rect">
            <a:avLst/>
          </a:prstGeom>
          <a:noFill/>
        </p:spPr>
      </p:pic>
      <p:pic>
        <p:nvPicPr>
          <p:cNvPr id="9220" name="Picture 4" descr="http://readik.ru/bukvy/aris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3143248"/>
            <a:ext cx="2887701" cy="1800000"/>
          </a:xfrm>
          <a:prstGeom prst="rect">
            <a:avLst/>
          </a:prstGeom>
          <a:noFill/>
        </p:spPr>
      </p:pic>
      <p:pic>
        <p:nvPicPr>
          <p:cNvPr id="9224" name="Picture 8" descr="http://readik.ru/bukvy/aris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857232"/>
            <a:ext cx="1018868" cy="2520000"/>
          </a:xfrm>
          <a:prstGeom prst="rect">
            <a:avLst/>
          </a:prstGeom>
          <a:noFill/>
        </p:spPr>
      </p:pic>
      <p:pic>
        <p:nvPicPr>
          <p:cNvPr id="9226" name="Picture 10" descr="http://im0-tub-ru.yandex.net/i?id=227366477-47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143248"/>
            <a:ext cx="1905000" cy="1428750"/>
          </a:xfrm>
          <a:prstGeom prst="rect">
            <a:avLst/>
          </a:prstGeom>
          <a:noFill/>
        </p:spPr>
      </p:pic>
      <p:pic>
        <p:nvPicPr>
          <p:cNvPr id="9228" name="Picture 12" descr="http://im0-tub-ru.yandex.net/i?id=336464764-42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4810" y="1571612"/>
            <a:ext cx="1914525" cy="1428750"/>
          </a:xfrm>
          <a:prstGeom prst="rect">
            <a:avLst/>
          </a:prstGeom>
          <a:noFill/>
        </p:spPr>
      </p:pic>
      <p:pic>
        <p:nvPicPr>
          <p:cNvPr id="9230" name="Picture 14" descr="http://im0-tub-ru.yandex.net/i?id=273728831-15-72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58082" y="1571612"/>
            <a:ext cx="1257300" cy="1428750"/>
          </a:xfrm>
          <a:prstGeom prst="rect">
            <a:avLst/>
          </a:prstGeom>
          <a:noFill/>
        </p:spPr>
      </p:pic>
      <p:pic>
        <p:nvPicPr>
          <p:cNvPr id="9232" name="Picture 16" descr="http://im0-tub-ru.yandex.net/i?id=832417992-68-72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85984" y="1571612"/>
            <a:ext cx="1428750" cy="1428750"/>
          </a:xfrm>
          <a:prstGeom prst="rect">
            <a:avLst/>
          </a:prstGeom>
          <a:noFill/>
        </p:spPr>
      </p:pic>
      <p:pic>
        <p:nvPicPr>
          <p:cNvPr id="9234" name="Picture 18" descr="http://im0-tub-ru.yandex.net/i?id=215542153-69-72&amp;n=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929322" y="3571876"/>
            <a:ext cx="2286000" cy="1428750"/>
          </a:xfrm>
          <a:prstGeom prst="rect">
            <a:avLst/>
          </a:prstGeom>
          <a:noFill/>
        </p:spPr>
      </p:pic>
      <p:pic>
        <p:nvPicPr>
          <p:cNvPr id="9236" name="Picture 20" descr="http://im0-tub-ru.yandex.net/i?id=230913850-48-72&amp;n=2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000364" y="5000636"/>
            <a:ext cx="1743075" cy="1428750"/>
          </a:xfrm>
          <a:prstGeom prst="rect">
            <a:avLst/>
          </a:prstGeom>
          <a:noFill/>
        </p:spPr>
      </p:pic>
      <p:pic>
        <p:nvPicPr>
          <p:cNvPr id="9238" name="Picture 22" descr="http://im0-tub-ru.yandex.net/i?id=471851785-68-72&amp;n=2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85720" y="5000636"/>
            <a:ext cx="2286000" cy="1428750"/>
          </a:xfrm>
          <a:prstGeom prst="rect">
            <a:avLst/>
          </a:prstGeom>
          <a:noFill/>
        </p:spPr>
      </p:pic>
      <p:pic>
        <p:nvPicPr>
          <p:cNvPr id="9240" name="Picture 24" descr="http://im0-tub-ru.yandex.net/i?id=109131846-67-72&amp;n=2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072066" y="5072074"/>
            <a:ext cx="1905000" cy="1428750"/>
          </a:xfrm>
          <a:prstGeom prst="rect">
            <a:avLst/>
          </a:prstGeom>
          <a:noFill/>
        </p:spPr>
      </p:pic>
      <p:pic>
        <p:nvPicPr>
          <p:cNvPr id="9242" name="Picture 26" descr="http://im0-tub-ru.yandex.net/i?id=306002568-33-72&amp;n=2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57158" y="1500174"/>
            <a:ext cx="17335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7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Отгадай загадки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357298"/>
            <a:ext cx="62902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Буква первая, друзья, в алфавите - это ...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997839"/>
            <a:ext cx="62865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B050"/>
                </a:solidFill>
              </a:rPr>
              <a:t>Айболиту все сперва говорили букву ...</a:t>
            </a:r>
          </a:p>
          <a:p>
            <a:pPr algn="ctr"/>
            <a:r>
              <a:rPr lang="ru-RU" sz="2400" dirty="0" smtClean="0">
                <a:solidFill>
                  <a:srgbClr val="00B050"/>
                </a:solidFill>
              </a:rPr>
              <a:t>В море плавала акула</a:t>
            </a:r>
            <a:br>
              <a:rPr lang="ru-RU" sz="2400" dirty="0" smtClean="0">
                <a:solidFill>
                  <a:srgbClr val="00B050"/>
                </a:solidFill>
              </a:rPr>
            </a:br>
            <a:r>
              <a:rPr lang="ru-RU" sz="2400" dirty="0" smtClean="0">
                <a:solidFill>
                  <a:srgbClr val="00B050"/>
                </a:solidFill>
              </a:rPr>
              <a:t>Ела все, что в нем тонуло.</a:t>
            </a:r>
            <a:br>
              <a:rPr lang="ru-RU" sz="2400" dirty="0" smtClean="0">
                <a:solidFill>
                  <a:srgbClr val="00B050"/>
                </a:solidFill>
              </a:rPr>
            </a:br>
            <a:r>
              <a:rPr lang="ru-RU" sz="2400" dirty="0" smtClean="0">
                <a:solidFill>
                  <a:srgbClr val="00B050"/>
                </a:solidFill>
              </a:rPr>
              <a:t>К нам акула приплыла – </a:t>
            </a:r>
            <a:br>
              <a:rPr lang="ru-RU" sz="2400" dirty="0" smtClean="0">
                <a:solidFill>
                  <a:srgbClr val="00B050"/>
                </a:solidFill>
              </a:rPr>
            </a:br>
            <a:r>
              <a:rPr lang="ru-RU" sz="2400" dirty="0" smtClean="0">
                <a:solidFill>
                  <a:srgbClr val="00B050"/>
                </a:solidFill>
              </a:rPr>
              <a:t>Превратилась в букву…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  <a:p>
            <a:r>
              <a:rPr lang="ru-RU" sz="2400" dirty="0" smtClean="0">
                <a:solidFill>
                  <a:srgbClr val="7030A0"/>
                </a:solidFill>
              </a:rPr>
              <a:t>Аист - птица-почтальон,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К нам придёт весною он.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Прилетит издалека,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Принесёт нам букву ... 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5286388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 smtClean="0">
                <a:solidFill>
                  <a:srgbClr val="FFC000"/>
                </a:solidFill>
              </a:rPr>
              <a:t>В этой букве всё веселье –</a:t>
            </a:r>
            <a:br>
              <a:rPr lang="ru-RU" sz="2400" dirty="0" smtClean="0">
                <a:solidFill>
                  <a:srgbClr val="FFC000"/>
                </a:solidFill>
              </a:rPr>
            </a:br>
            <a:r>
              <a:rPr lang="ru-RU" sz="2400" dirty="0" smtClean="0">
                <a:solidFill>
                  <a:srgbClr val="FFC000"/>
                </a:solidFill>
              </a:rPr>
              <a:t>Горки, гонки, карусели,</a:t>
            </a:r>
            <a:br>
              <a:rPr lang="ru-RU" sz="2400" dirty="0" smtClean="0">
                <a:solidFill>
                  <a:srgbClr val="FFC000"/>
                </a:solidFill>
              </a:rPr>
            </a:br>
            <a:r>
              <a:rPr lang="ru-RU" sz="2400" dirty="0" smtClean="0">
                <a:solidFill>
                  <a:srgbClr val="FFC000"/>
                </a:solidFill>
              </a:rPr>
              <a:t>В ней лекарства продают,</a:t>
            </a:r>
            <a:br>
              <a:rPr lang="ru-RU" sz="2400" dirty="0" smtClean="0">
                <a:solidFill>
                  <a:srgbClr val="FFC000"/>
                </a:solidFill>
              </a:rPr>
            </a:br>
            <a:r>
              <a:rPr lang="ru-RU" sz="2400" dirty="0" smtClean="0">
                <a:solidFill>
                  <a:srgbClr val="FFC000"/>
                </a:solidFill>
              </a:rPr>
              <a:t>Малышам читать дают.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229</TotalTime>
  <Words>200</Words>
  <Application>Microsoft Office PowerPoint</Application>
  <PresentationFormat>Экран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Знакомство с буквой А </vt:lpstr>
      <vt:lpstr>Артикуляционная  гимнастика </vt:lpstr>
      <vt:lpstr> </vt:lpstr>
      <vt:lpstr>Скороговорка</vt:lpstr>
      <vt:lpstr>Произнеси  прямые и обратные слоги. </vt:lpstr>
      <vt:lpstr>Буква А - первая буква русского алфавита.  Буква А обозначает гласный звук [А]. Раньше, по старославянски, буква называлась "азъ", что переводится на русский язык местоимением "я".    </vt:lpstr>
      <vt:lpstr>Назови предметы изображенные на картинке.</vt:lpstr>
      <vt:lpstr>Назови предметы , в которых есть звук   А</vt:lpstr>
      <vt:lpstr>Отгадай загадки</vt:lpstr>
      <vt:lpstr>Продолжи </vt:lpstr>
      <vt:lpstr>Профессии</vt:lpstr>
      <vt:lpstr>Составь схему </vt:lpstr>
      <vt:lpstr>Буква А задает вопросы. Ответы должны начинатся на букву А.</vt:lpstr>
      <vt:lpstr>Найди и посчитай сколько букв А  на картинке.</vt:lpstr>
      <vt:lpstr>Давай, выучим стихотворение! </vt:lpstr>
      <vt:lpstr>Используемые  интернет ресурсы: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25</cp:revision>
  <dcterms:created xsi:type="dcterms:W3CDTF">2012-12-18T05:46:22Z</dcterms:created>
  <dcterms:modified xsi:type="dcterms:W3CDTF">2012-12-18T13:43:35Z</dcterms:modified>
</cp:coreProperties>
</file>