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sldIdLst>
    <p:sldId id="256" r:id="rId2"/>
    <p:sldId id="257" r:id="rId3"/>
    <p:sldId id="258" r:id="rId4"/>
    <p:sldId id="259" r:id="rId5"/>
    <p:sldId id="260" r:id="rId6"/>
    <p:sldId id="265" r:id="rId7"/>
    <p:sldId id="266" r:id="rId8"/>
    <p:sldId id="275" r:id="rId9"/>
    <p:sldId id="274" r:id="rId10"/>
    <p:sldId id="267" r:id="rId11"/>
    <p:sldId id="268" r:id="rId12"/>
    <p:sldId id="276" r:id="rId13"/>
    <p:sldId id="297" r:id="rId14"/>
    <p:sldId id="269" r:id="rId15"/>
    <p:sldId id="271" r:id="rId16"/>
    <p:sldId id="277" r:id="rId17"/>
    <p:sldId id="272" r:id="rId18"/>
    <p:sldId id="280" r:id="rId19"/>
    <p:sldId id="278" r:id="rId20"/>
    <p:sldId id="281" r:id="rId21"/>
    <p:sldId id="282" r:id="rId22"/>
    <p:sldId id="283" r:id="rId23"/>
    <p:sldId id="284" r:id="rId24"/>
    <p:sldId id="285" r:id="rId25"/>
    <p:sldId id="286" r:id="rId26"/>
    <p:sldId id="287" r:id="rId27"/>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7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AA7113-4AA5-43B7-BCB9-480087FEF802}" type="datetimeFigureOut">
              <a:rPr lang="ru-RU" smtClean="0"/>
              <a:pPr/>
              <a:t>03.11.2015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CB542B-F330-4011-B2B4-3840D6E712B3}"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EAF463A-BC7C-46EE-9F1E-7F377CCA4891}" type="datetimeFigureOut">
              <a:rPr lang="en-US" smtClean="0"/>
              <a:pPr/>
              <a:t>11/3/2015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AF463A-BC7C-46EE-9F1E-7F377CCA4891}" type="datetimeFigureOut">
              <a:rPr lang="en-US" smtClean="0"/>
              <a:pPr/>
              <a:t>11/3/2015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AF463A-BC7C-46EE-9F1E-7F377CCA4891}" type="datetimeFigureOut">
              <a:rPr lang="en-US" smtClean="0"/>
              <a:pPr/>
              <a:t>11/3/2015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AF463A-BC7C-46EE-9F1E-7F377CCA4891}" type="datetimeFigureOut">
              <a:rPr lang="en-US" smtClean="0"/>
              <a:pPr/>
              <a:t>11/3/2015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11/3/2015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EAF463A-BC7C-46EE-9F1E-7F377CCA4891}" type="datetimeFigureOut">
              <a:rPr lang="en-US" smtClean="0"/>
              <a:pPr/>
              <a:t>11/3/2015</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EAF463A-BC7C-46EE-9F1E-7F377CCA4891}" type="datetimeFigureOut">
              <a:rPr lang="en-US" smtClean="0"/>
              <a:pPr/>
              <a:t>11/3/2015</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EAF463A-BC7C-46EE-9F1E-7F377CCA4891}" type="datetimeFigureOut">
              <a:rPr lang="en-US" smtClean="0"/>
              <a:pPr/>
              <a:t>11/3/2015</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11/3/2015</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11/3/2015</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11/3/2015</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11/3/2015</a:t>
            </a:fld>
            <a:endParaRPr 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219200"/>
            <a:ext cx="9144000" cy="2743200"/>
          </a:xfrm>
        </p:spPr>
        <p:txBody>
          <a:bodyPr>
            <a:normAutofit fontScale="90000"/>
          </a:bodyPr>
          <a:lstStyle/>
          <a:p>
            <a:r>
              <a:rPr lang="ru-RU" sz="4000" b="1" i="1" dirty="0" smtClean="0"/>
              <a:t>Тема:</a:t>
            </a:r>
            <a:br>
              <a:rPr lang="ru-RU" sz="4000" b="1" i="1" dirty="0" smtClean="0"/>
            </a:br>
            <a:r>
              <a:rPr lang="ru-RU" sz="4000" b="1" i="1" dirty="0" smtClean="0"/>
              <a:t> «Создание предметно-развивающей среды для социально-эмоционального развития детей в условиях группы».</a:t>
            </a:r>
            <a:r>
              <a:rPr lang="ru-RU" dirty="0" smtClean="0"/>
              <a:t/>
            </a:r>
            <a:br>
              <a:rPr lang="ru-RU" dirty="0" smtClean="0"/>
            </a:br>
            <a:endParaRPr lang="ru-RU" dirty="0"/>
          </a:p>
        </p:txBody>
      </p:sp>
      <p:sp>
        <p:nvSpPr>
          <p:cNvPr id="3" name="Подзаголовок 2"/>
          <p:cNvSpPr>
            <a:spLocks noGrp="1"/>
          </p:cNvSpPr>
          <p:nvPr>
            <p:ph type="subTitle" idx="1"/>
          </p:nvPr>
        </p:nvSpPr>
        <p:spPr>
          <a:xfrm>
            <a:off x="3352800" y="4648200"/>
            <a:ext cx="4419600" cy="990600"/>
          </a:xfrm>
        </p:spPr>
        <p:txBody>
          <a:bodyPr>
            <a:normAutofit/>
          </a:bodyPr>
          <a:lstStyle/>
          <a:p>
            <a:pPr algn="r"/>
            <a:r>
              <a:rPr lang="ru-RU" sz="2000" dirty="0" smtClean="0">
                <a:solidFill>
                  <a:schemeClr val="tx1"/>
                </a:solidFill>
              </a:rPr>
              <a:t>Составитель: педагог-психолог</a:t>
            </a:r>
          </a:p>
          <a:p>
            <a:pPr algn="r"/>
            <a:r>
              <a:rPr lang="ru-RU" sz="2000" dirty="0" smtClean="0">
                <a:solidFill>
                  <a:schemeClr val="tx1"/>
                </a:solidFill>
              </a:rPr>
              <a:t> Малик Н.М.</a:t>
            </a:r>
            <a:endParaRPr lang="ru-RU" sz="2000" dirty="0">
              <a:solidFill>
                <a:schemeClr val="tx1"/>
              </a:solidFill>
            </a:endParaRPr>
          </a:p>
        </p:txBody>
      </p:sp>
      <p:pic>
        <p:nvPicPr>
          <p:cNvPr id="1026" name="Picture 2" descr="C:\Users\Надежда\Desktop\разное\a8J2KGBXWb8.jpg"/>
          <p:cNvPicPr>
            <a:picLocks noChangeAspect="1" noChangeArrowheads="1"/>
          </p:cNvPicPr>
          <p:nvPr/>
        </p:nvPicPr>
        <p:blipFill>
          <a:blip r:embed="rId2" cstate="print"/>
          <a:srcRect/>
          <a:stretch>
            <a:fillRect/>
          </a:stretch>
        </p:blipFill>
        <p:spPr bwMode="auto">
          <a:xfrm>
            <a:off x="0" y="4084522"/>
            <a:ext cx="3657600" cy="277347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Для тревожных ребят</a:t>
            </a:r>
            <a:endParaRPr lang="ru-RU" sz="2800" dirty="0"/>
          </a:p>
        </p:txBody>
      </p:sp>
      <p:sp>
        <p:nvSpPr>
          <p:cNvPr id="3" name="Содержимое 2"/>
          <p:cNvSpPr>
            <a:spLocks noGrp="1"/>
          </p:cNvSpPr>
          <p:nvPr>
            <p:ph idx="1"/>
          </p:nvPr>
        </p:nvSpPr>
        <p:spPr/>
        <p:txBody>
          <a:bodyPr>
            <a:normAutofit fontScale="77500" lnSpcReduction="20000"/>
          </a:bodyPr>
          <a:lstStyle/>
          <a:p>
            <a:r>
              <a:rPr lang="ru-RU" dirty="0" smtClean="0"/>
              <a:t>характерны </a:t>
            </a:r>
            <a:r>
              <a:rPr lang="ru-RU" dirty="0"/>
              <a:t>четыре стратегии </a:t>
            </a:r>
            <a:r>
              <a:rPr lang="ru-RU" dirty="0" err="1"/>
              <a:t>совладания</a:t>
            </a:r>
            <a:r>
              <a:rPr lang="ru-RU" dirty="0"/>
              <a:t> со стрессом: «плачу, грущу», «молюсь», «говорю сам с собой», «ем или пью</a:t>
            </a:r>
            <a:r>
              <a:rPr lang="ru-RU" dirty="0" smtClean="0"/>
              <a:t>».</a:t>
            </a:r>
          </a:p>
          <a:p>
            <a:r>
              <a:rPr lang="ru-RU" dirty="0" smtClean="0"/>
              <a:t> </a:t>
            </a:r>
            <a:r>
              <a:rPr lang="ru-RU" dirty="0"/>
              <a:t>Высокая тревожность выражается в постоянной озабоченности, мрачных опасениях и пониженном настроении. Такие дети легко расстраиваются, и поэтому часто плачут и грустят. Когда они чувствуют себя одинокими, то обычно сидят без дела и вынужденно «говорят сами с собой</a:t>
            </a:r>
            <a:r>
              <a:rPr lang="ru-RU" dirty="0" smtClean="0"/>
              <a:t>».</a:t>
            </a:r>
          </a:p>
          <a:p>
            <a:r>
              <a:rPr lang="ru-RU" dirty="0" smtClean="0"/>
              <a:t>Напротив</a:t>
            </a:r>
            <a:r>
              <a:rPr lang="ru-RU" dirty="0"/>
              <a:t>, дети спокойные (с низкой тревожностью) в трудной для себя ситуации не испытывают потребности в поддержке со стороны и, наверное, поэтому используют стратегию </a:t>
            </a:r>
            <a:r>
              <a:rPr lang="ru-RU" dirty="0" err="1"/>
              <a:t>совладания</a:t>
            </a:r>
            <a:r>
              <a:rPr lang="ru-RU" dirty="0"/>
              <a:t> «остаюсь сам по себе, один». </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Чувствительные дети</a:t>
            </a:r>
            <a:endParaRPr lang="ru-RU" sz="2800" dirty="0"/>
          </a:p>
        </p:txBody>
      </p:sp>
      <p:sp>
        <p:nvSpPr>
          <p:cNvPr id="3" name="Содержимое 2"/>
          <p:cNvSpPr>
            <a:spLocks noGrp="1"/>
          </p:cNvSpPr>
          <p:nvPr>
            <p:ph idx="1"/>
          </p:nvPr>
        </p:nvSpPr>
        <p:spPr/>
        <p:txBody>
          <a:bodyPr>
            <a:normAutofit fontScale="55000" lnSpcReduction="20000"/>
          </a:bodyPr>
          <a:lstStyle/>
          <a:p>
            <a:r>
              <a:rPr lang="ru-RU" dirty="0" smtClean="0"/>
              <a:t>тоже </a:t>
            </a:r>
            <a:r>
              <a:rPr lang="ru-RU" dirty="0"/>
              <a:t>прибегают к стратегии «молюсь». </a:t>
            </a:r>
            <a:endParaRPr lang="ru-RU" dirty="0" smtClean="0"/>
          </a:p>
          <a:p>
            <a:r>
              <a:rPr lang="ru-RU" dirty="0" smtClean="0"/>
              <a:t>Они </a:t>
            </a:r>
            <a:r>
              <a:rPr lang="ru-RU" dirty="0"/>
              <a:t>подвержены влияниям среды, доверчивы, подчиняемы, в связи с чем нуждаются в поддержке со стороны более сильного лица. </a:t>
            </a:r>
            <a:endParaRPr lang="ru-RU" dirty="0" smtClean="0"/>
          </a:p>
          <a:p>
            <a:r>
              <a:rPr lang="ru-RU" dirty="0" smtClean="0"/>
              <a:t>Интересно</a:t>
            </a:r>
            <a:r>
              <a:rPr lang="ru-RU" dirty="0"/>
              <a:t>, что другие типичные для чувствительных </a:t>
            </a:r>
            <a:r>
              <a:rPr lang="ru-RU" dirty="0" smtClean="0"/>
              <a:t>детей  </a:t>
            </a:r>
            <a:r>
              <a:rPr lang="ru-RU" dirty="0"/>
              <a:t>особенности </a:t>
            </a:r>
            <a:r>
              <a:rPr lang="ru-RU" dirty="0" err="1"/>
              <a:t>копинг-поведения</a:t>
            </a:r>
            <a:r>
              <a:rPr lang="ru-RU" dirty="0"/>
              <a:t> были характерны также для послушных и осторожных ребят. Это — уход в замещающие занятия («рисую, пишу, читаю», «играю во что-нибудь») и потребность просить прощения, говорить правду.</a:t>
            </a:r>
            <a:br>
              <a:rPr lang="ru-RU" dirty="0"/>
            </a:br>
            <a:r>
              <a:rPr lang="ru-RU" dirty="0" smtClean="0"/>
              <a:t> </a:t>
            </a:r>
            <a:r>
              <a:rPr lang="ru-RU" dirty="0"/>
              <a:t>Послушный ребенок тоже зависит от других детей и взрослых, ждет от них поддержки. </a:t>
            </a:r>
            <a:endParaRPr lang="ru-RU" dirty="0" smtClean="0"/>
          </a:p>
          <a:p>
            <a:r>
              <a:rPr lang="ru-RU" dirty="0" smtClean="0"/>
              <a:t>Недаром </a:t>
            </a:r>
            <a:r>
              <a:rPr lang="ru-RU" dirty="0"/>
              <a:t>стратегия «обнимаю, прижимаю, глажу» — одна из самых эффективных для такого ребенка. </a:t>
            </a:r>
            <a:endParaRPr lang="ru-RU" dirty="0" smtClean="0"/>
          </a:p>
          <a:p>
            <a:r>
              <a:rPr lang="ru-RU" dirty="0" smtClean="0"/>
              <a:t>Чтобы </a:t>
            </a:r>
            <a:r>
              <a:rPr lang="ru-RU" dirty="0"/>
              <a:t>чувствовать себя в безопасности, он вынужден демонстрировать преданность окружающим. «Уступать» (просить прощения) и тем самым сохранять к себе положительное отношение со стороны более сильных людей — для него естественно. Интересно, что для обеих групп детей характерна стратегия «кусаю ногти» — аффективный тип реакции с агрессией, направленной на самого себя.</a:t>
            </a:r>
            <a:br>
              <a:rPr lang="ru-RU" dirty="0"/>
            </a:br>
            <a:endParaRPr lang="ru-RU"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осторожные ребята</a:t>
            </a:r>
            <a:endParaRPr lang="ru-RU" sz="3200" dirty="0"/>
          </a:p>
        </p:txBody>
      </p:sp>
      <p:sp>
        <p:nvSpPr>
          <p:cNvPr id="3" name="Содержимое 2"/>
          <p:cNvSpPr>
            <a:spLocks noGrp="1"/>
          </p:cNvSpPr>
          <p:nvPr>
            <p:ph idx="1"/>
          </p:nvPr>
        </p:nvSpPr>
        <p:spPr/>
        <p:txBody>
          <a:bodyPr>
            <a:normAutofit fontScale="77500" lnSpcReduction="20000"/>
          </a:bodyPr>
          <a:lstStyle/>
          <a:p>
            <a:r>
              <a:rPr lang="ru-RU" dirty="0" smtClean="0"/>
              <a:t>Стратегия- «прошу прощения, говорю правду» </a:t>
            </a:r>
          </a:p>
          <a:p>
            <a:r>
              <a:rPr lang="ru-RU" dirty="0" smtClean="0"/>
              <a:t> Они рассудительны, серьезны и благоразумны.      С их точки зрения, этот способ поведения, по-видимому, является одним из тех, которые позволяют наиболее рационально решить возникающие проблемы.</a:t>
            </a:r>
          </a:p>
          <a:p>
            <a:r>
              <a:rPr lang="ru-RU" dirty="0" smtClean="0"/>
              <a:t> Следует отметить, что чувствительным, послушным и осторожным детям стратегия «прощу прощения, говорю правду» действительно помогает эффективно избавиться от внутреннего напряжения и беспокойства (чего нельзя сказать о стратегии «молюсь»).</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05800" cy="1096962"/>
          </a:xfrm>
        </p:spPr>
        <p:txBody>
          <a:bodyPr/>
          <a:lstStyle/>
          <a:p>
            <a:r>
              <a:rPr lang="ru-RU" dirty="0" smtClean="0"/>
              <a:t>Вывод:</a:t>
            </a:r>
            <a:endParaRPr lang="ru-RU" dirty="0"/>
          </a:p>
        </p:txBody>
      </p:sp>
      <p:sp>
        <p:nvSpPr>
          <p:cNvPr id="3" name="Содержимое 2"/>
          <p:cNvSpPr>
            <a:spLocks noGrp="1"/>
          </p:cNvSpPr>
          <p:nvPr>
            <p:ph idx="1"/>
          </p:nvPr>
        </p:nvSpPr>
        <p:spPr/>
        <p:txBody>
          <a:bodyPr>
            <a:normAutofit lnSpcReduction="10000"/>
          </a:bodyPr>
          <a:lstStyle/>
          <a:p>
            <a:r>
              <a:rPr lang="ru-RU" dirty="0" smtClean="0"/>
              <a:t>Возбудимый — еще больше возбуждается, </a:t>
            </a:r>
          </a:p>
          <a:p>
            <a:r>
              <a:rPr lang="ru-RU" dirty="0" smtClean="0"/>
              <a:t>расслабленный, напротив, еще больше расслабляется. </a:t>
            </a:r>
          </a:p>
          <a:p>
            <a:r>
              <a:rPr lang="ru-RU" dirty="0" smtClean="0"/>
              <a:t>Послушный просит прощения,</a:t>
            </a:r>
          </a:p>
          <a:p>
            <a:r>
              <a:rPr lang="ru-RU" dirty="0" smtClean="0"/>
              <a:t> добросовестный включается в социально-полезную деятельность,</a:t>
            </a:r>
          </a:p>
          <a:p>
            <a:r>
              <a:rPr lang="ru-RU" dirty="0" smtClean="0"/>
              <a:t> а открытый еще больше открывается миру. </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3400" y="533400"/>
            <a:ext cx="8153400" cy="5592763"/>
          </a:xfrm>
        </p:spPr>
        <p:txBody>
          <a:bodyPr>
            <a:normAutofit/>
          </a:bodyPr>
          <a:lstStyle/>
          <a:p>
            <a:pPr>
              <a:buNone/>
            </a:pPr>
            <a:r>
              <a:rPr lang="ru-RU" dirty="0" smtClean="0"/>
              <a:t>    Нервно-психическое </a:t>
            </a:r>
            <a:r>
              <a:rPr lang="ru-RU" dirty="0"/>
              <a:t>здоровье ребенка зависит от его адаптивных способностей, а адаптивные способности напрямую связаны с его способами совладать с трудными ситуациями, то есть эмоциональным реагированием. Поэтому так необходимо вести работу по социально-эмоциональному развитию детей в детском садике.</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dirty="0"/>
              <a:t>Психологический уголок – реальный инструмент в руках воспитателя для действенной психологической поддержки детей в течение дня.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t>При подборе материала для психологических уголков необходимо учитывать потребности детей.</a:t>
            </a:r>
            <a:endParaRPr lang="ru-RU" sz="2800" dirty="0"/>
          </a:p>
        </p:txBody>
      </p:sp>
      <p:sp>
        <p:nvSpPr>
          <p:cNvPr id="3" name="Содержимое 2"/>
          <p:cNvSpPr>
            <a:spLocks noGrp="1"/>
          </p:cNvSpPr>
          <p:nvPr>
            <p:ph idx="1"/>
          </p:nvPr>
        </p:nvSpPr>
        <p:spPr/>
        <p:txBody>
          <a:bodyPr>
            <a:normAutofit fontScale="92500" lnSpcReduction="20000"/>
          </a:bodyPr>
          <a:lstStyle/>
          <a:p>
            <a:r>
              <a:rPr lang="ru-RU" dirty="0" smtClean="0"/>
              <a:t>Кому-то хочется отдохнуть от детского коллектива, подумать о маме, посидеть в тишине,</a:t>
            </a:r>
          </a:p>
          <a:p>
            <a:r>
              <a:rPr lang="ru-RU" dirty="0" smtClean="0"/>
              <a:t> кто-то нуждается в </a:t>
            </a:r>
            <a:r>
              <a:rPr lang="ru-RU" dirty="0" err="1" smtClean="0"/>
              <a:t>психоэмоциональной</a:t>
            </a:r>
            <a:r>
              <a:rPr lang="ru-RU" dirty="0" smtClean="0"/>
              <a:t> разгрузке, </a:t>
            </a:r>
          </a:p>
          <a:p>
            <a:r>
              <a:rPr lang="ru-RU" dirty="0" smtClean="0"/>
              <a:t>какой-то ребенок агрессивен и ему надо помочь выплеснуть агрессию так, чтобы не навредить другим детям и не держать ее в себе. Ведь сдерживание агрессии, эмоционального напряжения приводит к различным расстройствам ЦНС.</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t>Материалы для уголка подбираются с учетом их основного назначения, а именно:</a:t>
            </a:r>
            <a:br>
              <a:rPr lang="ru-RU" sz="2800" dirty="0" smtClean="0"/>
            </a:br>
            <a:endParaRPr lang="ru-RU" sz="2800" dirty="0"/>
          </a:p>
        </p:txBody>
      </p:sp>
      <p:sp>
        <p:nvSpPr>
          <p:cNvPr id="3" name="Содержимое 2"/>
          <p:cNvSpPr>
            <a:spLocks noGrp="1"/>
          </p:cNvSpPr>
          <p:nvPr>
            <p:ph idx="1"/>
          </p:nvPr>
        </p:nvSpPr>
        <p:spPr/>
        <p:txBody>
          <a:bodyPr>
            <a:normAutofit lnSpcReduction="10000"/>
          </a:bodyPr>
          <a:lstStyle/>
          <a:p>
            <a:r>
              <a:rPr lang="ru-RU" dirty="0" smtClean="0"/>
              <a:t>Для </a:t>
            </a:r>
            <a:r>
              <a:rPr lang="ru-RU" dirty="0"/>
              <a:t>психологической разгрузки воспитанников</a:t>
            </a:r>
            <a:r>
              <a:rPr lang="ru-RU" dirty="0" smtClean="0"/>
              <a:t>;</a:t>
            </a:r>
          </a:p>
          <a:p>
            <a:r>
              <a:rPr lang="ru-RU" dirty="0" smtClean="0"/>
              <a:t> Для </a:t>
            </a:r>
            <a:r>
              <a:rPr lang="ru-RU" dirty="0"/>
              <a:t>формирования навыков бесконфликтного общения, согласованных действий в детском коллективе; </a:t>
            </a:r>
            <a:endParaRPr lang="ru-RU" dirty="0" smtClean="0"/>
          </a:p>
          <a:p>
            <a:r>
              <a:rPr lang="ru-RU" dirty="0" smtClean="0"/>
              <a:t> </a:t>
            </a:r>
            <a:r>
              <a:rPr lang="ru-RU" dirty="0"/>
              <a:t>Для обеспечения эмоционального комфорта детей с ООП (тревожных, </a:t>
            </a:r>
            <a:r>
              <a:rPr lang="ru-RU" dirty="0" err="1"/>
              <a:t>гиперактивных</a:t>
            </a:r>
            <a:r>
              <a:rPr lang="ru-RU" dirty="0"/>
              <a:t>, агрессивных)</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smtClean="0"/>
              <a:t>Функциональные критерии</a:t>
            </a:r>
            <a:r>
              <a:rPr lang="ru-RU" sz="3600" dirty="0" smtClean="0"/>
              <a:t>:</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r>
              <a:rPr lang="ru-RU" dirty="0" smtClean="0"/>
              <a:t> наличие материала по потребностям (для агрессивных, тревожных, </a:t>
            </a:r>
            <a:r>
              <a:rPr lang="ru-RU" dirty="0" err="1" smtClean="0"/>
              <a:t>гиперактивных</a:t>
            </a:r>
            <a:r>
              <a:rPr lang="ru-RU" dirty="0" smtClean="0"/>
              <a:t> детей) </a:t>
            </a:r>
          </a:p>
          <a:p>
            <a:r>
              <a:rPr lang="ru-RU" dirty="0" smtClean="0"/>
              <a:t>эстетичность и оригинальность оформления (пространство не терпит вызывающих красок, всё должно быть в спокойном, постельном тоне) </a:t>
            </a:r>
          </a:p>
          <a:p>
            <a:r>
              <a:rPr lang="ru-RU" dirty="0" smtClean="0"/>
              <a:t> авторская идея, творческий подход </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t>
            </a:r>
            <a:r>
              <a:rPr lang="ru-RU" sz="3100" b="1" dirty="0" smtClean="0"/>
              <a:t>Зона для психологической разгрузки</a:t>
            </a:r>
            <a:r>
              <a:rPr lang="ru-RU" sz="3100" dirty="0" smtClean="0"/>
              <a:t/>
            </a:r>
            <a:br>
              <a:rPr lang="ru-RU" sz="3100" dirty="0" smtClean="0"/>
            </a:br>
            <a:r>
              <a:rPr lang="ru-RU" sz="3100" dirty="0" smtClean="0"/>
              <a:t> </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85000" lnSpcReduction="20000"/>
          </a:bodyPr>
          <a:lstStyle/>
          <a:p>
            <a:r>
              <a:rPr lang="ru-RU" b="1" dirty="0" smtClean="0"/>
              <a:t>Уголки для уединения </a:t>
            </a:r>
            <a:r>
              <a:rPr lang="ru-RU" dirty="0" smtClean="0"/>
              <a:t>(шатер, палатка и т.д.), </a:t>
            </a:r>
          </a:p>
          <a:p>
            <a:r>
              <a:rPr lang="ru-RU" dirty="0" smtClean="0"/>
              <a:t>мягкая мебель,</a:t>
            </a:r>
          </a:p>
          <a:p>
            <a:r>
              <a:rPr lang="ru-RU" dirty="0" smtClean="0"/>
              <a:t> </a:t>
            </a:r>
            <a:r>
              <a:rPr lang="ru-RU" b="1" dirty="0" smtClean="0"/>
              <a:t>фотоальбомы</a:t>
            </a:r>
            <a:r>
              <a:rPr lang="ru-RU" dirty="0" smtClean="0"/>
              <a:t> с групповыми и семейными фотографиями, мягкие игрушки</a:t>
            </a:r>
          </a:p>
          <a:p>
            <a:r>
              <a:rPr lang="ru-RU" dirty="0" smtClean="0"/>
              <a:t> </a:t>
            </a:r>
            <a:r>
              <a:rPr lang="ru-RU" b="1" dirty="0" smtClean="0"/>
              <a:t>«подушка - подружка»</a:t>
            </a:r>
            <a:r>
              <a:rPr lang="ru-RU" dirty="0" smtClean="0"/>
              <a:t> (с ручками фото см. ниже), </a:t>
            </a:r>
          </a:p>
          <a:p>
            <a:r>
              <a:rPr lang="ru-RU" b="1" dirty="0" smtClean="0"/>
              <a:t>подушки - «</a:t>
            </a:r>
            <a:r>
              <a:rPr lang="ru-RU" b="1" dirty="0" err="1" smtClean="0"/>
              <a:t>плакушки</a:t>
            </a:r>
            <a:r>
              <a:rPr lang="ru-RU" b="1" dirty="0" smtClean="0"/>
              <a:t>»,</a:t>
            </a:r>
          </a:p>
          <a:p>
            <a:r>
              <a:rPr lang="ru-RU" dirty="0" smtClean="0"/>
              <a:t> </a:t>
            </a:r>
            <a:r>
              <a:rPr lang="ru-RU" b="1" dirty="0" smtClean="0"/>
              <a:t>подушки</a:t>
            </a:r>
            <a:r>
              <a:rPr lang="ru-RU" dirty="0" smtClean="0"/>
              <a:t> </a:t>
            </a:r>
            <a:r>
              <a:rPr lang="ru-RU" b="1" dirty="0" smtClean="0"/>
              <a:t>сердечки, </a:t>
            </a:r>
            <a:r>
              <a:rPr lang="ru-RU" dirty="0" smtClean="0"/>
              <a:t>обняв такую подушечку, ребенок может поделиться с ней своим настроением; </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t>Вся жизнь ребенка раннего и дошкольного возраста подчинена его чувствам</a:t>
            </a:r>
            <a:r>
              <a:rPr lang="ru-RU" dirty="0" smtClean="0"/>
              <a:t>.</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   </a:t>
            </a:r>
            <a:r>
              <a:rPr lang="ru-RU" sz="3000" dirty="0" smtClean="0"/>
              <a:t>Управлять </a:t>
            </a:r>
            <a:r>
              <a:rPr lang="ru-RU" sz="3000" dirty="0"/>
              <a:t>своими переживаниями он еще не может. Поэтому дети, гораздо больше подвержены переменам настроения, чем взрослые. Их легко развеселить, но еще легче огорчить или обидеть, так как они почти совсем не знают себя и не умеют владеть собой. </a:t>
            </a:r>
            <a:br>
              <a:rPr lang="ru-RU" sz="3000" dirty="0"/>
            </a:br>
            <a:r>
              <a:rPr lang="ru-RU" sz="3000" dirty="0"/>
              <a:t>Эмоции – это внутренние переживания человека. Естественно, что эмоции могут быть как положительными, так и отрицательными. </a:t>
            </a:r>
            <a:endParaRPr lang="ru-RU" dirty="0"/>
          </a:p>
          <a:p>
            <a:endParaRPr lang="ru-RU" dirty="0"/>
          </a:p>
        </p:txBody>
      </p:sp>
      <p:pic>
        <p:nvPicPr>
          <p:cNvPr id="4" name="Picture 3" descr="C:\Users\Надежда\Desktop\разное\swh9fk92j8M.jpg"/>
          <p:cNvPicPr>
            <a:picLocks noChangeAspect="1" noChangeArrowheads="1"/>
          </p:cNvPicPr>
          <p:nvPr/>
        </p:nvPicPr>
        <p:blipFill>
          <a:blip r:embed="rId2" cstate="print"/>
          <a:srcRect/>
          <a:stretch>
            <a:fillRect/>
          </a:stretch>
        </p:blipFill>
        <p:spPr bwMode="auto">
          <a:xfrm>
            <a:off x="6553200" y="5130800"/>
            <a:ext cx="2590800" cy="17272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smtClean="0"/>
              <a:t>Обучение агрессивных детей способам выражения гнева в приемлемой форме</a:t>
            </a:r>
            <a:endParaRPr lang="ru-RU" sz="2800" dirty="0"/>
          </a:p>
        </p:txBody>
      </p:sp>
      <p:sp>
        <p:nvSpPr>
          <p:cNvPr id="3" name="Содержимое 2"/>
          <p:cNvSpPr>
            <a:spLocks noGrp="1"/>
          </p:cNvSpPr>
          <p:nvPr>
            <p:ph idx="1"/>
          </p:nvPr>
        </p:nvSpPr>
        <p:spPr/>
        <p:txBody>
          <a:bodyPr>
            <a:normAutofit fontScale="92500" lnSpcReduction="10000"/>
          </a:bodyPr>
          <a:lstStyle/>
          <a:p>
            <a:r>
              <a:rPr lang="ru-RU" dirty="0" smtClean="0"/>
              <a:t>боксерская груша, </a:t>
            </a:r>
          </a:p>
          <a:p>
            <a:r>
              <a:rPr lang="ru-RU" dirty="0" smtClean="0"/>
              <a:t>кукла «Бо-бо», </a:t>
            </a:r>
          </a:p>
          <a:p>
            <a:r>
              <a:rPr lang="ru-RU" dirty="0" smtClean="0"/>
              <a:t>поролоновые подушки,</a:t>
            </a:r>
          </a:p>
          <a:p>
            <a:r>
              <a:rPr lang="ru-RU" dirty="0" smtClean="0"/>
              <a:t> стаканчики, мешки для крика, </a:t>
            </a:r>
          </a:p>
          <a:p>
            <a:r>
              <a:rPr lang="ru-RU" dirty="0" smtClean="0"/>
              <a:t>мишени, проволока </a:t>
            </a:r>
          </a:p>
          <a:p>
            <a:r>
              <a:rPr lang="ru-RU" b="1" dirty="0" smtClean="0"/>
              <a:t> </a:t>
            </a:r>
            <a:r>
              <a:rPr lang="ru-RU" dirty="0" smtClean="0"/>
              <a:t>поролоновая или мягко набивная «подушка- колотушка»</a:t>
            </a:r>
          </a:p>
          <a:p>
            <a:r>
              <a:rPr lang="ru-RU" dirty="0" smtClean="0"/>
              <a:t>набор бумаги для разрывания;</a:t>
            </a:r>
          </a:p>
          <a:p>
            <a:r>
              <a:rPr lang="ru-RU" dirty="0" smtClean="0"/>
              <a:t>коврик злости</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3400" y="685800"/>
            <a:ext cx="8153400" cy="5440363"/>
          </a:xfrm>
        </p:spPr>
        <p:txBody>
          <a:bodyPr>
            <a:normAutofit fontScale="70000" lnSpcReduction="20000"/>
          </a:bodyPr>
          <a:lstStyle/>
          <a:p>
            <a:r>
              <a:rPr lang="ru-RU" dirty="0" smtClean="0"/>
              <a:t> игрушки-самоделки для </a:t>
            </a:r>
            <a:r>
              <a:rPr lang="ru-RU" dirty="0" err="1" smtClean="0"/>
              <a:t>заплетания</a:t>
            </a:r>
            <a:r>
              <a:rPr lang="ru-RU" dirty="0" smtClean="0"/>
              <a:t>, перекручивания, завязывания</a:t>
            </a:r>
          </a:p>
          <a:p>
            <a:r>
              <a:rPr lang="ru-RU" dirty="0" smtClean="0"/>
              <a:t>стул для размышлений служит для того, чтобы сидя на нем не менее 5 минут, ребенок мог вспомнить забытые им правила поведения.  </a:t>
            </a:r>
            <a:r>
              <a:rPr lang="ru-RU" b="1" dirty="0" smtClean="0"/>
              <a:t>Самое главное – стул не должен быть наказанием для детей;</a:t>
            </a:r>
            <a:r>
              <a:rPr lang="ru-RU" dirty="0" smtClean="0"/>
              <a:t> </a:t>
            </a:r>
          </a:p>
          <a:p>
            <a:r>
              <a:rPr lang="ru-RU" dirty="0" smtClean="0"/>
              <a:t>волшебный </a:t>
            </a:r>
            <a:r>
              <a:rPr lang="ru-RU" dirty="0" err="1" smtClean="0"/>
              <a:t>пластилинчик</a:t>
            </a:r>
            <a:endParaRPr lang="ru-RU" dirty="0" smtClean="0"/>
          </a:p>
          <a:p>
            <a:r>
              <a:rPr lang="ru-RU" dirty="0" smtClean="0"/>
              <a:t> шарики – «</a:t>
            </a:r>
            <a:r>
              <a:rPr lang="ru-RU" dirty="0" err="1" smtClean="0"/>
              <a:t>болики</a:t>
            </a:r>
            <a:r>
              <a:rPr lang="ru-RU" dirty="0" smtClean="0"/>
              <a:t>» помогут детям упражняться в регулировании дыхания</a:t>
            </a:r>
          </a:p>
          <a:p>
            <a:r>
              <a:rPr lang="ru-RU" dirty="0" smtClean="0"/>
              <a:t> камушки для перекладывания из одной коробочки (емкости), в другую; дидактическая игра «Собери бусы»; </a:t>
            </a:r>
          </a:p>
          <a:p>
            <a:r>
              <a:rPr lang="ru-RU" dirty="0" smtClean="0"/>
              <a:t> цветные клубочки пряжи разного размера. Разматывая и сматывая клубочки, дети овладевают приемом </a:t>
            </a:r>
            <a:r>
              <a:rPr lang="ru-RU" dirty="0" err="1" smtClean="0"/>
              <a:t>саморегуляции</a:t>
            </a:r>
            <a:r>
              <a:rPr lang="ru-RU" dirty="0" smtClean="0"/>
              <a:t>;</a:t>
            </a:r>
          </a:p>
          <a:p>
            <a:r>
              <a:rPr lang="ru-RU" dirty="0" smtClean="0"/>
              <a:t>массажные мячи – «ежики». Игра с «ежиком» помогает ребенку снять мышечное напряжение и успокоиться;</a:t>
            </a:r>
          </a:p>
          <a:p>
            <a:pPr>
              <a:buNone/>
            </a:pPr>
            <a:r>
              <a:rPr lang="ru-RU" dirty="0" smtClean="0"/>
              <a:t> </a:t>
            </a:r>
          </a:p>
          <a:p>
            <a:endParaRPr lang="ru-RU" dirty="0" smtClean="0"/>
          </a:p>
          <a:p>
            <a:endParaRPr lang="ru-RU" dirty="0" smtClean="0"/>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smtClean="0"/>
              <a:t>Обучение детей умению владеть собой в различных ситуациях, приемам </a:t>
            </a:r>
            <a:r>
              <a:rPr lang="ru-RU" sz="2800" b="1" dirty="0" err="1" smtClean="0"/>
              <a:t>саморегуляции</a:t>
            </a:r>
            <a:r>
              <a:rPr lang="ru-RU" sz="2800" dirty="0" smtClean="0"/>
              <a:t> </a:t>
            </a:r>
            <a:endParaRPr lang="ru-RU" sz="2800" dirty="0"/>
          </a:p>
        </p:txBody>
      </p:sp>
      <p:sp>
        <p:nvSpPr>
          <p:cNvPr id="3" name="Содержимое 2"/>
          <p:cNvSpPr>
            <a:spLocks noGrp="1"/>
          </p:cNvSpPr>
          <p:nvPr>
            <p:ph idx="1"/>
          </p:nvPr>
        </p:nvSpPr>
        <p:spPr/>
        <p:txBody>
          <a:bodyPr>
            <a:normAutofit fontScale="85000" lnSpcReduction="10000"/>
          </a:bodyPr>
          <a:lstStyle/>
          <a:p>
            <a:r>
              <a:rPr lang="ru-RU" dirty="0" smtClean="0"/>
              <a:t>Аудио-, видеозаписи (шум моря, звуки леса, музыка для отдыха, релаксации), цветные клубочки, </a:t>
            </a:r>
          </a:p>
          <a:p>
            <a:r>
              <a:rPr lang="ru-RU" dirty="0" smtClean="0"/>
              <a:t>волшебные предметы (шляпа, плащ, палочка),</a:t>
            </a:r>
          </a:p>
          <a:p>
            <a:r>
              <a:rPr lang="ru-RU" dirty="0" smtClean="0"/>
              <a:t> электронные свечи, </a:t>
            </a:r>
          </a:p>
          <a:p>
            <a:r>
              <a:rPr lang="ru-RU" dirty="0" smtClean="0"/>
              <a:t>шумовые фонтаны, </a:t>
            </a:r>
          </a:p>
          <a:p>
            <a:r>
              <a:rPr lang="ru-RU" dirty="0" smtClean="0"/>
              <a:t>игры с песком, водой, крупами, пуговицами,</a:t>
            </a:r>
          </a:p>
          <a:p>
            <a:r>
              <a:rPr lang="ru-RU" dirty="0" smtClean="0"/>
              <a:t> «Мешочки настроений»,</a:t>
            </a:r>
          </a:p>
          <a:p>
            <a:r>
              <a:rPr lang="ru-RU" dirty="0" smtClean="0"/>
              <a:t> «Коробочки добрых дел». </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b="1" dirty="0" smtClean="0"/>
              <a:t>Обучение детей бесконфликтному общению</a:t>
            </a:r>
            <a:endParaRPr lang="ru-RU" sz="3200" b="1" dirty="0"/>
          </a:p>
        </p:txBody>
      </p:sp>
      <p:sp>
        <p:nvSpPr>
          <p:cNvPr id="3" name="Содержимое 2"/>
          <p:cNvSpPr>
            <a:spLocks noGrp="1"/>
          </p:cNvSpPr>
          <p:nvPr>
            <p:ph idx="1"/>
          </p:nvPr>
        </p:nvSpPr>
        <p:spPr/>
        <p:txBody>
          <a:bodyPr>
            <a:normAutofit/>
          </a:bodyPr>
          <a:lstStyle/>
          <a:p>
            <a:r>
              <a:rPr lang="ru-RU" dirty="0" smtClean="0"/>
              <a:t>эмоционально развивающие игры</a:t>
            </a:r>
          </a:p>
          <a:p>
            <a:pPr>
              <a:buNone/>
            </a:pPr>
            <a:r>
              <a:rPr lang="ru-RU" dirty="0" smtClean="0"/>
              <a:t> -дидактические , настольные игры: «Азбука настроений», «Что такое хорошо? Что такое плохо?»</a:t>
            </a:r>
          </a:p>
          <a:p>
            <a:r>
              <a:rPr lang="ru-RU" dirty="0" smtClean="0"/>
              <a:t>«Коврик дружбы»,</a:t>
            </a:r>
          </a:p>
          <a:p>
            <a:r>
              <a:rPr lang="ru-RU" dirty="0" smtClean="0"/>
              <a:t> «Подушка примирения», «Коробочка примирения»,</a:t>
            </a:r>
          </a:p>
          <a:p>
            <a:r>
              <a:rPr lang="ru-RU" dirty="0" smtClean="0"/>
              <a:t> «Доска настроений»</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0"/>
            <a:ext cx="8229600" cy="1143000"/>
          </a:xfrm>
        </p:spPr>
        <p:txBody>
          <a:bodyPr>
            <a:noAutofit/>
          </a:bodyPr>
          <a:lstStyle/>
          <a:p>
            <a:r>
              <a:rPr lang="ru-RU" sz="2800" b="1" dirty="0" smtClean="0"/>
              <a:t>Повышение самооценки тревожных, неуверенных в себе детей </a:t>
            </a:r>
            <a:endParaRPr lang="ru-RU" sz="2800" dirty="0"/>
          </a:p>
        </p:txBody>
      </p:sp>
      <p:sp>
        <p:nvSpPr>
          <p:cNvPr id="3" name="Содержимое 2"/>
          <p:cNvSpPr>
            <a:spLocks noGrp="1"/>
          </p:cNvSpPr>
          <p:nvPr>
            <p:ph idx="1"/>
          </p:nvPr>
        </p:nvSpPr>
        <p:spPr/>
        <p:txBody>
          <a:bodyPr/>
          <a:lstStyle/>
          <a:p>
            <a:r>
              <a:rPr lang="ru-RU" dirty="0" smtClean="0"/>
              <a:t> подиум,</a:t>
            </a:r>
          </a:p>
          <a:p>
            <a:r>
              <a:rPr lang="ru-RU" dirty="0" smtClean="0"/>
              <a:t> медали,</a:t>
            </a:r>
          </a:p>
          <a:p>
            <a:r>
              <a:rPr lang="ru-RU" dirty="0" smtClean="0"/>
              <a:t> «сонные игрушки» </a:t>
            </a:r>
          </a:p>
          <a:p>
            <a:r>
              <a:rPr lang="ru-RU" dirty="0" smtClean="0"/>
              <a:t>корона-принц, принцесса</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l"/>
            <a:r>
              <a:rPr lang="ru-RU" sz="2800" dirty="0" smtClean="0"/>
              <a:t>Правильно организованная предметно-развивающая среда способствует:</a:t>
            </a:r>
            <a:endParaRPr lang="ru-RU" sz="2800" dirty="0"/>
          </a:p>
        </p:txBody>
      </p:sp>
      <p:sp>
        <p:nvSpPr>
          <p:cNvPr id="3" name="Содержимое 2"/>
          <p:cNvSpPr>
            <a:spLocks noGrp="1"/>
          </p:cNvSpPr>
          <p:nvPr>
            <p:ph idx="1"/>
          </p:nvPr>
        </p:nvSpPr>
        <p:spPr/>
        <p:txBody>
          <a:bodyPr>
            <a:normAutofit fontScale="85000" lnSpcReduction="10000"/>
          </a:bodyPr>
          <a:lstStyle/>
          <a:p>
            <a:pPr>
              <a:buNone/>
            </a:pPr>
            <a:r>
              <a:rPr lang="ru-RU" dirty="0" smtClean="0"/>
              <a:t/>
            </a:r>
            <a:br>
              <a:rPr lang="ru-RU" dirty="0" smtClean="0"/>
            </a:br>
            <a:r>
              <a:rPr lang="ru-RU" dirty="0" smtClean="0"/>
              <a:t>- созданию положительного эмоциональный климата в группе</a:t>
            </a:r>
          </a:p>
          <a:p>
            <a:pPr>
              <a:buNone/>
            </a:pPr>
            <a:endParaRPr lang="ru-RU" dirty="0" smtClean="0"/>
          </a:p>
          <a:p>
            <a:pPr>
              <a:buNone/>
            </a:pPr>
            <a:r>
              <a:rPr lang="ru-RU" dirty="0" smtClean="0"/>
              <a:t>  -  обеспечивает позитивное отношение ребенка к взрослым и сверстникам</a:t>
            </a:r>
            <a:br>
              <a:rPr lang="ru-RU" dirty="0" smtClean="0"/>
            </a:br>
            <a:r>
              <a:rPr lang="ru-RU" dirty="0" smtClean="0"/>
              <a:t/>
            </a:r>
            <a:br>
              <a:rPr lang="ru-RU" dirty="0" smtClean="0"/>
            </a:br>
            <a:r>
              <a:rPr lang="ru-RU" dirty="0" smtClean="0"/>
              <a:t>- формирует  дружеские   взаимоотношения</a:t>
            </a:r>
          </a:p>
          <a:p>
            <a:pPr>
              <a:buNone/>
            </a:pPr>
            <a:endParaRPr lang="ru-RU" dirty="0" smtClean="0"/>
          </a:p>
          <a:p>
            <a:pPr>
              <a:buNone/>
            </a:pPr>
            <a:r>
              <a:rPr lang="ru-RU" dirty="0" smtClean="0"/>
              <a:t>   -способствуют  сплочению детского коллектива</a:t>
            </a:r>
          </a:p>
          <a:p>
            <a:endParaRPr lang="ru-RU" dirty="0"/>
          </a:p>
        </p:txBody>
      </p:sp>
      <p:pic>
        <p:nvPicPr>
          <p:cNvPr id="4" name="Picture 5" descr="http://foto-kartinki.com/kartinky/kartinky/721/21.jpg"/>
          <p:cNvPicPr>
            <a:picLocks noChangeAspect="1" noChangeArrowheads="1"/>
          </p:cNvPicPr>
          <p:nvPr/>
        </p:nvPicPr>
        <p:blipFill>
          <a:blip r:embed="rId2" cstate="print"/>
          <a:srcRect/>
          <a:stretch>
            <a:fillRect/>
          </a:stretch>
        </p:blipFill>
        <p:spPr bwMode="auto">
          <a:xfrm>
            <a:off x="7047352" y="0"/>
            <a:ext cx="2096648" cy="144780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ctr">
              <a:buNone/>
            </a:pPr>
            <a:endParaRPr lang="ru-RU" dirty="0" smtClean="0"/>
          </a:p>
          <a:p>
            <a:pPr algn="ctr">
              <a:buNone/>
            </a:pPr>
            <a:endParaRPr lang="ru-RU" dirty="0" smtClean="0"/>
          </a:p>
          <a:p>
            <a:pPr algn="ctr">
              <a:buNone/>
            </a:pPr>
            <a:r>
              <a:rPr lang="ru-RU" dirty="0" smtClean="0"/>
              <a:t>Спасибо за внимание!</a:t>
            </a:r>
            <a:endParaRPr lang="ru-RU" dirty="0"/>
          </a:p>
        </p:txBody>
      </p:sp>
      <p:pic>
        <p:nvPicPr>
          <p:cNvPr id="4" name="Picture 9" descr="http://allforchildren.ru/pictures/children_rastr/rastr03.jpg"/>
          <p:cNvPicPr>
            <a:picLocks noChangeAspect="1" noChangeArrowheads="1"/>
          </p:cNvPicPr>
          <p:nvPr/>
        </p:nvPicPr>
        <p:blipFill>
          <a:blip r:embed="rId2" cstate="print"/>
          <a:srcRect l="33778" t="55230" r="28889" b="12971"/>
          <a:stretch>
            <a:fillRect/>
          </a:stretch>
        </p:blipFill>
        <p:spPr bwMode="auto">
          <a:xfrm>
            <a:off x="3048000" y="3432629"/>
            <a:ext cx="3276600" cy="296454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u="sng" dirty="0" smtClean="0"/>
              <a:t>Причины возникновения отрицательных эмоций у детей.</a:t>
            </a:r>
            <a:endParaRPr lang="ru-RU" dirty="0"/>
          </a:p>
        </p:txBody>
      </p:sp>
      <p:sp>
        <p:nvSpPr>
          <p:cNvPr id="3" name="Содержимое 2"/>
          <p:cNvSpPr>
            <a:spLocks noGrp="1"/>
          </p:cNvSpPr>
          <p:nvPr>
            <p:ph idx="1"/>
          </p:nvPr>
        </p:nvSpPr>
        <p:spPr/>
        <p:txBody>
          <a:bodyPr>
            <a:normAutofit fontScale="77500" lnSpcReduction="20000"/>
          </a:bodyPr>
          <a:lstStyle/>
          <a:p>
            <a:pPr>
              <a:buNone/>
            </a:pPr>
            <a:r>
              <a:rPr lang="ru-RU" dirty="0"/>
              <a:t/>
            </a:r>
            <a:br>
              <a:rPr lang="ru-RU" dirty="0"/>
            </a:br>
            <a:r>
              <a:rPr lang="ru-RU" dirty="0"/>
              <a:t>-</a:t>
            </a:r>
            <a:r>
              <a:rPr lang="ru-RU" i="1" dirty="0"/>
              <a:t> обычная детская ревность, обида, зависть. </a:t>
            </a:r>
            <a:br>
              <a:rPr lang="ru-RU" i="1" dirty="0"/>
            </a:br>
            <a:r>
              <a:rPr lang="ru-RU" i="1" dirty="0"/>
              <a:t>- ребенок старается защитить себя от нападок окружающих;</a:t>
            </a:r>
            <a:br>
              <a:rPr lang="ru-RU" i="1" dirty="0"/>
            </a:br>
            <a:r>
              <a:rPr lang="ru-RU" i="1" dirty="0"/>
              <a:t>- охраняет свою собственную территорию;</a:t>
            </a:r>
            <a:br>
              <a:rPr lang="ru-RU" i="1" dirty="0"/>
            </a:br>
            <a:r>
              <a:rPr lang="ru-RU" i="1" dirty="0"/>
              <a:t>- страх разлуки с родителями;</a:t>
            </a:r>
            <a:br>
              <a:rPr lang="ru-RU" i="1" dirty="0"/>
            </a:br>
            <a:r>
              <a:rPr lang="ru-RU" i="1" dirty="0"/>
              <a:t>- чрезмерный контроль,</a:t>
            </a:r>
            <a:br>
              <a:rPr lang="ru-RU" i="1" dirty="0"/>
            </a:br>
            <a:r>
              <a:rPr lang="ru-RU" i="1" dirty="0"/>
              <a:t>- недостаток внимания, </a:t>
            </a:r>
            <a:br>
              <a:rPr lang="ru-RU" i="1" dirty="0"/>
            </a:br>
            <a:r>
              <a:rPr lang="ru-RU" i="1" dirty="0"/>
              <a:t>- переутомление;</a:t>
            </a:r>
            <a:br>
              <a:rPr lang="ru-RU" i="1" dirty="0"/>
            </a:br>
            <a:r>
              <a:rPr lang="ru-RU" i="1" dirty="0"/>
              <a:t>- неуважение к личности ребёнка;</a:t>
            </a:r>
            <a:br>
              <a:rPr lang="ru-RU" i="1" dirty="0"/>
            </a:br>
            <a:r>
              <a:rPr lang="ru-RU" i="1" dirty="0"/>
              <a:t>- запрет на физическую активность; </a:t>
            </a:r>
            <a:br>
              <a:rPr lang="ru-RU" i="1" dirty="0"/>
            </a:br>
            <a:r>
              <a:rPr lang="ru-RU" i="1" dirty="0"/>
              <a:t>- напряжённый эмоциональный климат в группе.</a:t>
            </a:r>
            <a:r>
              <a:rPr lang="ru-RU" dirty="0"/>
              <a:t/>
            </a:r>
            <a:br>
              <a:rPr lang="ru-RU" dirty="0"/>
            </a:b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Адаптация и </a:t>
            </a:r>
            <a:r>
              <a:rPr lang="ru-RU" dirty="0" err="1" smtClean="0"/>
              <a:t>дезадаптация</a:t>
            </a:r>
            <a:r>
              <a:rPr lang="ru-RU" dirty="0" smtClean="0"/>
              <a:t>  </a:t>
            </a:r>
            <a:endParaRPr lang="ru-RU" dirty="0"/>
          </a:p>
        </p:txBody>
      </p:sp>
      <p:sp>
        <p:nvSpPr>
          <p:cNvPr id="3" name="Содержимое 2"/>
          <p:cNvSpPr>
            <a:spLocks noGrp="1"/>
          </p:cNvSpPr>
          <p:nvPr>
            <p:ph idx="1"/>
          </p:nvPr>
        </p:nvSpPr>
        <p:spPr/>
        <p:txBody>
          <a:bodyPr>
            <a:normAutofit lnSpcReduction="10000"/>
          </a:bodyPr>
          <a:lstStyle/>
          <a:p>
            <a:r>
              <a:rPr lang="ru-RU" dirty="0"/>
              <a:t>Адаптация—  эффективное взаимодействие организма со средой</a:t>
            </a:r>
            <a:r>
              <a:rPr lang="ru-RU" dirty="0" smtClean="0"/>
              <a:t>.</a:t>
            </a:r>
          </a:p>
          <a:p>
            <a:endParaRPr lang="ru-RU" dirty="0"/>
          </a:p>
          <a:p>
            <a:r>
              <a:rPr lang="ru-RU" dirty="0" err="1"/>
              <a:t>Дезадаптацией</a:t>
            </a:r>
            <a:r>
              <a:rPr lang="ru-RU" dirty="0"/>
              <a:t> называется процесс, который приводит к нарушению взаимодействия со средой, усугублению проблемной ситуации и сопровождается межличностным и  </a:t>
            </a:r>
            <a:r>
              <a:rPr lang="ru-RU" dirty="0" err="1"/>
              <a:t>внутриличностными</a:t>
            </a:r>
            <a:r>
              <a:rPr lang="ru-RU" dirty="0"/>
              <a:t> конфликтами.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38200" y="609600"/>
            <a:ext cx="7924800" cy="5516563"/>
          </a:xfrm>
        </p:spPr>
        <p:txBody>
          <a:bodyPr>
            <a:normAutofit fontScale="92500" lnSpcReduction="20000"/>
          </a:bodyPr>
          <a:lstStyle/>
          <a:p>
            <a:r>
              <a:rPr lang="ru-RU" dirty="0" err="1"/>
              <a:t>Дезадаптация</a:t>
            </a:r>
            <a:r>
              <a:rPr lang="ru-RU" dirty="0"/>
              <a:t> проявляется  в неуверенном или агрессивном поведении, неумении или нежелании вступать в контакт, она может также проявляться на физиологическом уровне (сон, аппетит, заболеваемость). </a:t>
            </a:r>
            <a:endParaRPr lang="ru-RU" dirty="0" smtClean="0"/>
          </a:p>
          <a:p>
            <a:r>
              <a:rPr lang="ru-RU" dirty="0" smtClean="0"/>
              <a:t>Дети </a:t>
            </a:r>
            <a:r>
              <a:rPr lang="ru-RU" dirty="0"/>
              <a:t>очень живо откликаются на все изменения в их окружении. Эти переживания могут носить как позитивный, так и негативный характер, что, в свою очередь, активизирует работу защитных механизмов и </a:t>
            </a:r>
            <a:r>
              <a:rPr lang="ru-RU" dirty="0" err="1"/>
              <a:t>копинг-стратегий</a:t>
            </a:r>
            <a:r>
              <a:rPr lang="ru-RU" dirty="0"/>
              <a:t>. </a:t>
            </a:r>
          </a:p>
          <a:p>
            <a:endParaRPr lang="ru-RU"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a:t>При выборе форм и методов работы по формированию у детей адаптивных способов реагирования на тревожащую их ситуацию, необходимо понимать, как обычно реагируют на стресс дети с разными особенностями. </a:t>
            </a:r>
          </a:p>
        </p:txBody>
      </p:sp>
      <p:pic>
        <p:nvPicPr>
          <p:cNvPr id="4" name="Picture 7" descr="http://steshka.ru/wp-content/uploads/2015/10/kartinki_detey_v_detskom_sadu_2.jpg"/>
          <p:cNvPicPr>
            <a:picLocks noChangeAspect="1" noChangeArrowheads="1"/>
          </p:cNvPicPr>
          <p:nvPr/>
        </p:nvPicPr>
        <p:blipFill>
          <a:blip r:embed="rId2" cstate="print"/>
          <a:srcRect/>
          <a:stretch>
            <a:fillRect/>
          </a:stretch>
        </p:blipFill>
        <p:spPr bwMode="auto">
          <a:xfrm rot="338175">
            <a:off x="3200399" y="4572000"/>
            <a:ext cx="2960067" cy="205788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дети напряженные, возбудимые, с низкими самоконтролем</a:t>
            </a:r>
            <a:endParaRPr lang="ru-RU" dirty="0"/>
          </a:p>
        </p:txBody>
      </p:sp>
      <p:sp>
        <p:nvSpPr>
          <p:cNvPr id="3" name="Содержимое 2"/>
          <p:cNvSpPr>
            <a:spLocks noGrp="1"/>
          </p:cNvSpPr>
          <p:nvPr>
            <p:ph idx="1"/>
          </p:nvPr>
        </p:nvSpPr>
        <p:spPr/>
        <p:txBody>
          <a:bodyPr>
            <a:normAutofit fontScale="85000" lnSpcReduction="20000"/>
          </a:bodyPr>
          <a:lstStyle/>
          <a:p>
            <a:r>
              <a:rPr lang="ru-RU" dirty="0"/>
              <a:t> склонны использовать стратегии: «дразню кого-нибудь», «борюсь, дерусь». </a:t>
            </a:r>
            <a:endParaRPr lang="ru-RU" dirty="0" smtClean="0"/>
          </a:p>
          <a:p>
            <a:pPr>
              <a:buNone/>
            </a:pPr>
            <a:r>
              <a:rPr lang="ru-RU" dirty="0" smtClean="0"/>
              <a:t> -   </a:t>
            </a:r>
            <a:r>
              <a:rPr lang="ru-RU" dirty="0"/>
              <a:t>неспособны в определенный момент сдержать внутреннее раздражение и  вынужденно выплескивают гнев во вовне. И только после этого испытывают </a:t>
            </a:r>
            <a:r>
              <a:rPr lang="ru-RU" dirty="0" smtClean="0"/>
              <a:t>облегчение</a:t>
            </a:r>
          </a:p>
          <a:p>
            <a:pPr>
              <a:buFontTx/>
              <a:buChar char="-"/>
            </a:pPr>
            <a:r>
              <a:rPr lang="ru-RU" dirty="0" smtClean="0"/>
              <a:t>у </a:t>
            </a:r>
            <a:r>
              <a:rPr lang="ru-RU" dirty="0"/>
              <a:t>возбудимых ребят процессы возбуждения преобладают над процессами торможения. </a:t>
            </a:r>
            <a:r>
              <a:rPr lang="ru-RU" dirty="0" smtClean="0"/>
              <a:t>– </a:t>
            </a:r>
          </a:p>
          <a:p>
            <a:pPr>
              <a:buFontTx/>
              <a:buChar char="-"/>
            </a:pPr>
            <a:r>
              <a:rPr lang="ru-RU" dirty="0" smtClean="0"/>
              <a:t> Они </a:t>
            </a:r>
            <a:r>
              <a:rPr lang="ru-RU" dirty="0"/>
              <a:t>чрезмерно активны, </a:t>
            </a:r>
            <a:r>
              <a:rPr lang="ru-RU" dirty="0" err="1"/>
              <a:t>сверхреактивны</a:t>
            </a:r>
            <a:r>
              <a:rPr lang="ru-RU" dirty="0"/>
              <a:t> даже на слабые провоцирующие стимулы, </a:t>
            </a:r>
            <a:r>
              <a:rPr lang="ru-RU" dirty="0" err="1"/>
              <a:t>двигательно</a:t>
            </a:r>
            <a:r>
              <a:rPr lang="ru-RU" dirty="0"/>
              <a:t> расторможены</a:t>
            </a:r>
            <a:r>
              <a:rPr lang="ru-RU" dirty="0" smtClean="0"/>
              <a:t>.</a:t>
            </a:r>
          </a:p>
          <a:p>
            <a:pPr>
              <a:buFontTx/>
              <a:buChar char="-"/>
            </a:pPr>
            <a:r>
              <a:rPr lang="ru-RU" dirty="0" smtClean="0"/>
              <a:t> </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lnSpcReduction="10000"/>
          </a:bodyPr>
          <a:lstStyle/>
          <a:p>
            <a:r>
              <a:rPr lang="ru-RU" dirty="0" smtClean="0"/>
              <a:t>Поэтому им проще всего расслабиться путем активации экспрессивного поведения. Слабость тормозного процесса и неразвитость процессов произвольной регуляции (низкий самоконтроль) усугубляют такие особенности защитного поведения, которые не всегда приемлемы с точки зрения общества.</a:t>
            </a:r>
            <a:br>
              <a:rPr lang="ru-RU" dirty="0" smtClean="0"/>
            </a:b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630362"/>
          </a:xfrm>
        </p:spPr>
        <p:txBody>
          <a:bodyPr>
            <a:normAutofit fontScale="90000"/>
          </a:bodyPr>
          <a:lstStyle/>
          <a:p>
            <a:r>
              <a:rPr lang="ru-RU" sz="2700" dirty="0" smtClean="0"/>
              <a:t>Для детей с такими особенностями в трудных жизненных ситуациях </a:t>
            </a:r>
            <a:r>
              <a:rPr lang="ru-RU" sz="2700" b="1" dirty="0" smtClean="0"/>
              <a:t>типичны реакции активного протеста:</a:t>
            </a:r>
            <a:r>
              <a:rPr lang="ru-RU" b="1" dirty="0" smtClean="0"/>
              <a:t/>
            </a:r>
            <a:br>
              <a:rPr lang="ru-RU" b="1" dirty="0" smtClean="0"/>
            </a:br>
            <a:endParaRPr lang="ru-RU" dirty="0"/>
          </a:p>
        </p:txBody>
      </p:sp>
      <p:sp>
        <p:nvSpPr>
          <p:cNvPr id="3" name="Содержимое 2"/>
          <p:cNvSpPr>
            <a:spLocks noGrp="1"/>
          </p:cNvSpPr>
          <p:nvPr>
            <p:ph idx="1"/>
          </p:nvPr>
        </p:nvSpPr>
        <p:spPr/>
        <p:txBody>
          <a:bodyPr>
            <a:normAutofit/>
          </a:bodyPr>
          <a:lstStyle/>
          <a:p>
            <a:r>
              <a:rPr lang="ru-RU" sz="2800" dirty="0" smtClean="0"/>
              <a:t>взрывные реакции со вспышками гнева, плача, крика, разрушительными действиями и агрессией, возбуждение с аффективным сужением сознания, злонамеренные поступки, прямо или косвенно наносящие вред обидчику.</a:t>
            </a:r>
          </a:p>
          <a:p>
            <a:r>
              <a:rPr lang="ru-RU" sz="2800" dirty="0" smtClean="0"/>
              <a:t> При этом агрессия может быть направлена не только вовне, но также и на самого себя. </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Другая 5">
      <a:dk1>
        <a:sysClr val="windowText" lastClr="000000"/>
      </a:dk1>
      <a:lt1>
        <a:srgbClr val="95B3D7"/>
      </a:lt1>
      <a:dk2>
        <a:srgbClr val="1F497D"/>
      </a:dk2>
      <a:lt2>
        <a:srgbClr val="CCC1D9"/>
      </a:lt2>
      <a:accent1>
        <a:srgbClr val="4F81BD"/>
      </a:accent1>
      <a:accent2>
        <a:srgbClr val="C0504D"/>
      </a:accent2>
      <a:accent3>
        <a:srgbClr val="9BBB59"/>
      </a:accent3>
      <a:accent4>
        <a:srgbClr val="8064A2"/>
      </a:accent4>
      <a:accent5>
        <a:srgbClr val="4BACC6"/>
      </a:accent5>
      <a:accent6>
        <a:srgbClr val="F79646"/>
      </a:accent6>
      <a:hlink>
        <a:srgbClr val="002060"/>
      </a:hlink>
      <a:folHlink>
        <a:srgbClr val="800080"/>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395</TotalTime>
  <Words>1087</Words>
  <Application>Microsoft Office PowerPoint</Application>
  <PresentationFormat>Экран (4:3)</PresentationFormat>
  <Paragraphs>111</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Тема Office</vt:lpstr>
      <vt:lpstr>Тема:  «Создание предметно-развивающей среды для социально-эмоционального развития детей в условиях группы». </vt:lpstr>
      <vt:lpstr>Вся жизнь ребенка раннего и дошкольного возраста подчинена его чувствам.</vt:lpstr>
      <vt:lpstr>Причины возникновения отрицательных эмоций у детей.</vt:lpstr>
      <vt:lpstr>Адаптация и дезадаптация  </vt:lpstr>
      <vt:lpstr>Слайд 5</vt:lpstr>
      <vt:lpstr>Слайд 6</vt:lpstr>
      <vt:lpstr>дети напряженные, возбудимые, с низкими самоконтролем</vt:lpstr>
      <vt:lpstr>Слайд 8</vt:lpstr>
      <vt:lpstr>Для детей с такими особенностями в трудных жизненных ситуациях типичны реакции активного протеста: </vt:lpstr>
      <vt:lpstr>Для тревожных ребят</vt:lpstr>
      <vt:lpstr>Чувствительные дети</vt:lpstr>
      <vt:lpstr>осторожные ребята</vt:lpstr>
      <vt:lpstr>Вывод:</vt:lpstr>
      <vt:lpstr>Слайд 14</vt:lpstr>
      <vt:lpstr>Слайд 15</vt:lpstr>
      <vt:lpstr>При подборе материала для психологических уголков необходимо учитывать потребности детей.</vt:lpstr>
      <vt:lpstr>Материалы для уголка подбираются с учетом их основного назначения, а именно: </vt:lpstr>
      <vt:lpstr>Функциональные критерии: </vt:lpstr>
      <vt:lpstr> Зона для психологической разгрузки   </vt:lpstr>
      <vt:lpstr>Обучение агрессивных детей способам выражения гнева в приемлемой форме</vt:lpstr>
      <vt:lpstr>Слайд 21</vt:lpstr>
      <vt:lpstr>Обучение детей умению владеть собой в различных ситуациях, приемам саморегуляции </vt:lpstr>
      <vt:lpstr>Обучение детей бесконфликтному общению</vt:lpstr>
      <vt:lpstr>Повышение самооценки тревожных, неуверенных в себе детей </vt:lpstr>
      <vt:lpstr>Правильно организованная предметно-развивающая среда способствует:</vt:lpstr>
      <vt:lpstr>Слайд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«Создание предметно-развивающей среды для социально-эмоционального развития детей в условиях группы». </dc:title>
  <dc:creator>Надежда</dc:creator>
  <cp:lastModifiedBy>Надежда</cp:lastModifiedBy>
  <cp:revision>44</cp:revision>
  <dcterms:created xsi:type="dcterms:W3CDTF">2015-10-17T15:34:53Z</dcterms:created>
  <dcterms:modified xsi:type="dcterms:W3CDTF">2015-11-03T18:12:57Z</dcterms:modified>
</cp:coreProperties>
</file>