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60" r:id="rId6"/>
    <p:sldId id="261" r:id="rId7"/>
    <p:sldId id="262" r:id="rId8"/>
    <p:sldId id="264" r:id="rId9"/>
    <p:sldId id="267" r:id="rId10"/>
    <p:sldId id="270" r:id="rId11"/>
    <p:sldId id="273" r:id="rId12"/>
    <p:sldId id="276" r:id="rId13"/>
    <p:sldId id="274" r:id="rId14"/>
    <p:sldId id="275" r:id="rId15"/>
    <p:sldId id="278" r:id="rId16"/>
    <p:sldId id="279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71" autoAdjust="0"/>
  </p:normalViewPr>
  <p:slideViewPr>
    <p:cSldViewPr>
      <p:cViewPr>
        <p:scale>
          <a:sx n="75" d="100"/>
          <a:sy n="75" d="100"/>
        </p:scale>
        <p:origin x="-12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9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9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1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1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9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7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2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8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D8F2-3D42-40FA-800C-628CC43979E6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detskiy-sad/muzykalno-ritmicheskoe-zanyatie/2013/04/25/stsenariy-vesennego-prazdnika-8-marta-vselye" TargetMode="External"/><Relationship Id="rId13" Type="http://schemas.openxmlformats.org/officeDocument/2006/relationships/hyperlink" Target="http://nsportal.ru/detskiy-sad/scenarii-prazdnikov/2013/09/01/novogodniy-stsenariy-volshebnaya-kniga" TargetMode="External"/><Relationship Id="rId18" Type="http://schemas.openxmlformats.org/officeDocument/2006/relationships/hyperlink" Target="http://nsportal.ru/detskiy-sad/scenarii-prazdnikov/2015/10/05/stsenariy-razvlecheniya-po-pdd-v-sredney-gruppe" TargetMode="External"/><Relationship Id="rId3" Type="http://schemas.openxmlformats.org/officeDocument/2006/relationships/hyperlink" Target="http://nsportal.ru/" TargetMode="External"/><Relationship Id="rId7" Type="http://schemas.openxmlformats.org/officeDocument/2006/relationships/hyperlink" Target="http://nsportal.ru/detskiy-sad/muzykalno-ritmicheskoe-zanyatie/2014/10/02/muzykalno-didakticheskie-igry" TargetMode="External"/><Relationship Id="rId12" Type="http://schemas.openxmlformats.org/officeDocument/2006/relationships/hyperlink" Target="http://nsportal.ru/detskiy-sad/scenarii-prazdnikov/2013/09/01/pirozhok-rumyanyy-bok" TargetMode="External"/><Relationship Id="rId17" Type="http://schemas.openxmlformats.org/officeDocument/2006/relationships/hyperlink" Target="http://nsportal.ru/detskiy-sad/scenarii-prazdnikov/2013/09/01/stsenariy-vypusknogo-vechera-gorod-detstva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://nsportal.ru/detskiy-sad/scenarii-prazdnikov/2014/10/02/sportivnoe-razvlechenie-olimpiyskie-nadezhdy-khodyat-v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detskiy-sad/muzykalno-ritmicheskoe-zanyatie/2013/04/25/stsenariy-prazdnika-8-marta-mamina-strana-v" TargetMode="External"/><Relationship Id="rId11" Type="http://schemas.openxmlformats.org/officeDocument/2006/relationships/hyperlink" Target="http://nsportal.ru/detskiy-sad/scenarii-prazdnikov/2013/09/01/8-marta-s-kolobkom" TargetMode="External"/><Relationship Id="rId5" Type="http://schemas.openxmlformats.org/officeDocument/2006/relationships/hyperlink" Target="http://nsportal.ru/detskiy-sad/materialy-dlya-roditeley/2013/09/01/pravila-povedeniya-roditeley-na-detskom-prazdnike" TargetMode="External"/><Relationship Id="rId15" Type="http://schemas.openxmlformats.org/officeDocument/2006/relationships/hyperlink" Target="http://nsportal.ru/detskiy-sad/scenarii-prazdnikov/2013/09/01/osennee-sportivnoe-razvlechenie-chtoby-grippa-ne-boyatsya" TargetMode="External"/><Relationship Id="rId10" Type="http://schemas.openxmlformats.org/officeDocument/2006/relationships/hyperlink" Target="http://nsportal.ru/detskiy-sad/scenarii-prazdnikov/2013/09/01/stsenariy-vypusknogo-v-detskom-sadu" TargetMode="External"/><Relationship Id="rId19" Type="http://schemas.openxmlformats.org/officeDocument/2006/relationships/hyperlink" Target="http://nsportal.ru/detskii-sad/vospitatelnaya-rabota/2015/10/01/prazdnichnyy-kontsert-ko-dnyu-pozhilogo-cheloveka-kak" TargetMode="External"/><Relationship Id="rId4" Type="http://schemas.openxmlformats.org/officeDocument/2006/relationships/hyperlink" Target="http://nsportal.ru/detskiy-sad/materialy-dlya-roditeley/2013/09/01/10-zapovedey-dlya-roditeley" TargetMode="External"/><Relationship Id="rId9" Type="http://schemas.openxmlformats.org/officeDocument/2006/relationships/hyperlink" Target="http://nsportal.ru/detskiy-sad/okruzhayushchiy-mir/2013/04/25/stsenariy-detskogo-razvlecheniya-po-energosberezheniyu" TargetMode="External"/><Relationship Id="rId14" Type="http://schemas.openxmlformats.org/officeDocument/2006/relationships/hyperlink" Target="http://nsportal.ru/detskiy-sad/scenarii-prazdnikov/2013/09/01/novogodniy-stsenariy-rukavichk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am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voyrebenok.ru/index.shtml" TargetMode="External"/><Relationship Id="rId3" Type="http://schemas.openxmlformats.org/officeDocument/2006/relationships/hyperlink" Target="http://matveyrybka.ucoz.ru/" TargetMode="External"/><Relationship Id="rId7" Type="http://schemas.openxmlformats.org/officeDocument/2006/relationships/hyperlink" Target="http://95.31.1.68/users.php?m=registe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lnet.ee/contests/index.php" TargetMode="External"/><Relationship Id="rId11" Type="http://schemas.openxmlformats.org/officeDocument/2006/relationships/hyperlink" Target="http://www.maam.ru/" TargetMode="External"/><Relationship Id="rId5" Type="http://schemas.openxmlformats.org/officeDocument/2006/relationships/hyperlink" Target="http://www.o-detstve.ru/forteachers.html" TargetMode="External"/><Relationship Id="rId10" Type="http://schemas.openxmlformats.org/officeDocument/2006/relationships/hyperlink" Target="http://konspekt.vscolu.ru/" TargetMode="External"/><Relationship Id="rId4" Type="http://schemas.openxmlformats.org/officeDocument/2006/relationships/hyperlink" Target="http://detsad-kitty.ru/" TargetMode="External"/><Relationship Id="rId9" Type="http://schemas.openxmlformats.org/officeDocument/2006/relationships/hyperlink" Target="http://doshvozrast.ru/rabrod/rabrod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сохранить\документы\портфолио\portfolio musik\портфолио фон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311"/>
            <a:ext cx="91371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ле 2"/>
          <p:cNvSpPr txBox="1"/>
          <p:nvPr/>
        </p:nvSpPr>
        <p:spPr>
          <a:xfrm>
            <a:off x="653326" y="401733"/>
            <a:ext cx="7695491" cy="136652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b="1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ПОРТФОЛИО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3"/>
          <p:cNvSpPr txBox="1"/>
          <p:nvPr/>
        </p:nvSpPr>
        <p:spPr>
          <a:xfrm>
            <a:off x="263436" y="2041938"/>
            <a:ext cx="8707069" cy="19195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Гущиной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spc="50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Ларисы Геннадьевны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626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46"/>
          <p:cNvSpPr txBox="1"/>
          <p:nvPr/>
        </p:nvSpPr>
        <p:spPr>
          <a:xfrm>
            <a:off x="875030" y="332656"/>
            <a:ext cx="7259320" cy="64807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ea typeface="Calibri"/>
                <a:cs typeface="Times New Roman"/>
              </a:rPr>
              <a:t>Поощрения, награды, сертификаты</a:t>
            </a:r>
            <a:r>
              <a:rPr lang="ru-RU" sz="1100" dirty="0" smtClean="0">
                <a:ea typeface="Calibri"/>
                <a:cs typeface="Times New Roman"/>
              </a:rPr>
              <a:t>.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Поле 81"/>
          <p:cNvSpPr txBox="1"/>
          <p:nvPr/>
        </p:nvSpPr>
        <p:spPr>
          <a:xfrm>
            <a:off x="323528" y="3861048"/>
            <a:ext cx="8568952" cy="25922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29400" y="-4203898"/>
            <a:ext cx="9433048" cy="146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Лариса\Documents\SDC10095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ариса\Documents\SDC10096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84969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3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56"/>
          <p:cNvSpPr txBox="1"/>
          <p:nvPr/>
        </p:nvSpPr>
        <p:spPr>
          <a:xfrm>
            <a:off x="909002" y="2514600"/>
            <a:ext cx="7325995" cy="18288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500" b="1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ФОТОМАТЕРИАЛЫ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296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13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е 57"/>
          <p:cNvSpPr txBox="1">
            <a:spLocks noChangeArrowheads="1"/>
          </p:cNvSpPr>
          <p:nvPr/>
        </p:nvSpPr>
        <p:spPr bwMode="auto">
          <a:xfrm>
            <a:off x="245226" y="4023094"/>
            <a:ext cx="3248615" cy="1415772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3300"/>
                </a:solidFill>
                <a:effectLst/>
                <a:latin typeface="Times New Roman"/>
                <a:ea typeface="Calibri"/>
                <a:cs typeface="Times New Roman"/>
              </a:rPr>
              <a:t> 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ДЕНЬ    СМЕХА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59"/>
          <p:cNvSpPr txBox="1">
            <a:spLocks noChangeArrowheads="1"/>
          </p:cNvSpPr>
          <p:nvPr/>
        </p:nvSpPr>
        <p:spPr bwMode="auto">
          <a:xfrm>
            <a:off x="4359151" y="6203960"/>
            <a:ext cx="4646295" cy="395605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0" tIns="0" rIns="0" bIns="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solidFill>
                  <a:srgbClr val="FF3300"/>
                </a:solidFill>
                <a:effectLst/>
                <a:latin typeface="Times New Roman"/>
                <a:ea typeface="Calibri"/>
                <a:cs typeface="Times New Roman"/>
              </a:rPr>
              <a:t>Урожай-2012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Лариса\Desktop\разное\SDC10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4088" y="3143182"/>
            <a:ext cx="4687440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ариса\Desktop\разное\SDC10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5687"/>
            <a:ext cx="4553148" cy="341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46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е 61"/>
          <p:cNvSpPr txBox="1">
            <a:spLocks noChangeArrowheads="1"/>
          </p:cNvSpPr>
          <p:nvPr/>
        </p:nvSpPr>
        <p:spPr bwMode="auto">
          <a:xfrm flipV="1">
            <a:off x="827584" y="3995309"/>
            <a:ext cx="3024335" cy="1274195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3300"/>
                </a:solidFill>
                <a:effectLst/>
                <a:latin typeface="Times New Roman"/>
                <a:ea typeface="Calibri"/>
                <a:cs typeface="Times New Roman"/>
              </a:rPr>
              <a:t>«ЕДИНЫЙ ЭКОЛОГИЧЕСКИЙ УРОК»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62"/>
          <p:cNvSpPr txBox="1"/>
          <p:nvPr/>
        </p:nvSpPr>
        <p:spPr>
          <a:xfrm>
            <a:off x="4598225" y="5934720"/>
            <a:ext cx="4325620" cy="3956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Конкурс «Африка»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Лариса\Desktop\разное\SDC105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48" y="260648"/>
            <a:ext cx="4680519" cy="35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ариса\Desktop\разное\SDC105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7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е 69"/>
          <p:cNvSpPr txBox="1"/>
          <p:nvPr/>
        </p:nvSpPr>
        <p:spPr>
          <a:xfrm>
            <a:off x="169235" y="3486151"/>
            <a:ext cx="4366895" cy="167225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«В ЛЕС ОСЕННИЙ МЫ ПОЙДЕМ И ГРИБОЧКИ СОБЕРЕМ»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Лариса\Desktop\разное\SDC115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3237"/>
            <a:ext cx="4127685" cy="309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ариса\Desktop\разное\SDC115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429001"/>
            <a:ext cx="4514813" cy="32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85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76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е 74"/>
          <p:cNvSpPr txBox="1"/>
          <p:nvPr/>
        </p:nvSpPr>
        <p:spPr>
          <a:xfrm>
            <a:off x="4518240" y="5906527"/>
            <a:ext cx="4560570" cy="26520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9" name="Picture 3" descr="C:\Users\Лариса\Desktop\разное\SDC1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689218" cy="35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ариса\Desktop\разное\ФОТО\дети\SDC116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68" y="260648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6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е 78"/>
          <p:cNvSpPr txBox="1"/>
          <p:nvPr/>
        </p:nvSpPr>
        <p:spPr>
          <a:xfrm>
            <a:off x="395537" y="4606345"/>
            <a:ext cx="4032448" cy="171814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«НОВЫЙ ГОД В АФРИКЕ»</a:t>
            </a:r>
            <a:endParaRPr lang="ru-RU" sz="32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C:\Users\Лариса\Desktop\разное\дети нов.год 13\IMG_08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468052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ариса\Desktop\разное\дети нов.год 13\IMG_09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6085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8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е 84"/>
          <p:cNvSpPr txBox="1"/>
          <p:nvPr/>
        </p:nvSpPr>
        <p:spPr>
          <a:xfrm>
            <a:off x="4258596" y="6077213"/>
            <a:ext cx="4859020" cy="41211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Новый год 2013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C:\Users\Лариса\Desktop\разное\ФОТО\SDC10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1" y="124749"/>
            <a:ext cx="4506083" cy="33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ариса\Desktop\разное\фото сосенка\SDC113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424125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5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е 6"/>
          <p:cNvSpPr txBox="1">
            <a:spLocks/>
          </p:cNvSpPr>
          <p:nvPr/>
        </p:nvSpPr>
        <p:spPr>
          <a:xfrm>
            <a:off x="4123125" y="1058427"/>
            <a:ext cx="4536504" cy="431478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Ф.И.О. </a:t>
            </a:r>
            <a:r>
              <a:rPr lang="ru-RU" sz="1400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Гущина Лариса Геннадьевна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Дата рождения: </a:t>
            </a:r>
            <a:r>
              <a:rPr lang="ru-RU" sz="1400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16.07.1970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Место </a:t>
            </a:r>
            <a:r>
              <a:rPr lang="ru-RU" sz="1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рождения:</a:t>
            </a:r>
            <a:r>
              <a:rPr lang="ru-RU" sz="1400" u="sng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1400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Васильево, ТАССР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Гражданство: </a:t>
            </a:r>
            <a:r>
              <a:rPr lang="ru-RU" sz="1400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РФ     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Пол: </a:t>
            </a:r>
            <a:r>
              <a:rPr lang="ru-RU" sz="1400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женский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mail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14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loranorman@mail.ru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/>
            <a:r>
              <a:rPr lang="ru-RU" sz="11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Образование: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среднее специальное, Казанское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         педагогическое училище №1, 1998 г.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Специальность: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 воспитатель детского сада.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Стаж работы: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	а) общий	 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28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	б) общий педагогический  25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	в) педагогический в данном учреждении  15 лет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Занимаемая должность: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Музыкальный руководитель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Категория </a:t>
            </a:r>
            <a:r>
              <a:rPr lang="ru-RU" sz="14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_2___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 разряд </a:t>
            </a:r>
            <a:r>
              <a:rPr lang="ru-RU" sz="14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   12_  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5" name="Picture 2" descr="C:\Users\Лариса\Desktop\разное\ФОТО\ларис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63256"/>
            <a:ext cx="3312368" cy="45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116632"/>
            <a:ext cx="30963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РЕЗЮМЕ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3124" y="5229199"/>
            <a:ext cx="448132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Место работы:  </a:t>
            </a:r>
            <a:r>
              <a:rPr lang="ru-RU" sz="1400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 детский сад «Сосенка№ 36», УО ЗМР РТ </a:t>
            </a:r>
            <a:r>
              <a:rPr lang="ru-RU" sz="1400" u="sng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п.г.т.Васильево</a:t>
            </a:r>
            <a:r>
              <a:rPr lang="ru-RU" sz="1400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, </a:t>
            </a:r>
            <a:r>
              <a:rPr lang="ru-RU" sz="1400" u="sng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ул</a:t>
            </a:r>
            <a:r>
              <a:rPr lang="ru-RU" sz="1400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Лагерная 9а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617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" y="-541006"/>
            <a:ext cx="9144000" cy="7389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е 10"/>
          <p:cNvSpPr txBox="1">
            <a:spLocks noChangeArrowheads="1"/>
          </p:cNvSpPr>
          <p:nvPr/>
        </p:nvSpPr>
        <p:spPr bwMode="auto">
          <a:xfrm>
            <a:off x="611561" y="0"/>
            <a:ext cx="7374420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>
                    <a:lumMod val="100000"/>
                    <a:lumOff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-24340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B2C1DB">
                    <a:lumMod val="50000"/>
                  </a:srgbClr>
                </a:solidFill>
                <a:latin typeface="Arial" charset="0"/>
              </a:rPr>
              <a:t>«Наше призвание- помочь детям войти мир музыки, понять ее законы, приобщиться к ее таинствам. Процесс этот бесконечен. Как бесконечна и безгранична вся музыкальная деятельность. Важно его начать. Дать ребенку почувствовать, что волшебный мир музыки может принести ему радость, стать понятным и близким». </a:t>
            </a:r>
            <a:r>
              <a:rPr lang="ru-RU" b="1" i="1" dirty="0" err="1">
                <a:solidFill>
                  <a:srgbClr val="B2C1DB">
                    <a:lumMod val="50000"/>
                  </a:srgbClr>
                </a:solidFill>
                <a:latin typeface="Arial" charset="0"/>
              </a:rPr>
              <a:t>С.И.Мерзлякова</a:t>
            </a:r>
            <a:endParaRPr lang="ru-RU" b="1" i="1" dirty="0">
              <a:solidFill>
                <a:srgbClr val="B2C1DB">
                  <a:lumMod val="50000"/>
                </a:srgbClr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3" y="1628800"/>
            <a:ext cx="54006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5301208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«Горжусь профессией своей за то, Что детство проживаю многократно…» </a:t>
            </a:r>
          </a:p>
        </p:txBody>
      </p:sp>
    </p:spTree>
    <p:extLst>
      <p:ext uri="{BB962C8B-B14F-4D97-AF65-F5344CB8AC3E}">
        <p14:creationId xmlns:p14="http://schemas.microsoft.com/office/powerpoint/2010/main" val="94199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8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12"/>
          <p:cNvSpPr txBox="1"/>
          <p:nvPr/>
        </p:nvSpPr>
        <p:spPr>
          <a:xfrm>
            <a:off x="755576" y="188640"/>
            <a:ext cx="7704856" cy="32403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ts val="1350"/>
              </a:lnSpc>
              <a:spcBef>
                <a:spcPts val="600"/>
              </a:spcBef>
              <a:spcAft>
                <a:spcPts val="60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5" name="Поле 14"/>
          <p:cNvSpPr txBox="1">
            <a:spLocks/>
          </p:cNvSpPr>
          <p:nvPr/>
        </p:nvSpPr>
        <p:spPr>
          <a:xfrm>
            <a:off x="8460432" y="188640"/>
            <a:ext cx="504056" cy="64087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оле 15"/>
          <p:cNvSpPr txBox="1">
            <a:spLocks/>
          </p:cNvSpPr>
          <p:nvPr/>
        </p:nvSpPr>
        <p:spPr>
          <a:xfrm>
            <a:off x="755576" y="4941168"/>
            <a:ext cx="7936792" cy="16494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ts val="13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200" b="1" u="sng" dirty="0" smtClean="0">
              <a:solidFill>
                <a:schemeClr val="tx2">
                  <a:lumMod val="75000"/>
                </a:schemeClr>
              </a:solidFill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ts val="13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200" b="1" u="sng" dirty="0">
              <a:solidFill>
                <a:schemeClr val="tx2">
                  <a:lumMod val="75000"/>
                </a:schemeClr>
              </a:solidFill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ts val="13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200" b="1" u="sng" dirty="0" smtClean="0">
              <a:solidFill>
                <a:schemeClr val="tx2">
                  <a:lumMod val="75000"/>
                </a:schemeClr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97346"/>
            <a:ext cx="42844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Люблю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свою работу, потому что это возможность постоянно находиться в мире сказки и фантазии, в мире детства. </a:t>
            </a:r>
            <a:endParaRPr lang="ru-RU" sz="1600" i="1" dirty="0" smtClean="0">
              <a:solidFill>
                <a:schemeClr val="tx2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Дети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— это главные люди на нашей планете. Мы не знаем кем они станут, когда вырастут, чем они будут заниматься. Для того, чтобы из них выросли хорошие, добрые люди и нужны мы — педагоги, способствующие открытию детьми нового, неизведанного ими мира.</a:t>
            </a:r>
          </a:p>
          <a:p>
            <a:pPr algn="ctr"/>
            <a:endParaRPr lang="ru-RU" sz="1600" i="1" dirty="0" smtClean="0">
              <a:solidFill>
                <a:schemeClr val="tx2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В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интернете я нашла стихотворение, оно очень мне понравилось, но к сожалению я не знаю автора:</a:t>
            </a:r>
          </a:p>
          <a:p>
            <a:pPr algn="ctr"/>
            <a:endParaRPr lang="ru-RU" sz="1600" i="1" dirty="0" smtClean="0">
              <a:solidFill>
                <a:schemeClr val="tx2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На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свете много разных профессий.</a:t>
            </a:r>
          </a:p>
          <a:p>
            <a:pPr algn="ctr"/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Но знаю моей не найти интересней.</a:t>
            </a:r>
          </a:p>
          <a:p>
            <a:pPr algn="ctr"/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В руках педагога бесценный клад:</a:t>
            </a:r>
          </a:p>
          <a:p>
            <a:pPr algn="ctr"/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Двадцать упрямых, горластых ребят,</a:t>
            </a:r>
          </a:p>
          <a:p>
            <a:pPr algn="ctr"/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Двадцать с глазами, как звезды лучистые,</a:t>
            </a:r>
          </a:p>
          <a:p>
            <a:pPr algn="ctr"/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Которых растила я добрыми, чистыми.</a:t>
            </a:r>
          </a:p>
          <a:p>
            <a:pPr algn="ctr"/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Мир открывала им светлый, чудесный.</a:t>
            </a:r>
          </a:p>
          <a:p>
            <a:pPr algn="ctr"/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Нету работы моей интересней.</a:t>
            </a:r>
          </a:p>
        </p:txBody>
      </p:sp>
      <p:pic>
        <p:nvPicPr>
          <p:cNvPr id="2050" name="Picture 2" descr="C:\Users\Лариса\Downloads\müzi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104456" cy="507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6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531440"/>
            <a:ext cx="9144000" cy="7389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5685"/>
              </p:ext>
            </p:extLst>
          </p:nvPr>
        </p:nvGraphicFramePr>
        <p:xfrm>
          <a:off x="179512" y="1124744"/>
          <a:ext cx="8496944" cy="4883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276"/>
                <a:gridCol w="3667252"/>
                <a:gridCol w="1080120"/>
                <a:gridCol w="2664296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Годы учебы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Название курсов повышения квалификации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Количество часов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Вид полученного документа</a:t>
                      </a: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2006 год 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"Повышение уровня профессиональной деятельности воспитателя"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72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Удостоверение о</a:t>
                      </a:r>
                      <a:r>
                        <a:rPr lang="ru-RU" sz="1400" baseline="0" dirty="0" smtClean="0"/>
                        <a:t> краткосрочном повышении квалификации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946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2008 год 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"Новые подходы к музыкальному образованию детей дошкольного возраста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72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Удостоверение о краткосрочном повышении квалификации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903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2011 год 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"Нововведения в музыкальном образовании дошкольников: теория и практика"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108 часов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pPr algn="ctr"/>
                      <a:r>
                        <a:rPr lang="ru-RU" sz="1400" dirty="0" smtClean="0"/>
                        <a:t>свидетельство о повышении  квалификации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903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2015 год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«Современные технологии музыкального образования детей дошкольного возраста»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23728" y="76944"/>
            <a:ext cx="45161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/>
                <a:ea typeface="Times New Roman"/>
              </a:rPr>
              <a:t>Системность повышения квалификации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6856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18"/>
          <p:cNvSpPr txBox="1"/>
          <p:nvPr/>
        </p:nvSpPr>
        <p:spPr>
          <a:xfrm>
            <a:off x="935450" y="99246"/>
            <a:ext cx="7237095" cy="66550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ts val="1350"/>
              </a:lnSpc>
              <a:spcBef>
                <a:spcPts val="600"/>
              </a:spcBef>
              <a:spcAft>
                <a:spcPts val="600"/>
              </a:spcAft>
            </a:pPr>
            <a:endParaRPr lang="ru-RU" sz="3600" b="1" i="1" dirty="0">
              <a:solidFill>
                <a:srgbClr val="1F497D">
                  <a:lumMod val="75000"/>
                </a:srgbClr>
              </a:solidFill>
              <a:latin typeface="Arial"/>
              <a:ea typeface="Times New Roman"/>
              <a:cs typeface="Times New Roman"/>
            </a:endParaRPr>
          </a:p>
          <a:p>
            <a:pPr lvl="0" algn="ctr">
              <a:lnSpc>
                <a:spcPts val="135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600" b="1" i="1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</a:rPr>
              <a:t>Мои публикации:</a:t>
            </a:r>
          </a:p>
        </p:txBody>
      </p:sp>
      <p:sp>
        <p:nvSpPr>
          <p:cNvPr id="4" name="Поле 25"/>
          <p:cNvSpPr txBox="1">
            <a:spLocks/>
          </p:cNvSpPr>
          <p:nvPr/>
        </p:nvSpPr>
        <p:spPr>
          <a:xfrm>
            <a:off x="-108520" y="2852936"/>
            <a:ext cx="792088" cy="22301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ffectLst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741085"/>
            <a:ext cx="8532948" cy="41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5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u="sng" dirty="0">
                <a:solidFill>
                  <a:srgbClr val="1F497D">
                    <a:lumMod val="75000"/>
                  </a:srgbClr>
                </a:solidFill>
                <a:latin typeface="Trebuchet MS"/>
                <a:ea typeface="Calibri"/>
                <a:cs typeface="Times New Roman"/>
                <a:hlinkClick r:id="rId3" tooltip="На главную"/>
              </a:rPr>
              <a:t>Социальная сеть работников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rebuchet MS"/>
                <a:ea typeface="Calibri"/>
                <a:cs typeface="Times New Roman"/>
                <a:hlinkClick r:id="rId3" tooltip="На главную"/>
              </a:rPr>
              <a:t>     </a:t>
            </a:r>
            <a:r>
              <a:rPr lang="ru-RU" sz="1600" b="1" u="sng" dirty="0">
                <a:solidFill>
                  <a:srgbClr val="1F497D">
                    <a:lumMod val="75000"/>
                  </a:srgbClr>
                </a:solidFill>
                <a:latin typeface="Trebuchet MS"/>
                <a:ea typeface="Calibri"/>
                <a:cs typeface="Times New Roman"/>
                <a:hlinkClick r:id="rId3" tooltip="На главную"/>
              </a:rPr>
              <a:t>образования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rebuchet MS"/>
                <a:ea typeface="Calibri"/>
                <a:cs typeface="Times New Roman"/>
                <a:hlinkClick r:id="rId3" tooltip="На главную"/>
              </a:rPr>
              <a:t> </a:t>
            </a:r>
            <a:r>
              <a:rPr lang="ru-RU" sz="1600" b="1" u="sng" dirty="0">
                <a:solidFill>
                  <a:srgbClr val="1F497D">
                    <a:lumMod val="75000"/>
                  </a:srgbClr>
                </a:solidFill>
                <a:latin typeface="Trebuchet MS"/>
                <a:ea typeface="Calibri"/>
                <a:cs typeface="Times New Roman"/>
                <a:hlinkClick r:id="rId3" tooltip="На главную"/>
              </a:rPr>
              <a:t>nsportal.ru</a:t>
            </a:r>
            <a:endParaRPr lang="ru-RU" sz="1600" b="1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lvl="0" algn="ctr">
              <a:lnSpc>
                <a:spcPts val="1350"/>
              </a:lnSpc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</a:rPr>
              <a:t>Материалы для родителей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4"/>
              </a:rPr>
              <a:t>10 ЗАПОВЕДЕЙ ДЛЯ РОДИТЕЛЕЙ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5"/>
              </a:rPr>
              <a:t>Правила поведения родителей на детском празднике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lvl="0" algn="ctr">
              <a:lnSpc>
                <a:spcPts val="1350"/>
              </a:lnSpc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</a:rPr>
              <a:t>Музыкально-ритмическое занятие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6"/>
              </a:rPr>
              <a:t>Сценарий праздника 8 Марта "МАМИНА СТРАНА" в старшей группе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7"/>
              </a:rPr>
              <a:t>МУЗЫКАЛЬНО - ДИДАКТИЧЕСКИЕ ИГРЫ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8"/>
              </a:rPr>
              <a:t>Сценарий весеннего праздника 8 марта "</a:t>
            </a:r>
            <a:r>
              <a:rPr lang="ru-RU" sz="1100" dirty="0" err="1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8"/>
              </a:rPr>
              <a:t>Вселые</a:t>
            </a: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8"/>
              </a:rPr>
              <a:t> нотки"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lvl="0" algn="ctr">
              <a:lnSpc>
                <a:spcPts val="1350"/>
              </a:lnSpc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</a:rPr>
              <a:t>Окружающий мир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9"/>
              </a:rPr>
              <a:t>Сценарий детского развлечения по энергосбережению «Сбережем планету»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lvl="0" algn="ctr">
              <a:lnSpc>
                <a:spcPts val="1350"/>
              </a:lnSpc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</a:rPr>
              <a:t>Сценарии праздников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10"/>
              </a:rPr>
              <a:t>Сценарий выпускного в детском саду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11"/>
              </a:rPr>
              <a:t>8 марта с Колобком.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12"/>
              </a:rPr>
              <a:t>«ПИРОЖОК — РУМЯНЫЙ БОК»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u="sng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</a:rPr>
              <a:t>Музыкальная сказка "Гуси-лебеди"</a:t>
            </a:r>
            <a:endParaRPr lang="ru-RU" sz="1600" u="sng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13"/>
              </a:rPr>
              <a:t>Новогодний сценарий "Волшебная книга"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14"/>
              </a:rPr>
              <a:t>Новогодний сценарий "Рукавичка"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15"/>
              </a:rPr>
              <a:t>Осеннее спортивное развлечение "Чтобы гриппа не бояться, нужно спортом заниматься"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16"/>
              </a:rPr>
              <a:t>Спортивное развлечение «Олимпийские надежды, ходят в детский сад»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17"/>
              </a:rPr>
              <a:t>Сценарий выпускного вечера "Город детства"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18"/>
              </a:rPr>
              <a:t>СЦЕНАРИЙ РАЗВЛЕЧЕНИЯ ПО ПДД В СРЕДНЕЙ ГРУППЕ «ПУТЕШЕСТВИЕ В ГОРОД ДОРОЖНЫХ ЗНАКОВ»</a:t>
            </a:r>
            <a:endParaRPr lang="ru-RU" sz="1100" dirty="0">
              <a:solidFill>
                <a:srgbClr val="1F497D">
                  <a:lumMod val="75000"/>
                </a:srgbClr>
              </a:solidFill>
              <a:latin typeface="Arial"/>
              <a:ea typeface="Times New Roman"/>
              <a:cs typeface="Times New Roman"/>
            </a:endParaRPr>
          </a:p>
          <a:p>
            <a:pPr marL="342900" lvl="0" indent="-342900" algn="ctr">
              <a:lnSpc>
                <a:spcPts val="135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u="sng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  <a:hlinkClick r:id="rId19"/>
              </a:rPr>
              <a:t>Праздничный концерт ко дню пожилого человека «Как молоды мы</a:t>
            </a:r>
            <a:r>
              <a:rPr lang="ru-RU" sz="1100" u="sng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</a:rPr>
              <a:t> были»</a:t>
            </a:r>
            <a:endParaRPr lang="ru-RU" sz="1600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157192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50"/>
              </a:lnSpc>
              <a:buSzPts val="1000"/>
              <a:tabLst>
                <a:tab pos="457200" algn="l"/>
              </a:tabLst>
            </a:pPr>
            <a:r>
              <a:rPr lang="ru-RU" sz="1600" b="1" u="sng" dirty="0">
                <a:solidFill>
                  <a:srgbClr val="1F497D">
                    <a:lumMod val="75000"/>
                  </a:srgbClr>
                </a:solidFill>
                <a:latin typeface="Arial"/>
                <a:ea typeface="Calibri"/>
                <a:cs typeface="Times New Roman"/>
              </a:rPr>
              <a:t>Международный образовательный портал </a:t>
            </a:r>
            <a:r>
              <a:rPr lang="ru-RU" sz="1600" b="1" u="sng" dirty="0" err="1">
                <a:solidFill>
                  <a:srgbClr val="1F497D">
                    <a:lumMod val="75000"/>
                  </a:srgbClr>
                </a:solidFill>
                <a:latin typeface="Arial"/>
                <a:ea typeface="Calibri"/>
                <a:cs typeface="Times New Roman"/>
              </a:rPr>
              <a:t>Маам</a:t>
            </a:r>
            <a:r>
              <a:rPr lang="ru-RU" sz="1600" b="1" u="sng" dirty="0">
                <a:solidFill>
                  <a:srgbClr val="1F497D">
                    <a:lumMod val="75000"/>
                  </a:srgbClr>
                </a:solidFill>
                <a:latin typeface="Arial"/>
                <a:ea typeface="Calibri"/>
                <a:cs typeface="Times New Roman"/>
              </a:rPr>
              <a:t>. </a:t>
            </a:r>
            <a:endParaRPr lang="ru-RU" sz="1600" b="1" u="sng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457200" lvl="0" algn="ctr">
              <a:lnSpc>
                <a:spcPts val="1350"/>
              </a:lnSpc>
            </a:pPr>
            <a:endParaRPr lang="ru-RU" sz="1200" dirty="0">
              <a:solidFill>
                <a:srgbClr val="1F497D">
                  <a:lumMod val="75000"/>
                </a:srgbClr>
              </a:solidFill>
              <a:latin typeface="Arial"/>
              <a:ea typeface="Times New Roman"/>
              <a:cs typeface="Times New Roman"/>
            </a:endParaRPr>
          </a:p>
          <a:p>
            <a:pPr marL="457200" lvl="0" algn="ctr">
              <a:lnSpc>
                <a:spcPts val="1350"/>
              </a:lnSpc>
            </a:pPr>
            <a:r>
              <a:rPr lang="ru-RU" sz="1200" u="sng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</a:rPr>
              <a:t>Сценарий выпускного бала в детском саду (2015 г.)</a:t>
            </a:r>
            <a:endParaRPr lang="ru-RU" sz="1200" u="sng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457200" lvl="0" algn="ctr">
              <a:lnSpc>
                <a:spcPts val="1350"/>
              </a:lnSpc>
            </a:pPr>
            <a:r>
              <a:rPr lang="ru-RU" sz="1200" u="sng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</a:rPr>
              <a:t>Музыкально-дидактические игры и пособия на музыкальном занятии</a:t>
            </a:r>
            <a:endParaRPr lang="ru-RU" sz="1200" u="sng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457200" lvl="0" algn="ctr">
              <a:lnSpc>
                <a:spcPts val="1350"/>
              </a:lnSpc>
            </a:pPr>
            <a:r>
              <a:rPr lang="ru-RU" sz="1200" u="sng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</a:rPr>
              <a:t>Музыкальная сказка «Гуси-лебеди»</a:t>
            </a:r>
            <a:endParaRPr lang="ru-RU" sz="1200" u="sng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457200" lvl="0" algn="ctr">
              <a:lnSpc>
                <a:spcPts val="1350"/>
              </a:lnSpc>
            </a:pPr>
            <a:r>
              <a:rPr lang="ru-RU" sz="1200" u="sng" dirty="0">
                <a:solidFill>
                  <a:srgbClr val="1F497D">
                    <a:lumMod val="75000"/>
                  </a:srgbClr>
                </a:solidFill>
                <a:latin typeface="Arial"/>
                <a:ea typeface="Times New Roman"/>
                <a:cs typeface="Times New Roman"/>
              </a:rPr>
              <a:t>Сценарий детского развлечения по энергосбережению «Сбережем планету»</a:t>
            </a:r>
            <a:endParaRPr lang="ru-RU" sz="1200" u="sng" dirty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0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38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20"/>
          <p:cNvSpPr txBox="1"/>
          <p:nvPr/>
        </p:nvSpPr>
        <p:spPr>
          <a:xfrm>
            <a:off x="968783" y="-243408"/>
            <a:ext cx="7247890" cy="144609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Ресурсное </a:t>
            </a:r>
            <a:r>
              <a:rPr lang="ru-RU" sz="4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обеспечение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оле 29"/>
          <p:cNvSpPr txBox="1">
            <a:spLocks/>
          </p:cNvSpPr>
          <p:nvPr/>
        </p:nvSpPr>
        <p:spPr>
          <a:xfrm>
            <a:off x="892492" y="1202690"/>
            <a:ext cx="7359015" cy="8394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600">
                <a:effectLst/>
                <a:latin typeface="Times New Roman"/>
                <a:ea typeface="Calibri"/>
                <a:cs typeface="Times New Roman"/>
              </a:rPr>
              <a:t>Список научно-методического обеспечения:</a:t>
            </a:r>
            <a:endParaRPr lang="ru-RU" sz="1100">
              <a:effectLst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80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Поле 21"/>
          <p:cNvSpPr txBox="1">
            <a:spLocks noChangeArrowheads="1"/>
          </p:cNvSpPr>
          <p:nvPr/>
        </p:nvSpPr>
        <p:spPr bwMode="auto">
          <a:xfrm>
            <a:off x="323528" y="1804035"/>
            <a:ext cx="8568952" cy="586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Использование методических материалов и учебно-методической литературы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Использование ИКТ  в образовательном процессе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Информация об участии в профессиональных и творческих педагогических конкурсах, проведении семинаров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Разработка проектов, клубов, положений, написание статей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Персональные страницы в сетевых сообществах: 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en-US" sz="2800" b="1" u="sng" dirty="0" smtClean="0">
                <a:hlinkClick r:id="rId3"/>
              </a:rPr>
              <a:t>http</a:t>
            </a:r>
            <a:r>
              <a:rPr lang="en-US" sz="2800" b="1" u="sng" dirty="0">
                <a:hlinkClick r:id="rId3"/>
              </a:rPr>
              <a:t>://</a:t>
            </a:r>
            <a:r>
              <a:rPr lang="en-US" sz="2800" b="1" u="sng" dirty="0" smtClean="0">
                <a:hlinkClick r:id="rId3"/>
              </a:rPr>
              <a:t>nsportal.ru/</a:t>
            </a:r>
            <a:endParaRPr lang="ru-RU" sz="2800" b="1" u="sng" dirty="0"/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en-US" sz="2800" b="1" u="sng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2800" b="1" u="sng" dirty="0">
                <a:solidFill>
                  <a:prstClr val="black"/>
                </a:solidFill>
                <a:hlinkClick r:id="rId4"/>
              </a:rPr>
              <a:t>://www.maam.ru/</a:t>
            </a:r>
            <a:r>
              <a:rPr lang="ru-RU" sz="2800" b="1" u="sng" dirty="0">
                <a:solidFill>
                  <a:prstClr val="black"/>
                </a:solidFill>
                <a:hlinkClick r:id="rId4"/>
              </a:rPr>
              <a:t>/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endParaRPr lang="ru-RU" sz="28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endParaRPr lang="ru-RU" sz="2000" b="1" u="sng" dirty="0"/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03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27"/>
          <p:cNvSpPr txBox="1">
            <a:spLocks noChangeArrowheads="1"/>
          </p:cNvSpPr>
          <p:nvPr/>
        </p:nvSpPr>
        <p:spPr bwMode="auto">
          <a:xfrm>
            <a:off x="395536" y="188640"/>
            <a:ext cx="849694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Использование ИКТ  </a:t>
            </a:r>
            <a:r>
              <a:rPr lang="ru-RU" sz="28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 образовательном   процессе: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3300"/>
                </a:solidFill>
                <a:effectLst/>
                <a:latin typeface="Calibri"/>
                <a:ea typeface="Calibri"/>
                <a:cs typeface="Times New Roman"/>
              </a:rPr>
              <a:t>Список  некоторых  </a:t>
            </a:r>
            <a:r>
              <a:rPr lang="ru-RU" b="1" dirty="0">
                <a:solidFill>
                  <a:srgbClr val="FF3300"/>
                </a:solidFill>
                <a:effectLst/>
                <a:latin typeface="Calibri"/>
                <a:ea typeface="Calibri"/>
                <a:cs typeface="Times New Roman"/>
              </a:rPr>
              <a:t>используемых Интернет- </a:t>
            </a:r>
            <a:r>
              <a:rPr lang="ru-RU" b="1" dirty="0" smtClean="0">
                <a:solidFill>
                  <a:srgbClr val="FF3300"/>
                </a:solidFill>
                <a:latin typeface="Calibri"/>
                <a:ea typeface="Calibri"/>
                <a:cs typeface="Times New Roman"/>
              </a:rPr>
              <a:t>ресурсов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92876"/>
              </p:ext>
            </p:extLst>
          </p:nvPr>
        </p:nvGraphicFramePr>
        <p:xfrm>
          <a:off x="395536" y="1844824"/>
          <a:ext cx="8352928" cy="4672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012"/>
                <a:gridCol w="4093005"/>
                <a:gridCol w="3768911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Название сайта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Адрес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1.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MATVEJKA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3"/>
                        </a:rPr>
                        <a:t>http://matveyrybka.ucoz.ru/</a:t>
                      </a:r>
                      <a:r>
                        <a:rPr lang="ru-RU" sz="1400" u="sng" dirty="0">
                          <a:effectLst/>
                          <a:hlinkClick r:id="rId4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2.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Для педагогов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5"/>
                        </a:rPr>
                        <a:t>http</a:t>
                      </a:r>
                      <a:r>
                        <a:rPr lang="ru-RU" sz="1400" u="sng">
                          <a:effectLst/>
                          <a:hlinkClick r:id="rId5"/>
                        </a:rPr>
                        <a:t>://</a:t>
                      </a:r>
                      <a:r>
                        <a:rPr lang="en-US" sz="1400" u="sng">
                          <a:effectLst/>
                          <a:hlinkClick r:id="rId5"/>
                        </a:rPr>
                        <a:t>www</a:t>
                      </a:r>
                      <a:r>
                        <a:rPr lang="ru-RU" sz="1400" u="sng">
                          <a:effectLst/>
                          <a:hlinkClick r:id="rId5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5"/>
                        </a:rPr>
                        <a:t>o</a:t>
                      </a:r>
                      <a:r>
                        <a:rPr lang="ru-RU" sz="1400" u="sng">
                          <a:effectLst/>
                          <a:hlinkClick r:id="rId5"/>
                        </a:rPr>
                        <a:t>-</a:t>
                      </a:r>
                      <a:r>
                        <a:rPr lang="en-US" sz="1400" u="sng">
                          <a:effectLst/>
                          <a:hlinkClick r:id="rId5"/>
                        </a:rPr>
                        <a:t>detstve</a:t>
                      </a:r>
                      <a:r>
                        <a:rPr lang="ru-RU" sz="1400" u="sng">
                          <a:effectLst/>
                          <a:hlinkClick r:id="rId5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5"/>
                        </a:rPr>
                        <a:t>ru</a:t>
                      </a:r>
                      <a:r>
                        <a:rPr lang="ru-RU" sz="1400" u="sng">
                          <a:effectLst/>
                          <a:hlinkClick r:id="rId5"/>
                        </a:rPr>
                        <a:t>/</a:t>
                      </a:r>
                      <a:r>
                        <a:rPr lang="en-US" sz="1400" u="sng">
                          <a:effectLst/>
                          <a:hlinkClick r:id="rId5"/>
                        </a:rPr>
                        <a:t>forteachers</a:t>
                      </a:r>
                      <a:r>
                        <a:rPr lang="ru-RU" sz="1400" u="sng">
                          <a:effectLst/>
                          <a:hlinkClick r:id="rId5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5"/>
                        </a:rPr>
                        <a:t>html</a:t>
                      </a:r>
                      <a:r>
                        <a:rPr lang="ru-RU" sz="1400" u="sng">
                          <a:effectLst/>
                          <a:hlinkClick r:id="rId4"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3.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Портал Солнышко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6"/>
                        </a:rPr>
                        <a:t>http</a:t>
                      </a:r>
                      <a:r>
                        <a:rPr lang="ru-RU" sz="1400" u="sng">
                          <a:effectLst/>
                          <a:hlinkClick r:id="rId6"/>
                        </a:rPr>
                        <a:t>://</a:t>
                      </a:r>
                      <a:r>
                        <a:rPr lang="en-US" sz="1400" u="sng">
                          <a:effectLst/>
                          <a:hlinkClick r:id="rId6"/>
                        </a:rPr>
                        <a:t>www</a:t>
                      </a:r>
                      <a:r>
                        <a:rPr lang="ru-RU" sz="1400" u="sng">
                          <a:effectLst/>
                          <a:hlinkClick r:id="rId6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6"/>
                        </a:rPr>
                        <a:t>solnet</a:t>
                      </a:r>
                      <a:r>
                        <a:rPr lang="ru-RU" sz="1400" u="sng">
                          <a:effectLst/>
                          <a:hlinkClick r:id="rId6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6"/>
                        </a:rPr>
                        <a:t>ee</a:t>
                      </a:r>
                      <a:r>
                        <a:rPr lang="ru-RU" sz="1400" u="sng">
                          <a:effectLst/>
                          <a:hlinkClick r:id="rId6"/>
                        </a:rPr>
                        <a:t>/</a:t>
                      </a:r>
                      <a:r>
                        <a:rPr lang="en-US" sz="1400" u="sng">
                          <a:effectLst/>
                          <a:hlinkClick r:id="rId6"/>
                        </a:rPr>
                        <a:t>contests</a:t>
                      </a:r>
                      <a:r>
                        <a:rPr lang="ru-RU" sz="1400" u="sng">
                          <a:effectLst/>
                          <a:hlinkClick r:id="rId6"/>
                        </a:rPr>
                        <a:t>/</a:t>
                      </a:r>
                      <a:r>
                        <a:rPr lang="en-US" sz="1400" u="sng">
                          <a:effectLst/>
                          <a:hlinkClick r:id="rId6"/>
                        </a:rPr>
                        <a:t>index</a:t>
                      </a:r>
                      <a:r>
                        <a:rPr lang="ru-RU" sz="1400" u="sng">
                          <a:effectLst/>
                          <a:hlinkClick r:id="rId6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6"/>
                        </a:rPr>
                        <a:t>php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4.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Kinder-planet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7"/>
                        </a:rPr>
                        <a:t>http</a:t>
                      </a:r>
                      <a:r>
                        <a:rPr lang="ru-RU" sz="1400" u="sng">
                          <a:effectLst/>
                          <a:hlinkClick r:id="rId7"/>
                        </a:rPr>
                        <a:t>://95.31.1.68/</a:t>
                      </a:r>
                      <a:r>
                        <a:rPr lang="en-US" sz="1400" u="sng">
                          <a:effectLst/>
                          <a:hlinkClick r:id="rId7"/>
                        </a:rPr>
                        <a:t>users</a:t>
                      </a:r>
                      <a:r>
                        <a:rPr lang="ru-RU" sz="1400" u="sng">
                          <a:effectLst/>
                          <a:hlinkClick r:id="rId7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7"/>
                        </a:rPr>
                        <a:t>php</a:t>
                      </a:r>
                      <a:r>
                        <a:rPr lang="ru-RU" sz="1400" u="sng">
                          <a:effectLst/>
                          <a:hlinkClick r:id="rId7"/>
                        </a:rPr>
                        <a:t>?</a:t>
                      </a:r>
                      <a:r>
                        <a:rPr lang="en-US" sz="1400" u="sng">
                          <a:effectLst/>
                          <a:hlinkClick r:id="rId7"/>
                        </a:rPr>
                        <a:t>m</a:t>
                      </a:r>
                      <a:r>
                        <a:rPr lang="ru-RU" sz="1400" u="sng">
                          <a:effectLst/>
                          <a:hlinkClick r:id="rId7"/>
                        </a:rPr>
                        <a:t>=</a:t>
                      </a:r>
                      <a:r>
                        <a:rPr lang="en-US" sz="1400" u="sng">
                          <a:effectLst/>
                          <a:hlinkClick r:id="rId7"/>
                        </a:rPr>
                        <a:t>register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5.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Твой ребенок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8"/>
                        </a:rPr>
                        <a:t>http</a:t>
                      </a:r>
                      <a:r>
                        <a:rPr lang="ru-RU" sz="1400" u="sng">
                          <a:effectLst/>
                          <a:hlinkClick r:id="rId8"/>
                        </a:rPr>
                        <a:t>://</a:t>
                      </a:r>
                      <a:r>
                        <a:rPr lang="en-US" sz="1400" u="sng">
                          <a:effectLst/>
                          <a:hlinkClick r:id="rId8"/>
                        </a:rPr>
                        <a:t>www</a:t>
                      </a:r>
                      <a:r>
                        <a:rPr lang="ru-RU" sz="1400" u="sng">
                          <a:effectLst/>
                          <a:hlinkClick r:id="rId8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8"/>
                        </a:rPr>
                        <a:t>tvoyrebenok</a:t>
                      </a:r>
                      <a:r>
                        <a:rPr lang="ru-RU" sz="1400" u="sng">
                          <a:effectLst/>
                          <a:hlinkClick r:id="rId8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8"/>
                        </a:rPr>
                        <a:t>ru</a:t>
                      </a:r>
                      <a:r>
                        <a:rPr lang="ru-RU" sz="1400" u="sng">
                          <a:effectLst/>
                          <a:hlinkClick r:id="rId8"/>
                        </a:rPr>
                        <a:t>/</a:t>
                      </a:r>
                      <a:r>
                        <a:rPr lang="en-US" sz="1400" u="sng">
                          <a:effectLst/>
                          <a:hlinkClick r:id="rId8"/>
                        </a:rPr>
                        <a:t>index</a:t>
                      </a:r>
                      <a:r>
                        <a:rPr lang="ru-RU" sz="1400" u="sng">
                          <a:effectLst/>
                          <a:hlinkClick r:id="rId8"/>
                        </a:rPr>
                        <a:t>.</a:t>
                      </a:r>
                      <a:r>
                        <a:rPr lang="en-US" sz="1400" u="sng">
                          <a:effectLst/>
                          <a:hlinkClick r:id="rId8"/>
                        </a:rPr>
                        <a:t>shtml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6.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Воспитание детей дошкольного возраста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9"/>
                        </a:rPr>
                        <a:t>http</a:t>
                      </a:r>
                      <a:r>
                        <a:rPr lang="ru-RU" sz="1400" u="sng" dirty="0">
                          <a:effectLst/>
                          <a:hlinkClick r:id="rId9"/>
                        </a:rPr>
                        <a:t>://</a:t>
                      </a:r>
                      <a:r>
                        <a:rPr lang="en-US" sz="1400" u="sng" dirty="0" err="1">
                          <a:effectLst/>
                          <a:hlinkClick r:id="rId9"/>
                        </a:rPr>
                        <a:t>doshvozrast</a:t>
                      </a:r>
                      <a:r>
                        <a:rPr lang="ru-RU" sz="1400" u="sng" dirty="0">
                          <a:effectLst/>
                          <a:hlinkClick r:id="rId9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hlinkClick r:id="rId9"/>
                        </a:rPr>
                        <a:t>ru</a:t>
                      </a:r>
                      <a:r>
                        <a:rPr lang="ru-RU" sz="1400" u="sng" dirty="0">
                          <a:effectLst/>
                          <a:hlinkClick r:id="rId9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hlinkClick r:id="rId9"/>
                        </a:rPr>
                        <a:t>rabrod</a:t>
                      </a:r>
                      <a:r>
                        <a:rPr lang="ru-RU" sz="1400" u="sng" dirty="0">
                          <a:effectLst/>
                          <a:hlinkClick r:id="rId9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hlinkClick r:id="rId9"/>
                        </a:rPr>
                        <a:t>rabrod</a:t>
                      </a:r>
                      <a:r>
                        <a:rPr lang="ru-RU" sz="1400" u="sng" dirty="0">
                          <a:effectLst/>
                          <a:hlinkClick r:id="rId9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hlinkClick r:id="rId9"/>
                        </a:rPr>
                        <a:t>htm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7.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Социальная сеть работников образования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http://nsportal.ru/</a:t>
                      </a:r>
                      <a:endParaRPr lang="ru-RU" sz="1400" u="sng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344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8.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Учебно-методический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кабинет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http://ped-kopilka.ru/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9.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Конспекты занятий в детском саду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10"/>
                        </a:rPr>
                        <a:t>http://konspekt.vscolu.ru/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10.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Международный образовательный портал </a:t>
                      </a:r>
                      <a:r>
                        <a:rPr lang="ru-RU" sz="140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Маам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effectLst/>
                          <a:hlinkClick r:id="rId11"/>
                        </a:rPr>
                        <a:t>http://www.maam.ru/</a:t>
                      </a:r>
                      <a:r>
                        <a:rPr lang="ru-RU" sz="1400" u="sng" dirty="0" smtClean="0">
                          <a:effectLst/>
                          <a:hlinkClick r:id="rId11"/>
                        </a:rPr>
                        <a:t>/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11.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ДЕТсад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4"/>
                        </a:rPr>
                        <a:t>http://detsad-kitty.ru/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ЦЕНТР ДИСТАНЦИОННОГО СОТРУДНИЧЕСТВА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pedmasterstvo@yandex.ru</a:t>
                      </a:r>
                      <a:endParaRPr lang="ru-RU" sz="1400" u="sng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0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охранить\документы\портфолио\portfolio musik\портфолио фон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24" y="-531440"/>
            <a:ext cx="9144000" cy="7389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е 40"/>
          <p:cNvSpPr txBox="1">
            <a:spLocks/>
          </p:cNvSpPr>
          <p:nvPr/>
        </p:nvSpPr>
        <p:spPr>
          <a:xfrm>
            <a:off x="635224" y="980728"/>
            <a:ext cx="8136904" cy="56166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70"/>
              </a:lnSpc>
              <a:spcAft>
                <a:spcPts val="1500"/>
              </a:spcAft>
            </a:pPr>
            <a:r>
              <a:rPr lang="ru-RU" sz="2400" dirty="0">
                <a:latin typeface="Times New Roman"/>
                <a:ea typeface="Times New Roman"/>
                <a:cs typeface="Arabic Typesetting" pitchFamily="66" charset="-78"/>
              </a:rPr>
              <a:t>Имею следующие награды, </a:t>
            </a:r>
            <a:r>
              <a:rPr lang="ru-RU" sz="2400" dirty="0" smtClean="0">
                <a:latin typeface="Times New Roman"/>
                <a:ea typeface="Times New Roman"/>
                <a:cs typeface="Arabic Typesetting" pitchFamily="66" charset="-78"/>
              </a:rPr>
              <a:t>: </a:t>
            </a:r>
            <a:r>
              <a:rPr lang="ru-RU" sz="2400" dirty="0">
                <a:latin typeface="Times New Roman"/>
                <a:ea typeface="Times New Roman"/>
                <a:cs typeface="Arabic Typesetting" pitchFamily="66" charset="-78"/>
              </a:rPr>
              <a:t>грамота от Исполнительного </a:t>
            </a:r>
            <a:endParaRPr lang="ru-RU" sz="2400" dirty="0" smtClean="0">
              <a:latin typeface="Times New Roman"/>
              <a:ea typeface="Times New Roman"/>
              <a:cs typeface="Arabic Typesetting" pitchFamily="66" charset="-78"/>
            </a:endParaRPr>
          </a:p>
          <a:p>
            <a:pPr>
              <a:lnSpc>
                <a:spcPts val="1470"/>
              </a:lnSpc>
              <a:spcAft>
                <a:spcPts val="1500"/>
              </a:spcAft>
            </a:pPr>
            <a:r>
              <a:rPr lang="ru-RU" sz="2400" dirty="0" smtClean="0">
                <a:latin typeface="Times New Roman"/>
                <a:ea typeface="Times New Roman"/>
                <a:cs typeface="Arabic Typesetting" pitchFamily="66" charset="-78"/>
              </a:rPr>
              <a:t>комитета </a:t>
            </a:r>
            <a:r>
              <a:rPr lang="ru-RU" sz="2400" dirty="0" err="1">
                <a:latin typeface="Times New Roman"/>
                <a:ea typeface="Times New Roman"/>
                <a:cs typeface="Arabic Typesetting" pitchFamily="66" charset="-78"/>
              </a:rPr>
              <a:t>п.г.т</a:t>
            </a:r>
            <a:r>
              <a:rPr lang="ru-RU" sz="2400" dirty="0">
                <a:latin typeface="Times New Roman"/>
                <a:ea typeface="Times New Roman"/>
                <a:cs typeface="Arabic Typesetting" pitchFamily="66" charset="-78"/>
              </a:rPr>
              <a:t>. </a:t>
            </a:r>
            <a:r>
              <a:rPr lang="ru-RU" sz="2400" dirty="0" smtClean="0">
                <a:latin typeface="Times New Roman"/>
                <a:ea typeface="Times New Roman"/>
                <a:cs typeface="Arabic Typesetting" pitchFamily="66" charset="-78"/>
              </a:rPr>
              <a:t>Васильево </a:t>
            </a:r>
            <a:r>
              <a:rPr lang="ru-RU" sz="2400" dirty="0">
                <a:latin typeface="Times New Roman"/>
                <a:ea typeface="Times New Roman"/>
                <a:cs typeface="Arabic Typesetting" pitchFamily="66" charset="-78"/>
              </a:rPr>
              <a:t>за участие в общественной жизни </a:t>
            </a:r>
            <a:endParaRPr lang="ru-RU" sz="2400" dirty="0" smtClean="0">
              <a:latin typeface="Times New Roman"/>
              <a:ea typeface="Times New Roman"/>
              <a:cs typeface="Arabic Typesetting" pitchFamily="66" charset="-78"/>
            </a:endParaRPr>
          </a:p>
          <a:p>
            <a:pPr>
              <a:lnSpc>
                <a:spcPts val="1470"/>
              </a:lnSpc>
              <a:spcAft>
                <a:spcPts val="1500"/>
              </a:spcAft>
            </a:pPr>
            <a:r>
              <a:rPr lang="ru-RU" sz="2400" dirty="0" smtClean="0">
                <a:latin typeface="Times New Roman"/>
                <a:ea typeface="Times New Roman"/>
                <a:cs typeface="Arabic Typesetting" pitchFamily="66" charset="-78"/>
              </a:rPr>
              <a:t>поселка </a:t>
            </a:r>
            <a:r>
              <a:rPr lang="ru-RU" sz="2400" dirty="0">
                <a:latin typeface="Times New Roman"/>
                <a:ea typeface="Times New Roman"/>
                <a:cs typeface="Arabic Typesetting" pitchFamily="66" charset="-78"/>
              </a:rPr>
              <a:t>2011г.  </a:t>
            </a:r>
            <a:endParaRPr lang="ru-RU" sz="2400" dirty="0" smtClean="0">
              <a:latin typeface="Times New Roman"/>
              <a:ea typeface="Times New Roman"/>
              <a:cs typeface="Arabic Typesetting" pitchFamily="66" charset="-78"/>
            </a:endParaRPr>
          </a:p>
          <a:p>
            <a:pPr>
              <a:lnSpc>
                <a:spcPts val="1470"/>
              </a:lnSpc>
              <a:spcAft>
                <a:spcPts val="15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За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активное участие в работе социальной сети работников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Arabic Typesetting" pitchFamily="66" charset="-78"/>
            </a:endParaRPr>
          </a:p>
          <a:p>
            <a:pPr>
              <a:lnSpc>
                <a:spcPts val="1470"/>
              </a:lnSpc>
              <a:spcAft>
                <a:spcPts val="15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образования </a:t>
            </a:r>
            <a:r>
              <a:rPr lang="en-US" sz="2400" dirty="0" err="1">
                <a:solidFill>
                  <a:srgbClr val="000000"/>
                </a:solidFill>
                <a:latin typeface="Arabic Typesetting" pitchFamily="66" charset="-78"/>
                <a:ea typeface="Calibri"/>
                <a:cs typeface="Arabic Typesetting" pitchFamily="66" charset="-78"/>
              </a:rPr>
              <a:t>nsportal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Arabic Typesetting" pitchFamily="66" charset="-78"/>
                <a:ea typeface="Calibri"/>
                <a:cs typeface="Arabic Typesetting" pitchFamily="66" charset="-78"/>
              </a:rPr>
              <a:t>ru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, администрацией социальной сети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Arabic Typesetting" pitchFamily="66" charset="-78"/>
            </a:endParaRPr>
          </a:p>
          <a:p>
            <a:pPr>
              <a:lnSpc>
                <a:spcPts val="1470"/>
              </a:lnSpc>
              <a:spcAft>
                <a:spcPts val="15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награждена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благодарственным письмом,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2013г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;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Arabic Typesetting" pitchFamily="66" charset="-78"/>
            </a:endParaRPr>
          </a:p>
          <a:p>
            <a:pPr>
              <a:lnSpc>
                <a:spcPts val="1470"/>
              </a:lnSpc>
              <a:spcAft>
                <a:spcPts val="15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За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многолетний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труд, высокий профессионализм и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Arabic Typesetting" pitchFamily="66" charset="-78"/>
            </a:endParaRPr>
          </a:p>
          <a:p>
            <a:pPr>
              <a:lnSpc>
                <a:spcPts val="1470"/>
              </a:lnSpc>
              <a:spcAft>
                <a:spcPts val="15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творческий подход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в работе с детьми» награждена 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Arabic Typesetting" pitchFamily="66" charset="-78"/>
            </a:endParaRPr>
          </a:p>
          <a:p>
            <a:pPr>
              <a:lnSpc>
                <a:spcPts val="1470"/>
              </a:lnSpc>
              <a:spcAft>
                <a:spcPts val="15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благодарственным письмом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исполнительного комитета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пгт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Arabic Typesetting" pitchFamily="66" charset="-78"/>
            </a:endParaRPr>
          </a:p>
          <a:p>
            <a:pPr>
              <a:lnSpc>
                <a:spcPts val="1470"/>
              </a:lnSpc>
              <a:spcAft>
                <a:spcPts val="15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Васильево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, 2014г,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Arabic Typesetting" pitchFamily="66" charset="-78"/>
            </a:endParaRPr>
          </a:p>
          <a:p>
            <a:pPr>
              <a:lnSpc>
                <a:spcPts val="1470"/>
              </a:lnSpc>
              <a:spcAft>
                <a:spcPts val="15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награждена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благодарственным письмом  от Совета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Arabic Typesetting" pitchFamily="66" charset="-78"/>
            </a:endParaRPr>
          </a:p>
          <a:p>
            <a:pPr>
              <a:lnSpc>
                <a:spcPts val="1470"/>
              </a:lnSpc>
              <a:spcAft>
                <a:spcPts val="15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Ветеранов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за участие в праздничном концерте « Ко дню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Arabic Typesetting" pitchFamily="66" charset="-78"/>
            </a:endParaRPr>
          </a:p>
          <a:p>
            <a:pPr>
              <a:lnSpc>
                <a:spcPts val="1470"/>
              </a:lnSpc>
              <a:spcAft>
                <a:spcPts val="15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пожилого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Arabic Typesetting" pitchFamily="66" charset="-78"/>
              </a:rPr>
              <a:t>человека»2015 г.</a:t>
            </a:r>
            <a:endParaRPr lang="ru-RU" sz="2400" dirty="0">
              <a:ea typeface="Calibri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61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643</Words>
  <Application>Microsoft Office PowerPoint</Application>
  <PresentationFormat>Экран (4:3)</PresentationFormat>
  <Paragraphs>185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Лариса</cp:lastModifiedBy>
  <cp:revision>40</cp:revision>
  <dcterms:created xsi:type="dcterms:W3CDTF">2013-01-31T10:08:31Z</dcterms:created>
  <dcterms:modified xsi:type="dcterms:W3CDTF">2015-10-13T03:14:16Z</dcterms:modified>
</cp:coreProperties>
</file>