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8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57" r:id="rId16"/>
    <p:sldId id="262" r:id="rId17"/>
    <p:sldId id="284" r:id="rId18"/>
    <p:sldId id="285" r:id="rId19"/>
    <p:sldId id="286" r:id="rId20"/>
    <p:sldId id="287" r:id="rId21"/>
    <p:sldId id="26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89EF-7966-4DFF-BA2E-6996D908CA4B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BB04-5DA8-4AC7-9F9F-F63139F81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76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9129-D407-4415-A23A-7DA0C23C5CF6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914F-4A7D-4FCF-A52A-EED31BCF0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23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A605-9F8F-460A-AFAF-AA135F335354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9CFC-C287-4549-A66F-F402F57F9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3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E0E1-557A-4E7A-AA75-9DE63B37E1E4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6A4D-0000-43E8-8639-1946F416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55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D247-6D2C-47BB-B8C9-B24FFD185A26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80BB-6BDC-4610-9436-17BC92D79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85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6425-5A91-4549-95AB-5EEB61BFFED5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7FA2-2F80-4377-9156-0702360A2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53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922C-A636-4542-AD68-CEE7708FA316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DD13-7BF0-41B9-AB5E-B3FB70C9D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63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DAF0-4305-49EA-B3A9-77A77E20A0F1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610C-619D-47AB-87DF-7299D4AA1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19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AE35-DED9-4573-8183-8EF603AD9CC8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2695-B509-45B4-A81B-083D3845D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12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33D8-D29D-4601-B206-749002A8C696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4874-51C0-43CC-87B5-D596ABBFB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50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CB87-88F7-4E4A-851C-4CBC1CE6B216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24B16-F926-4393-9976-FCBE8D819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36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E03B59-3FB6-4601-A187-EEC1C2C1B0D1}" type="datetimeFigureOut">
              <a:rPr lang="ru-RU"/>
              <a:pPr>
                <a:defRPr/>
              </a:pPr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4CC892-4D83-4E2E-A650-7303D37CA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" y="-243408"/>
            <a:ext cx="9139455" cy="68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08111"/>
          </a:xfrm>
        </p:spPr>
        <p:txBody>
          <a:bodyPr/>
          <a:lstStyle/>
          <a:p>
            <a:r>
              <a:rPr lang="ru-RU" sz="1400" b="1" dirty="0" smtClean="0"/>
              <a:t>Министерство образования Нижегородской области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Государственное бюджетное образовательное учреждение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дополнительного профессионального образования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НИЖЕГОРОДСКИЙ ИНСТИТУТ РАЗВИТИЯ ОБРАЗОВАНИЯ НИРО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altLang="ru-RU" sz="14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628800"/>
            <a:ext cx="6400800" cy="3888432"/>
          </a:xfrm>
        </p:spPr>
        <p:txBody>
          <a:bodyPr rtlCol="0">
            <a:normAutofit fontScale="85000" lnSpcReduction="10000"/>
          </a:bodyPr>
          <a:lstStyle/>
          <a:p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МЕТОДИЧЕСКАЯ РАЗРАБОТКА 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Форм детской деятельности по работе с детьми старшей группы 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над проблемой  : «Что такое ветер?»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ПО КУРСУ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«АКТУАЛЬНЫЕ ПРОБЛЕМЫ </a:t>
            </a:r>
            <a:r>
              <a:rPr lang="ru-RU" sz="1900" b="1" cap="all" dirty="0" smtClean="0">
                <a:solidFill>
                  <a:schemeClr val="tx2">
                    <a:lumMod val="50000"/>
                  </a:schemeClr>
                </a:solidFill>
              </a:rPr>
              <a:t>дошкольного образования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b="1" cap="all" dirty="0" smtClean="0">
                <a:solidFill>
                  <a:schemeClr val="tx2">
                    <a:lumMod val="50000"/>
                  </a:schemeClr>
                </a:solidFill>
              </a:rPr>
              <a:t>в условиях внедрения ФГОС»</a:t>
            </a:r>
            <a:endParaRPr lang="ru-RU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cap="all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Слушателя курсов повышения квалификации по проблеме: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Кашенковой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Ларисы Федоровны  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Воспитателя , МБДОУ детского сада № 17 г. Павлово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Павловский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р-он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rgbClr val="C00000"/>
                </a:solidFill>
              </a:rPr>
              <a:t>Дидактическая игра     «Чудесный сундучок»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Цель: </a:t>
            </a:r>
            <a:r>
              <a:rPr lang="ru-RU" sz="1800" dirty="0" smtClean="0"/>
              <a:t>закрепление  у детей знаний об использовании воздуха ( его свойств) при работе различных предметов.</a:t>
            </a:r>
            <a:br>
              <a:rPr lang="ru-RU" sz="1800" dirty="0" smtClean="0"/>
            </a:br>
            <a:r>
              <a:rPr lang="ru-RU" sz="1800" b="1" dirty="0" smtClean="0"/>
              <a:t>Средства:  </a:t>
            </a:r>
            <a:r>
              <a:rPr lang="ru-RU" sz="1800" dirty="0" smtClean="0"/>
              <a:t>сундучок, иллюстрации и игрушки-предметы: мельница, фен, веер,       велосипед, утюг, фотоаппарат, ложка, вертолёт, парусник, телефон, книга, мячик,    свистулька и др.</a:t>
            </a:r>
            <a:br>
              <a:rPr lang="ru-RU" sz="1800" dirty="0" smtClean="0"/>
            </a:br>
            <a:r>
              <a:rPr lang="ru-RU" sz="1800" b="1" dirty="0" smtClean="0"/>
              <a:t>Способы </a:t>
            </a:r>
            <a:r>
              <a:rPr lang="ru-RU" sz="1800" dirty="0" smtClean="0"/>
              <a:t>: художественное слово, вопрос, объяснение, уточнения, поощрение, сравнение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E:\Люба\ф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98900">
            <a:off x="725717" y="4165302"/>
            <a:ext cx="1451369" cy="1628164"/>
          </a:xfrm>
          <a:prstGeom prst="rect">
            <a:avLst/>
          </a:prstGeom>
          <a:noFill/>
        </p:spPr>
      </p:pic>
      <p:pic>
        <p:nvPicPr>
          <p:cNvPr id="34819" name="Picture 3" descr="E:\Люба\пылесо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924944"/>
            <a:ext cx="1251481" cy="1528812"/>
          </a:xfrm>
          <a:prstGeom prst="rect">
            <a:avLst/>
          </a:prstGeom>
          <a:noFill/>
        </p:spPr>
      </p:pic>
      <p:pic>
        <p:nvPicPr>
          <p:cNvPr id="34820" name="Picture 4" descr="E:\Люба\ве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8648">
            <a:off x="4534327" y="3068274"/>
            <a:ext cx="2255523" cy="1584175"/>
          </a:xfrm>
          <a:prstGeom prst="rect">
            <a:avLst/>
          </a:prstGeom>
          <a:noFill/>
        </p:spPr>
      </p:pic>
      <p:pic>
        <p:nvPicPr>
          <p:cNvPr id="34821" name="Picture 5" descr="E:\Люба\вертолет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7"/>
              </a:clrFrom>
              <a:clrTo>
                <a:srgbClr val="FF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653136"/>
            <a:ext cx="2511602" cy="1412776"/>
          </a:xfrm>
          <a:prstGeom prst="rect">
            <a:avLst/>
          </a:prstGeom>
          <a:noFill/>
        </p:spPr>
      </p:pic>
      <p:pic>
        <p:nvPicPr>
          <p:cNvPr id="34822" name="Picture 6" descr="E:\Люба\мяч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653136"/>
            <a:ext cx="1755692" cy="17756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218258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rgbClr val="C00000"/>
                </a:solidFill>
              </a:rPr>
              <a:t>Прослушивание записи  звуков ветра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Цель: </a:t>
            </a:r>
            <a:r>
              <a:rPr lang="ru-RU" sz="1800" dirty="0" smtClean="0"/>
              <a:t>формирование слуховых знаний о  звуках, благотворно влияющих на настроение человека, оказывающих  на детей успокаивающее, расслабляющее действие, создание  позитивного настроя.</a:t>
            </a:r>
            <a:br>
              <a:rPr lang="ru-RU" sz="1800" dirty="0" smtClean="0"/>
            </a:br>
            <a:r>
              <a:rPr lang="ru-RU" sz="1800" b="1" dirty="0" smtClean="0"/>
              <a:t>Средства : </a:t>
            </a:r>
            <a:r>
              <a:rPr lang="ru-RU" sz="1800" dirty="0" smtClean="0"/>
              <a:t>фонограммы звуков ветра, музыкальный центр</a:t>
            </a:r>
            <a:br>
              <a:rPr lang="ru-RU" sz="1800" dirty="0" smtClean="0"/>
            </a:br>
            <a:r>
              <a:rPr lang="ru-RU" sz="1800" b="1" dirty="0" smtClean="0"/>
              <a:t>Способы:  </a:t>
            </a:r>
            <a:r>
              <a:rPr lang="ru-RU" sz="1800" dirty="0" smtClean="0"/>
              <a:t>непосредственное воздействие музыки, художественное слово, тихий и спокойный голос взрослого.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068960"/>
            <a:ext cx="4041799" cy="3027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rgbClr val="C00000"/>
                </a:solidFill>
              </a:rPr>
              <a:t>Подвижная игра  «Летает-  не летает»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Цель: </a:t>
            </a:r>
            <a:r>
              <a:rPr lang="ru-RU" sz="1800" dirty="0" smtClean="0"/>
              <a:t>развитие  умения распределять  и концентрировать  внимание, развитие  сосредоточенности , закрепление  знаний  детей о признаках предметов.</a:t>
            </a:r>
            <a:br>
              <a:rPr lang="ru-RU" sz="1800" dirty="0" smtClean="0"/>
            </a:br>
            <a:r>
              <a:rPr lang="ru-RU" sz="1800" b="1" dirty="0" smtClean="0"/>
              <a:t>Средства : </a:t>
            </a:r>
            <a:r>
              <a:rPr lang="ru-RU" sz="1800" dirty="0" smtClean="0"/>
              <a:t>мяч.</a:t>
            </a:r>
            <a:br>
              <a:rPr lang="ru-RU" sz="1800" dirty="0" smtClean="0"/>
            </a:br>
            <a:r>
              <a:rPr lang="ru-RU" sz="1800" b="1" dirty="0" smtClean="0"/>
              <a:t>Способы: </a:t>
            </a:r>
            <a:r>
              <a:rPr lang="ru-RU" sz="1800" dirty="0" smtClean="0"/>
              <a:t>игровой прием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5843" name="Picture 3" descr="E:\Люба\Podvizhnyie-igryi-dlya-det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3271931" cy="2413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11759"/>
            <a:ext cx="8229600" cy="2650306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Просмотр мультфильма о ветре  «</a:t>
            </a:r>
            <a:r>
              <a:rPr lang="ru-RU" sz="1800" b="1" dirty="0" err="1" smtClean="0">
                <a:solidFill>
                  <a:srgbClr val="C00000"/>
                </a:solidFill>
              </a:rPr>
              <a:t>Врумиз</a:t>
            </a:r>
            <a:r>
              <a:rPr lang="ru-RU" sz="1800" b="1" dirty="0" smtClean="0">
                <a:solidFill>
                  <a:srgbClr val="C00000"/>
                </a:solidFill>
              </a:rPr>
              <a:t> -унесенные ветром» </a:t>
            </a:r>
            <a:r>
              <a:rPr lang="ru-RU" sz="1800" b="1" dirty="0">
                <a:solidFill>
                  <a:srgbClr val="C00000"/>
                </a:solidFill>
              </a:rPr>
              <a:t>, Сказка – мультфильм «Золотые колосья».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</a:t>
            </a:r>
            <a:r>
              <a:rPr lang="ru-RU" sz="1800" b="1" dirty="0" smtClean="0"/>
              <a:t> Цель:  </a:t>
            </a:r>
            <a:r>
              <a:rPr lang="ru-RU" sz="1800" dirty="0" smtClean="0"/>
              <a:t>уточнение  знаний детей о воздушном змее , его движении в воздухе, и  о пользе ветра в жизни людей .</a:t>
            </a:r>
            <a:br>
              <a:rPr lang="ru-RU" sz="1800" dirty="0" smtClean="0"/>
            </a:br>
            <a:r>
              <a:rPr lang="ru-RU" sz="1800" dirty="0" smtClean="0"/>
              <a:t>          </a:t>
            </a:r>
            <a:r>
              <a:rPr lang="ru-RU" sz="1800" b="1" dirty="0" smtClean="0"/>
              <a:t>Средства : </a:t>
            </a:r>
            <a:r>
              <a:rPr lang="ru-RU" sz="1800" dirty="0" smtClean="0"/>
              <a:t>диск с мультфильмами</a:t>
            </a:r>
            <a:br>
              <a:rPr lang="ru-RU" sz="1800" dirty="0" smtClean="0"/>
            </a:br>
            <a:r>
              <a:rPr lang="ru-RU" sz="1800" b="1" dirty="0" smtClean="0"/>
              <a:t>          Способы:  </a:t>
            </a:r>
            <a:r>
              <a:rPr lang="ru-RU" sz="1800" dirty="0" smtClean="0"/>
              <a:t>вопрос, объяснение , обсуждение 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E:\Люба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86403"/>
            <a:ext cx="3902910" cy="2192338"/>
          </a:xfrm>
          <a:prstGeom prst="rect">
            <a:avLst/>
          </a:prstGeom>
          <a:noFill/>
        </p:spPr>
      </p:pic>
      <p:pic>
        <p:nvPicPr>
          <p:cNvPr id="36867" name="Picture 3" descr="E:\Люба\zolotye-kolos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21241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2535"/>
            <a:ext cx="8229600" cy="3082354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rgbClr val="C00000"/>
                </a:solidFill>
              </a:rPr>
              <a:t>Чтение художественной литературы :  А.С. Пушкин «Сказка о царе </a:t>
            </a:r>
            <a:r>
              <a:rPr lang="ru-RU" sz="1800" b="1" dirty="0" err="1" smtClean="0">
                <a:solidFill>
                  <a:srgbClr val="C00000"/>
                </a:solidFill>
              </a:rPr>
              <a:t>Салтане</a:t>
            </a:r>
            <a:r>
              <a:rPr lang="ru-RU" sz="1800" b="1" dirty="0" smtClean="0">
                <a:solidFill>
                  <a:srgbClr val="C00000"/>
                </a:solidFill>
              </a:rPr>
              <a:t>» ( отрывок) , «Сказка о мертвой царевне о семи богатырях» ( отрывок) , А. Волков «Волшебник Изумрудного города» ( отрывок)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Познавательные рассказы для детей о ветре Льва Николаевича Толстого. Вторая русская книга для чтения – 1875 год.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  </a:t>
            </a:r>
            <a:r>
              <a:rPr lang="ru-RU" sz="1800" b="1" dirty="0" smtClean="0"/>
              <a:t>Цель: </a:t>
            </a:r>
            <a:r>
              <a:rPr lang="ru-RU" sz="1800" dirty="0" smtClean="0"/>
              <a:t>определение положительных и отрицательных качеств ветра в жизни людей  . </a:t>
            </a:r>
            <a:br>
              <a:rPr lang="ru-RU" sz="1800" dirty="0" smtClean="0"/>
            </a:br>
            <a:r>
              <a:rPr lang="ru-RU" sz="1800" dirty="0" smtClean="0"/>
              <a:t>  </a:t>
            </a:r>
            <a:r>
              <a:rPr lang="ru-RU" sz="1800" b="1" dirty="0" smtClean="0"/>
              <a:t>Средства : </a:t>
            </a:r>
            <a:r>
              <a:rPr lang="ru-RU" sz="1800" dirty="0" smtClean="0"/>
              <a:t>литературные произведения, иллюстрации к сказкам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Способы: </a:t>
            </a:r>
            <a:r>
              <a:rPr lang="ru-RU" sz="1800" dirty="0" smtClean="0"/>
              <a:t>чтение произведений, вопросы по тексту, обсуждение 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7890" name="Picture 2" descr="E:\Люба\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1704250" cy="2215167"/>
          </a:xfrm>
          <a:prstGeom prst="rect">
            <a:avLst/>
          </a:prstGeom>
          <a:noFill/>
        </p:spPr>
      </p:pic>
      <p:pic>
        <p:nvPicPr>
          <p:cNvPr id="37891" name="Picture 3" descr="E:\Люба\вол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524" y="3573016"/>
            <a:ext cx="1931293" cy="29010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356992"/>
            <a:ext cx="3826768" cy="3730426"/>
          </a:xfrm>
        </p:spPr>
        <p:txBody>
          <a:bodyPr/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4536504" cy="554461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Экспериментирование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«Что произойдет с корабликом…»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«Морской бой» игра-опыт </a:t>
            </a:r>
            <a:endParaRPr lang="ru-RU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/>
              <a:t>Цель:  </a:t>
            </a:r>
            <a:r>
              <a:rPr lang="ru-RU" sz="1800" dirty="0" smtClean="0"/>
              <a:t>развитие у детей умения делать выводы , устанавливая причинно-                следственные связи между действиями кораблика и направлением ветра </a:t>
            </a:r>
          </a:p>
          <a:p>
            <a:pPr>
              <a:buNone/>
            </a:pPr>
            <a:r>
              <a:rPr lang="ru-RU" sz="1800" b="1" dirty="0" smtClean="0"/>
              <a:t>Средства : </a:t>
            </a:r>
            <a:r>
              <a:rPr lang="ru-RU" sz="1800" dirty="0" smtClean="0"/>
              <a:t>таз с водой , кораблики</a:t>
            </a:r>
          </a:p>
          <a:p>
            <a:pPr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Где </a:t>
            </a:r>
            <a:r>
              <a:rPr lang="ru-RU" sz="1800" b="1" dirty="0">
                <a:solidFill>
                  <a:srgbClr val="FF0000"/>
                </a:solidFill>
              </a:rPr>
              <a:t>теплее?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/>
              <a:t>Цель: </a:t>
            </a:r>
            <a:r>
              <a:rPr lang="ru-RU" sz="1800" dirty="0" smtClean="0"/>
              <a:t>Этот </a:t>
            </a:r>
            <a:r>
              <a:rPr lang="ru-RU" sz="1800" dirty="0"/>
              <a:t>опыт поможет выяснить, что легче – теплый воздух или холодный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b="1" dirty="0" smtClean="0"/>
              <a:t>Средства</a:t>
            </a:r>
            <a:r>
              <a:rPr lang="ru-RU" sz="1800" dirty="0" smtClean="0"/>
              <a:t> : тонкая бумажка </a:t>
            </a:r>
            <a:endParaRPr lang="ru-RU" sz="1800" b="1" dirty="0" smtClean="0"/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кораблик в таз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948856" cy="29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562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208823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Опыт «Ветер в пустыне».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/>
              <a:t>Цель: </a:t>
            </a:r>
            <a:r>
              <a:rPr lang="ru-RU" sz="1800" dirty="0" smtClean="0"/>
              <a:t>показать ребенку как ветер помогает песку путешествовать, как образуются барханы .</a:t>
            </a:r>
          </a:p>
          <a:p>
            <a:pPr>
              <a:buNone/>
            </a:pPr>
            <a:r>
              <a:rPr lang="ru-RU" sz="1800" b="1" dirty="0" smtClean="0"/>
              <a:t>Средства : </a:t>
            </a:r>
            <a:r>
              <a:rPr lang="ru-RU" sz="1800" dirty="0" smtClean="0"/>
              <a:t>таз с песком или песочница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89" name="Picture 1" descr="E:\Люба\пусты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084" y="2437049"/>
            <a:ext cx="6490520" cy="4056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rgbClr val="C00000"/>
                </a:solidFill>
              </a:rPr>
              <a:t>ССД в уголке книги рассматривание альбома с иллюстрациями «Пословицы и поговорки о ветре»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Цель:  </a:t>
            </a:r>
            <a:r>
              <a:rPr lang="ru-RU" sz="1800" dirty="0" smtClean="0"/>
              <a:t>способствование умению детей понимать и объяснять содержание пословиц, поговорок о явлениях природы : ветер, ураган, буря. </a:t>
            </a:r>
            <a:br>
              <a:rPr lang="ru-RU" sz="1800" dirty="0" smtClean="0"/>
            </a:br>
            <a:r>
              <a:rPr lang="ru-RU" sz="1800" b="1" dirty="0" smtClean="0"/>
              <a:t>Средства: </a:t>
            </a:r>
            <a:r>
              <a:rPr lang="ru-RU" sz="1800" dirty="0" smtClean="0"/>
              <a:t>наличие альбома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</a:t>
            </a:r>
            <a:r>
              <a:rPr lang="ru-RU" sz="1800" b="1" dirty="0" smtClean="0"/>
              <a:t>Способы : </a:t>
            </a:r>
            <a:r>
              <a:rPr lang="ru-RU" sz="1800" dirty="0" smtClean="0"/>
              <a:t>вопросы, рассматривание иллюстраций, сравнение , художественное            слово, объяснение 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8914" name="Picture 2" descr="E:\Люба\veter-i-mel-nits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3744655" cy="2736304"/>
          </a:xfrm>
          <a:prstGeom prst="rect">
            <a:avLst/>
          </a:prstGeom>
          <a:noFill/>
        </p:spPr>
      </p:pic>
      <p:pic>
        <p:nvPicPr>
          <p:cNvPr id="38915" name="Picture 3" descr="E:\Люба\zagadka-o-vetr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177432" cy="27787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rgbClr val="C00000"/>
                </a:solidFill>
              </a:rPr>
              <a:t>Сочинение сказки и музыкальное экспериментирование со звуком «Придумай и озвучь сказку о ветре»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Цель: </a:t>
            </a:r>
            <a:r>
              <a:rPr lang="ru-RU" sz="1800" dirty="0" smtClean="0"/>
              <a:t>поощрение желания детей составлять небольшие сказочные сюжеты. побуждая  к самостоятельному выбору шумовых инструментов для озвучивания действий героев сказки   , обосновывая свой выбор. </a:t>
            </a:r>
            <a:br>
              <a:rPr lang="ru-RU" sz="1800" dirty="0" smtClean="0"/>
            </a:br>
            <a:r>
              <a:rPr lang="ru-RU" sz="1800" b="1" dirty="0" smtClean="0"/>
              <a:t>Средства: </a:t>
            </a:r>
            <a:r>
              <a:rPr lang="ru-RU" sz="1800" dirty="0" smtClean="0"/>
              <a:t>набор шумовых музыкальных инструментов, набор опорных схем </a:t>
            </a:r>
            <a:br>
              <a:rPr lang="ru-RU" sz="1800" dirty="0" smtClean="0"/>
            </a:br>
            <a:r>
              <a:rPr lang="ru-RU" sz="1800" b="1" dirty="0" smtClean="0"/>
              <a:t>Способы: </a:t>
            </a:r>
            <a:r>
              <a:rPr lang="ru-RU" sz="1800" dirty="0" smtClean="0"/>
              <a:t>самостоятельный выбор инструментов, уточнение способов </a:t>
            </a:r>
            <a:r>
              <a:rPr lang="ru-RU" sz="1800" dirty="0" err="1" smtClean="0"/>
              <a:t>звукоизвлечения</a:t>
            </a:r>
            <a:r>
              <a:rPr lang="ru-RU" sz="1800" dirty="0" smtClean="0"/>
              <a:t>, поощрение, практическая помощь.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9938" name="Picture 2" descr="E:\Люба\инструмен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77344"/>
            <a:ext cx="4606255" cy="34546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024336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НОД «Ручной труд» «Мастерим вертушку» (Приложение № 2)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Задачи 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Формирование умений детей проводить опыты для изучения ветра, отвечать на вопросы по ходу проведения опытов, делать соответствующие выводы.</a:t>
            </a:r>
            <a:br>
              <a:rPr lang="ru-RU" sz="1800" dirty="0" smtClean="0"/>
            </a:br>
            <a:r>
              <a:rPr lang="ru-RU" sz="1800" dirty="0" smtClean="0"/>
              <a:t> Способствовать умению детей делать вертушку из бумаги, по образцу, определять с помощью вертушки силу ветра.</a:t>
            </a:r>
            <a:br>
              <a:rPr lang="ru-RU" sz="1800" dirty="0" smtClean="0"/>
            </a:br>
            <a:r>
              <a:rPr lang="ru-RU" sz="1800" dirty="0" smtClean="0"/>
              <a:t> Закрепление знания детей о приборах – вентилятор, пропеллер.</a:t>
            </a:r>
            <a:br>
              <a:rPr lang="ru-RU" sz="1800" dirty="0" smtClean="0"/>
            </a:br>
            <a:r>
              <a:rPr lang="ru-RU" sz="1800" dirty="0" smtClean="0"/>
              <a:t>Воспитание интереса к конструированию.</a:t>
            </a:r>
            <a:br>
              <a:rPr lang="ru-RU" sz="1800" dirty="0" smtClean="0"/>
            </a:br>
            <a:r>
              <a:rPr lang="ru-RU" sz="1800" dirty="0" smtClean="0"/>
              <a:t> Воспитание  любви, уважение, доброту к природе.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62" name="Picture 2" descr="E:\Люба\верт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4370832" cy="29077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ru-RU" dirty="0" smtClean="0"/>
              <a:t>Откуда берется ветер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8" b="29244" l="1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101330" cy="34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Люба\1281519782_vete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414" y="2435770"/>
            <a:ext cx="2381250" cy="21812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35896" y="1847605"/>
            <a:ext cx="53640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расширение представлений детей о таком природным явлением , как ветер, уточнение причин  его возникновения , </a:t>
            </a:r>
            <a:r>
              <a:rPr lang="ru-RU" sz="2800" dirty="0" smtClean="0">
                <a:latin typeface="+mj-lt"/>
                <a:ea typeface="Calibri" pitchFamily="34" charset="0"/>
                <a:cs typeface="Times New Roman" pitchFamily="18" charset="0"/>
              </a:rPr>
              <a:t>его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роли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жизнидеятельности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человека. Способствование формированию умения наблюдать  и самостоятельно делать выводы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205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rgbClr val="C00000"/>
                </a:solidFill>
              </a:rPr>
              <a:t>Проектная деятельность с родителями  оформление плаката : «Ветер –друг, ветер –враг» или «Осторожно ураган»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/>
              <a:t> Цель: </a:t>
            </a:r>
            <a:r>
              <a:rPr lang="ru-RU" sz="1800" dirty="0" smtClean="0"/>
              <a:t>закрепление знаний о свойствах ветра , его пользе и вреде в жизни человека, закрепление правил  поведения во время природного явления – ураган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</a:t>
            </a:r>
            <a:r>
              <a:rPr lang="ru-RU" sz="1800" b="1" dirty="0" smtClean="0"/>
              <a:t>Средства : </a:t>
            </a:r>
            <a:r>
              <a:rPr lang="ru-RU" sz="1800" dirty="0" smtClean="0"/>
              <a:t>наличие плаката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b="1" dirty="0" smtClean="0"/>
              <a:t>Способы : </a:t>
            </a:r>
            <a:r>
              <a:rPr lang="ru-RU" sz="1800" dirty="0" smtClean="0"/>
              <a:t>мотивация родителей  ,помощь в подборе иллюстративного   материала для плаката, консультации по оформлению. презентация стенгазет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40968"/>
            <a:ext cx="4305275" cy="314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Люба\714227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75848" cy="58318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1654091"/>
              </p:ext>
            </p:extLst>
          </p:nvPr>
        </p:nvGraphicFramePr>
        <p:xfrm>
          <a:off x="0" y="188640"/>
          <a:ext cx="9144000" cy="6519564"/>
        </p:xfrm>
        <a:graphic>
          <a:graphicData uri="http://schemas.openxmlformats.org/drawingml/2006/table">
            <a:tbl>
              <a:tblPr firstRow="1" firstCol="1" bandRow="1"/>
              <a:tblGrid>
                <a:gridCol w="1059402"/>
                <a:gridCol w="1162473"/>
                <a:gridCol w="1125989"/>
                <a:gridCol w="1530421"/>
                <a:gridCol w="1079312"/>
                <a:gridCol w="1161885"/>
                <a:gridCol w="1245046"/>
                <a:gridCol w="779472"/>
              </a:tblGrid>
              <a:tr h="625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Игровая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 восприятие) художественной литературы 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Коммуникативная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Познавательно –исследовательская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Продуктивная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Музыкально –художественная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Двигательная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Трудовая 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Подвижная игра  «Летает-  не летает»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Дидактическая Игра     «Чудесный сундучок»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художественной литературы   А.С. Пушкин «Сказка о царе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Салтане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 отрывок) , «Сказка о мертвой царевне о семи богатырях» ( отрывок) , А. Волков «Волшебник Изумрудного города» ( отрывок)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Познавательные рассказы для детей о ветре Льва Николаевича Толстого. Вторая русская книга для чтения – 1875 год.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Проектная деятельность с родителями  «Оформление плаката : «Ветер –друг, ветер –враг» или «Осторожно  ураган»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Сочинение сказки и музыкальное экспериментирование со звуком «Придумай и озвучь сказку о ветре 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НОД «Невидимка –воздух»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 мультфильма о ветре 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Врумиз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-унесенные ветром» , сказки –мультфильма «Золотые колосья»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Опытническая деятельность: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произойдет с корабликом …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«Морской бой»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«Где теплее?»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«Ветер в пустыне»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на прогулке  «Наблюдение за действием ветра»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 деятельность воспитателя и детей в зоне художественного творчества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«Нарисуй ветер»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НОД «Ручной труд» «Мастерим вертушку»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Музыкально –ритмическое упражнение «Ветерок и ветер » ( Лендер муз. Л. Бетховена)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Прослушивание записи  звуков ветра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Физкультминутка  «Ветер, ветерок, ветрище»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«Ветер тихо клен качает»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752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Невидимка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воздух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(Приложение № 1)</a:t>
            </a:r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Образовательные: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❖    обобщение  и уточнение знания детей о свойствах воздуха и его роли в жизни человека;</a:t>
            </a:r>
            <a:br>
              <a:rPr lang="ru-RU" sz="1400" dirty="0" smtClean="0"/>
            </a:br>
            <a:r>
              <a:rPr lang="ru-RU" sz="1400" dirty="0" smtClean="0"/>
              <a:t>❖    закрепление умений  детей пользоваться нестандартным оборудованием;</a:t>
            </a:r>
            <a:br>
              <a:rPr lang="ru-RU" sz="1400" dirty="0" smtClean="0"/>
            </a:br>
            <a:r>
              <a:rPr lang="ru-RU" sz="1400" dirty="0" smtClean="0"/>
              <a:t>❖    формирование ретроспективного взгляда на предметы, формирование навыков запоминания, используя символику.</a:t>
            </a:r>
            <a:br>
              <a:rPr lang="ru-RU" sz="1400" dirty="0" smtClean="0"/>
            </a:br>
            <a:r>
              <a:rPr lang="ru-RU" sz="1400" b="1" dirty="0" smtClean="0"/>
              <a:t>Развивающие: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❖    развитие мышления, творческого воображения;</a:t>
            </a:r>
            <a:br>
              <a:rPr lang="ru-RU" sz="1400" dirty="0" smtClean="0"/>
            </a:br>
            <a:r>
              <a:rPr lang="ru-RU" sz="1400" dirty="0" smtClean="0"/>
              <a:t>❖    развитие навыков творческой, исследовательской работы. </a:t>
            </a:r>
          </a:p>
          <a:p>
            <a:pPr marL="0" indent="0">
              <a:buNone/>
            </a:pPr>
            <a:r>
              <a:rPr lang="ru-RU" sz="1400" b="1" dirty="0" smtClean="0"/>
              <a:t>Воспитательные: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/>
              <a:t>воспитание любознательности, чувства взаимопонимания, умение работать в парах.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E:\Люба\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5089401" cy="35269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pPr lvl="0" algn="l"/>
            <a:r>
              <a:rPr lang="ru-RU" sz="2000" b="1" dirty="0" smtClean="0">
                <a:solidFill>
                  <a:srgbClr val="C00000"/>
                </a:solidFill>
              </a:rPr>
              <a:t>Физкультминутка  «Ветер, ветерок, ветрище»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  Цель</a:t>
            </a:r>
            <a:r>
              <a:rPr lang="ru-RU" sz="2000" dirty="0" smtClean="0"/>
              <a:t>: развитие  внимания . воображения, координации движений, слуха.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Ветер колышет листочки – работают кисти рук, пальцы</a:t>
            </a:r>
            <a:br>
              <a:rPr lang="ru-RU" sz="2000" dirty="0" smtClean="0"/>
            </a:br>
            <a:r>
              <a:rPr lang="ru-RU" sz="2000" dirty="0" smtClean="0"/>
              <a:t>  Ветер гнет веточки –  легкое покачивание корпуса и рук</a:t>
            </a:r>
            <a:br>
              <a:rPr lang="ru-RU" sz="2000" dirty="0" smtClean="0"/>
            </a:br>
            <a:r>
              <a:rPr lang="ru-RU" sz="2000" dirty="0" smtClean="0"/>
              <a:t> Ураган гнет деревья до земли – наклоны туловища, взмахи руками </a:t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E:\Люба\физкультмину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3691467" cy="2768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578298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rgbClr val="C00000"/>
                </a:solidFill>
              </a:rPr>
              <a:t>Наблюдение на прогулке  «Наблюдение за действием ветра»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Цель:  </a:t>
            </a:r>
            <a:r>
              <a:rPr lang="ru-RU" sz="1800" dirty="0" smtClean="0"/>
              <a:t>формирование умения  вести наблюдение за действием ветра: определение силы ветра, направления ветра,  безветренную погоду. Закрепление умения устанавливать причинно–следственные связи .</a:t>
            </a:r>
            <a:br>
              <a:rPr lang="ru-RU" sz="1800" dirty="0" smtClean="0"/>
            </a:br>
            <a:r>
              <a:rPr lang="ru-RU" sz="1800" b="1" dirty="0" smtClean="0"/>
              <a:t>Средства: </a:t>
            </a:r>
            <a:r>
              <a:rPr lang="ru-RU" sz="1800" dirty="0" smtClean="0"/>
              <a:t>султанчики. ленточки, вертушки  </a:t>
            </a:r>
            <a:br>
              <a:rPr lang="ru-RU" sz="1800" dirty="0" smtClean="0"/>
            </a:br>
            <a:r>
              <a:rPr lang="ru-RU" sz="1800" b="1" dirty="0" smtClean="0"/>
              <a:t>Способы </a:t>
            </a:r>
            <a:r>
              <a:rPr lang="ru-RU" sz="1800" dirty="0" smtClean="0"/>
              <a:t>: вопрос,</a:t>
            </a:r>
            <a:r>
              <a:rPr lang="ru-RU" sz="1800" b="1" dirty="0" smtClean="0"/>
              <a:t> </a:t>
            </a:r>
            <a:r>
              <a:rPr lang="ru-RU" sz="1800" dirty="0" smtClean="0"/>
              <a:t>наблюдение, опытническая деятельность, художественное слово 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2770" name="Picture 2" descr="E:\Люба\деревья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3835952" cy="334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2722314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rgbClr val="C00000"/>
                </a:solidFill>
              </a:rPr>
              <a:t>Музыкально –ритмическое упражнение «Ветерок и ветер »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( Лендер муз. Л. Бетховена)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 Цель</a:t>
            </a:r>
            <a:r>
              <a:rPr lang="ru-RU" sz="1800" dirty="0" smtClean="0"/>
              <a:t>: побуждение детей самостоятельно создавать  музыкально –двигательный                образ на музыку трехчастной формы. Развитие у детей плавности движений .</a:t>
            </a:r>
            <a:br>
              <a:rPr lang="ru-RU" sz="1800" dirty="0" smtClean="0"/>
            </a:br>
            <a:r>
              <a:rPr lang="ru-RU" sz="1800" b="1" dirty="0" smtClean="0"/>
              <a:t>Средства</a:t>
            </a:r>
            <a:r>
              <a:rPr lang="ru-RU" sz="1800" dirty="0" smtClean="0"/>
              <a:t> : запись музыкального произведения или ноты, ленточки </a:t>
            </a:r>
            <a:br>
              <a:rPr lang="ru-RU" sz="1800" dirty="0" smtClean="0"/>
            </a:br>
            <a:r>
              <a:rPr lang="ru-RU" sz="1800" b="1" dirty="0" smtClean="0"/>
              <a:t>Способы: </a:t>
            </a:r>
            <a:r>
              <a:rPr lang="ru-RU" sz="1800" dirty="0" smtClean="0"/>
              <a:t>образный рассказ , прослушивание музыкальных фрагментов, непосредственное воздействие музыки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712" y="0"/>
            <a:ext cx="2871465" cy="191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lvl="0" algn="l"/>
            <a:r>
              <a:rPr lang="ru-RU" sz="1800" b="1" dirty="0" smtClean="0">
                <a:solidFill>
                  <a:srgbClr val="C00000"/>
                </a:solidFill>
              </a:rPr>
              <a:t>Совместная  деятельность воспитателя и детей в зоне художественного творчества : «Нарисуй ветер»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Цель: </a:t>
            </a:r>
            <a:r>
              <a:rPr lang="ru-RU" sz="1800" dirty="0" smtClean="0"/>
              <a:t>закрепление умений  детей , используя приемы рисования кистью и цветовую палитру ,передавать на бумаге  характеры  ветерка, бури, урагана и их движение  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/>
              <a:t>Способы : </a:t>
            </a:r>
            <a:r>
              <a:rPr lang="ru-RU" sz="1800" dirty="0" smtClean="0"/>
              <a:t>поощрение, напоминание, вопросы, художественное слово </a:t>
            </a:r>
            <a:br>
              <a:rPr lang="ru-RU" sz="1800" dirty="0" smtClean="0"/>
            </a:br>
            <a:r>
              <a:rPr lang="ru-RU" sz="1800" b="1" dirty="0" smtClean="0"/>
              <a:t>Средства </a:t>
            </a:r>
            <a:r>
              <a:rPr lang="ru-RU" sz="1800" dirty="0" smtClean="0"/>
              <a:t>:акварель, кисти, цветная и белая бумага , гуашь, вода, палитра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3794" name="Picture 2" descr="E:\Люба\палит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3247363" cy="2625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67</Template>
  <TotalTime>361</TotalTime>
  <Words>483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67</vt:lpstr>
      <vt:lpstr>Министерство образования Нижегородской области Государственное бюджетное образовательное учреждение дополнительного профессионального образования НИЖЕГОРОДСКИЙ ИНСТИТУТ РАЗВИТИЯ ОБРАЗОВАНИЯ НИРО </vt:lpstr>
      <vt:lpstr>Откуда берется ветер?</vt:lpstr>
      <vt:lpstr>Слайд 3</vt:lpstr>
      <vt:lpstr>Слайд 4</vt:lpstr>
      <vt:lpstr>НОД «Невидимка –воздух» (Приложение № 1) </vt:lpstr>
      <vt:lpstr>Физкультминутка  «Ветер, ветерок, ветрище»     Цель: развитие  внимания . воображения, координации движений, слуха.        Ветер колышет листочки – работают кисти рук, пальцы   Ветер гнет веточки –  легкое покачивание корпуса и рук  Ураган гнет деревья до земли – наклоны туловища, взмахи руками    </vt:lpstr>
      <vt:lpstr>Наблюдение на прогулке  «Наблюдение за действием ветра»   Цель:  формирование умения  вести наблюдение за действием ветра: определение силы ветра, направления ветра,  безветренную погоду. Закрепление умения устанавливать причинно–следственные связи . Средства: султанчики. ленточки, вертушки   Способы : вопрос, наблюдение, опытническая деятельность, художественное слово . </vt:lpstr>
      <vt:lpstr>Музыкально –ритмическое упражнение «Ветерок и ветер »  ( Лендер муз. Л. Бетховена)    Цель: побуждение детей самостоятельно создавать  музыкально –двигательный                образ на музыку трехчастной формы. Развитие у детей плавности движений . Средства : запись музыкального произведения или ноты, ленточки  Способы: образный рассказ , прослушивание музыкальных фрагментов, непосредственное воздействие музыки  </vt:lpstr>
      <vt:lpstr>Совместная  деятельность воспитателя и детей в зоне художественного творчества : «Нарисуй ветер»  Цель: закрепление умений  детей , используя приемы рисования кистью и цветовую палитру ,передавать на бумаге  характеры  ветерка, бури, урагана и их движение  . Способы : поощрение, напоминание, вопросы, художественное слово  Средства :акварель, кисти, цветная и белая бумага , гуашь, вода, палитра </vt:lpstr>
      <vt:lpstr>Дидактическая игра     «Чудесный сундучок» Цель: закрепление  у детей знаний об использовании воздуха ( его свойств) при работе различных предметов. Средства:  сундучок, иллюстрации и игрушки-предметы: мельница, фен, веер,       велосипед, утюг, фотоаппарат, ложка, вертолёт, парусник, телефон, книга, мячик,    свистулька и др. Способы : художественное слово, вопрос, объяснение, уточнения, поощрение, сравнение . </vt:lpstr>
      <vt:lpstr>Прослушивание записи  звуков ветра  Цель: формирование слуховых знаний о  звуках, благотворно влияющих на настроение человека, оказывающих  на детей успокаивающее, расслабляющее действие, создание  позитивного настроя. Средства : фонограммы звуков ветра, музыкальный центр Способы:  непосредственное воздействие музыки, художественное слово, тихий и спокойный голос взрослого. </vt:lpstr>
      <vt:lpstr>Подвижная игра  «Летает-  не летает»   Цель: развитие  умения распределять  и концентрировать  внимание, развитие  сосредоточенности , закрепление  знаний  детей о признаках предметов. Средства : мяч. Способы: игровой прием </vt:lpstr>
      <vt:lpstr>Просмотр мультфильма о ветре  «Врумиз -унесенные ветром» , Сказка – мультфильм «Золотые колосья».            Цель:  уточнение  знаний детей о воздушном змее , его движении в воздухе, и  о пользе ветра в жизни людей .           Средства : диск с мультфильмами           Способы:  вопрос, объяснение , обсуждение      </vt:lpstr>
      <vt:lpstr>Чтение художественной литературы :  А.С. Пушкин «Сказка о царе Салтане» ( отрывок) , «Сказка о мертвой царевне о семи богатырях» ( отрывок) , А. Волков «Волшебник Изумрудного города» ( отрывок)   Познавательные рассказы для детей о ветре Льва Николаевича Толстого. Вторая русская книга для чтения – 1875 год.    Цель: определение положительных и отрицательных качеств ветра в жизни людей  .    Средства : литературные произведения, иллюстрации к сказкам  Способы: чтение произведений, вопросы по тексту, обсуждение .   </vt:lpstr>
      <vt:lpstr>  </vt:lpstr>
      <vt:lpstr>Слайд 16</vt:lpstr>
      <vt:lpstr>ССД в уголке книги рассматривание альбома с иллюстрациями «Пословицы и поговорки о ветре»  Цель:  способствование умению детей понимать и объяснять содержание пословиц, поговорок о явлениях природы : ветер, ураган, буря.  Средства: наличие альбома   Способы : вопросы, рассматривание иллюстраций, сравнение , художественное            слово, объяснение . </vt:lpstr>
      <vt:lpstr>Сочинение сказки и музыкальное экспериментирование со звуком «Придумай и озвучь сказку о ветре»  Цель: поощрение желания детей составлять небольшие сказочные сюжеты. побуждая  к самостоятельному выбору шумовых инструментов для озвучивания действий героев сказки   , обосновывая свой выбор.  Средства: набор шумовых музыкальных инструментов, набор опорных схем  Способы: самостоятельный выбор инструментов, уточнение способов звукоизвлечения, поощрение, практическая помощь. </vt:lpstr>
      <vt:lpstr>НОД «Ручной труд» «Мастерим вертушку» (Приложение № 2) Задачи : Формирование умений детей проводить опыты для изучения ветра, отвечать на вопросы по ходу проведения опытов, делать соответствующие выводы.  Способствовать умению детей делать вертушку из бумаги, по образцу, определять с помощью вертушки силу ветра.  Закрепление знания детей о приборах – вентилятор, пропеллер. Воспитание интереса к конструированию.  Воспитание  любви, уважение, доброту к природе.  </vt:lpstr>
      <vt:lpstr>Проектная деятельность с родителями  оформление плаката : «Ветер –друг, ветер –враг» или «Осторожно ураган»   Цель: закрепление знаний о свойствах ветра , его пользе и вреде в жизни человека, закрепление правил  поведения во время природного явления – ураган   Средства : наличие плаката   Способы : мотивация родителей  ,помощь в подборе иллюстративного   материала для плаката, консультации по оформлению. презентация стенгазет</vt:lpstr>
      <vt:lpstr>Слайд 21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37</cp:revision>
  <dcterms:created xsi:type="dcterms:W3CDTF">2015-04-15T16:46:48Z</dcterms:created>
  <dcterms:modified xsi:type="dcterms:W3CDTF">2015-09-23T15:52:25Z</dcterms:modified>
</cp:coreProperties>
</file>