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05" r:id="rId1"/>
  </p:sldMasterIdLst>
  <p:sldIdLst>
    <p:sldId id="335" r:id="rId2"/>
    <p:sldId id="262" r:id="rId3"/>
    <p:sldId id="266" r:id="rId4"/>
    <p:sldId id="264" r:id="rId5"/>
    <p:sldId id="268" r:id="rId6"/>
    <p:sldId id="265" r:id="rId7"/>
    <p:sldId id="272" r:id="rId8"/>
    <p:sldId id="332" r:id="rId9"/>
    <p:sldId id="311" r:id="rId10"/>
    <p:sldId id="322" r:id="rId11"/>
    <p:sldId id="336" r:id="rId12"/>
    <p:sldId id="339" r:id="rId13"/>
    <p:sldId id="337" r:id="rId14"/>
    <p:sldId id="338" r:id="rId15"/>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3" d="100"/>
          <a:sy n="103" d="100"/>
        </p:scale>
        <p:origin x="-204" y="-84"/>
      </p:cViewPr>
      <p:guideLst>
        <p:guide orient="horz" pos="2160"/>
        <p:guide pos="2880"/>
      </p:guideLst>
    </p:cSldViewPr>
  </p:slideViewPr>
  <p:notesTextViewPr>
    <p:cViewPr>
      <p:scale>
        <a:sx n="100" d="100"/>
        <a:sy n="100" d="100"/>
      </p:scale>
      <p:origin x="0" y="0"/>
    </p:cViewPr>
  </p:notesTextViewPr>
  <p:sorterViewPr>
    <p:cViewPr>
      <p:scale>
        <a:sx n="50" d="100"/>
        <a:sy n="50" d="100"/>
      </p:scale>
      <p:origin x="0" y="216"/>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image" Target="../media/image21.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lstStyle>
            <a:lvl1pPr>
              <a:lnSpc>
                <a:spcPct val="100000"/>
              </a:lnSpc>
              <a:defRPr sz="8000"/>
            </a:lvl1pPr>
          </a:lstStyle>
          <a:p>
            <a:r>
              <a:rPr lang="ru-RU" smtClean="0"/>
              <a:t>Образец заголовка</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lvl1pPr>
              <a:defRPr/>
            </a:lvl1pPr>
          </a:lstStyle>
          <a:p>
            <a:pPr>
              <a:defRPr/>
            </a:pPr>
            <a:fld id="{226AAEC6-0E47-4EBB-A21A-1C58FEEF598C}" type="datetimeFigureOut">
              <a:rPr lang="ru-RU"/>
              <a:pPr>
                <a:defRPr/>
              </a:pPr>
              <a:t>04.11.2015</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82238405-176E-4921-82E3-2C99018B22D0}"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fld id="{D3520AE3-FC09-4645-8441-8955DC2BE773}" type="datetimeFigureOut">
              <a:rPr lang="ru-RU"/>
              <a:pPr>
                <a:defRPr/>
              </a:pPr>
              <a:t>04.11.2015</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03494194-E62E-4C5F-9B16-A91B0C598EB0}"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fld id="{84743DF4-6C82-45DA-8DC6-2E1CB9E1A227}" type="datetimeFigureOut">
              <a:rPr lang="ru-RU"/>
              <a:pPr>
                <a:defRPr/>
              </a:pPr>
              <a:t>04.11.2015</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FF23E42F-AADE-40DB-A617-54975188019D}"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Заголовок и четыре объекта">
    <p:spTree>
      <p:nvGrpSpPr>
        <p:cNvPr id="1" name=""/>
        <p:cNvGrpSpPr/>
        <p:nvPr/>
      </p:nvGrpSpPr>
      <p:grpSpPr>
        <a:xfrm>
          <a:off x="0" y="0"/>
          <a:ext cx="0" cy="0"/>
          <a:chOff x="0" y="0"/>
          <a:chExt cx="0" cy="0"/>
        </a:xfrm>
      </p:grpSpPr>
      <p:sp>
        <p:nvSpPr>
          <p:cNvPr id="2" name="Заголовок 1"/>
          <p:cNvSpPr>
            <a:spLocks noGrp="1"/>
          </p:cNvSpPr>
          <p:nvPr>
            <p:ph type="title" sz="quarter"/>
          </p:nvPr>
        </p:nvSpPr>
        <p:spPr>
          <a:xfrm>
            <a:off x="457200" y="277813"/>
            <a:ext cx="8229600" cy="1139825"/>
          </a:xfrm>
        </p:spPr>
        <p:txBody>
          <a:bodyPr/>
          <a:lstStyle/>
          <a:p>
            <a:r>
              <a:rPr lang="ru-RU" smtClean="0"/>
              <a:t>Образец заголовка</a:t>
            </a:r>
            <a:endParaRPr lang="ru-RU"/>
          </a:p>
        </p:txBody>
      </p:sp>
      <p:sp>
        <p:nvSpPr>
          <p:cNvPr id="3" name="Содержимое 2"/>
          <p:cNvSpPr>
            <a:spLocks noGrp="1"/>
          </p:cNvSpPr>
          <p:nvPr>
            <p:ph sz="quarter" idx="1"/>
          </p:nvPr>
        </p:nvSpPr>
        <p:spPr>
          <a:xfrm>
            <a:off x="457200" y="1600200"/>
            <a:ext cx="4038600" cy="21891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648200" y="1600200"/>
            <a:ext cx="4038600" cy="21891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457200" y="3941763"/>
            <a:ext cx="4038600" cy="218916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Содержимое 5"/>
          <p:cNvSpPr>
            <a:spLocks noGrp="1"/>
          </p:cNvSpPr>
          <p:nvPr>
            <p:ph sz="quarter" idx="4"/>
          </p:nvPr>
        </p:nvSpPr>
        <p:spPr>
          <a:xfrm>
            <a:off x="4648200" y="3941763"/>
            <a:ext cx="4038600" cy="218916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a:xfrm>
            <a:off x="457200" y="6243638"/>
            <a:ext cx="2133600" cy="457200"/>
          </a:xfrm>
        </p:spPr>
        <p:txBody>
          <a:bodyPr/>
          <a:lstStyle>
            <a:lvl1pPr>
              <a:defRPr/>
            </a:lvl1pPr>
          </a:lstStyle>
          <a:p>
            <a:pPr>
              <a:defRPr/>
            </a:pPr>
            <a:endParaRPr lang="ru-RU" altLang="en-US"/>
          </a:p>
        </p:txBody>
      </p:sp>
      <p:sp>
        <p:nvSpPr>
          <p:cNvPr id="8" name="Нижний колонтитул 7"/>
          <p:cNvSpPr>
            <a:spLocks noGrp="1"/>
          </p:cNvSpPr>
          <p:nvPr>
            <p:ph type="ftr" sz="quarter" idx="11"/>
          </p:nvPr>
        </p:nvSpPr>
        <p:spPr>
          <a:xfrm>
            <a:off x="3124200" y="6248400"/>
            <a:ext cx="2895600" cy="457200"/>
          </a:xfrm>
        </p:spPr>
        <p:txBody>
          <a:bodyPr/>
          <a:lstStyle>
            <a:lvl1pPr>
              <a:defRPr/>
            </a:lvl1pPr>
          </a:lstStyle>
          <a:p>
            <a:pPr>
              <a:defRPr/>
            </a:pPr>
            <a:endParaRPr lang="ru-RU" altLang="en-US"/>
          </a:p>
        </p:txBody>
      </p:sp>
      <p:sp>
        <p:nvSpPr>
          <p:cNvPr id="9" name="Номер слайда 8"/>
          <p:cNvSpPr>
            <a:spLocks noGrp="1"/>
          </p:cNvSpPr>
          <p:nvPr>
            <p:ph type="sldNum" sz="quarter" idx="12"/>
          </p:nvPr>
        </p:nvSpPr>
        <p:spPr>
          <a:xfrm>
            <a:off x="6553200" y="6243638"/>
            <a:ext cx="2133600" cy="457200"/>
          </a:xfrm>
        </p:spPr>
        <p:txBody>
          <a:bodyPr/>
          <a:lstStyle>
            <a:lvl1pPr>
              <a:defRPr/>
            </a:lvl1pPr>
          </a:lstStyle>
          <a:p>
            <a:pPr>
              <a:defRPr/>
            </a:pPr>
            <a:fld id="{50A02FF8-C7CF-43AC-9B17-2D7F23246222}" type="slidenum">
              <a:rPr lang="ru-RU" altLang="en-US"/>
              <a:pPr>
                <a:defRPr/>
              </a:pPr>
              <a:t>‹#›</a:t>
            </a:fld>
            <a:endParaRPr lang="ru-RU"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4" name="Date Placeholder 3"/>
          <p:cNvSpPr>
            <a:spLocks noGrp="1"/>
          </p:cNvSpPr>
          <p:nvPr>
            <p:ph type="dt" sz="half" idx="10"/>
          </p:nvPr>
        </p:nvSpPr>
        <p:spPr/>
        <p:txBody>
          <a:bodyPr/>
          <a:lstStyle>
            <a:lvl1pPr>
              <a:defRPr/>
            </a:lvl1pPr>
          </a:lstStyle>
          <a:p>
            <a:pPr>
              <a:defRPr/>
            </a:pPr>
            <a:fld id="{7B006F1C-B4F3-4785-B45E-1688B31C9316}" type="datetimeFigureOut">
              <a:rPr lang="ru-RU"/>
              <a:pPr>
                <a:defRPr/>
              </a:pPr>
              <a:t>04.11.2015</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BAF8117C-0AFE-4D75-B2B8-6FC3AF2A7A46}"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Oval 6"/>
          <p:cNvSpPr/>
          <p:nvPr/>
        </p:nvSpPr>
        <p:spPr>
          <a:xfrm>
            <a:off x="4495800" y="3924300"/>
            <a:ext cx="84138" cy="84138"/>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Oval 7"/>
          <p:cNvSpPr/>
          <p:nvPr/>
        </p:nvSpPr>
        <p:spPr>
          <a:xfrm>
            <a:off x="4695825" y="3924300"/>
            <a:ext cx="84138" cy="84138"/>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Oval 8"/>
          <p:cNvSpPr/>
          <p:nvPr/>
        </p:nvSpPr>
        <p:spPr>
          <a:xfrm>
            <a:off x="4297363" y="3924300"/>
            <a:ext cx="84137" cy="84138"/>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722313" y="1371600"/>
            <a:ext cx="7772400" cy="2505075"/>
          </a:xfrm>
        </p:spPr>
        <p:txBody>
          <a:bodyPr/>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ru-RU" smtClean="0"/>
              <a:t>Образец заголовка</a:t>
            </a:r>
            <a:endParaRPr lang="en-US" dirty="0"/>
          </a:p>
        </p:txBody>
      </p:sp>
      <p:sp>
        <p:nvSpPr>
          <p:cNvPr id="3" name="Text Placeholder 2"/>
          <p:cNvSpPr>
            <a:spLocks noGrp="1"/>
          </p:cNvSpPr>
          <p:nvPr>
            <p:ph type="body" idx="1"/>
          </p:nvPr>
        </p:nvSpPr>
        <p:spPr>
          <a:xfrm>
            <a:off x="722313" y="4068763"/>
            <a:ext cx="7772400" cy="1131887"/>
          </a:xfrm>
        </p:spPr>
        <p:txBody>
          <a:bodyPr/>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7" name="Date Placeholder 3"/>
          <p:cNvSpPr>
            <a:spLocks noGrp="1"/>
          </p:cNvSpPr>
          <p:nvPr>
            <p:ph type="dt" sz="half" idx="10"/>
          </p:nvPr>
        </p:nvSpPr>
        <p:spPr/>
        <p:txBody>
          <a:bodyPr/>
          <a:lstStyle>
            <a:lvl1pPr>
              <a:defRPr/>
            </a:lvl1pPr>
          </a:lstStyle>
          <a:p>
            <a:pPr>
              <a:defRPr/>
            </a:pPr>
            <a:fld id="{8F59155D-B733-49EF-9404-80BFE41D2CD2}" type="datetimeFigureOut">
              <a:rPr lang="ru-RU"/>
              <a:pPr>
                <a:defRPr/>
              </a:pPr>
              <a:t>04.11.2015</a:t>
            </a:fld>
            <a:endParaRPr lang="ru-RU"/>
          </a:p>
        </p:txBody>
      </p:sp>
      <p:sp>
        <p:nvSpPr>
          <p:cNvPr id="8" name="Footer Placeholder 4"/>
          <p:cNvSpPr>
            <a:spLocks noGrp="1"/>
          </p:cNvSpPr>
          <p:nvPr>
            <p:ph type="ftr" sz="quarter" idx="11"/>
          </p:nvPr>
        </p:nvSpPr>
        <p:spPr/>
        <p:txBody>
          <a:bodyPr/>
          <a:lstStyle>
            <a:lvl1pPr>
              <a:defRPr/>
            </a:lvl1pPr>
          </a:lstStyle>
          <a:p>
            <a:pPr>
              <a:defRPr/>
            </a:pPr>
            <a:endParaRPr lang="ru-RU"/>
          </a:p>
        </p:txBody>
      </p:sp>
      <p:sp>
        <p:nvSpPr>
          <p:cNvPr id="9" name="Slide Number Placeholder 5"/>
          <p:cNvSpPr>
            <a:spLocks noGrp="1"/>
          </p:cNvSpPr>
          <p:nvPr>
            <p:ph type="sldNum" sz="quarter" idx="12"/>
          </p:nvPr>
        </p:nvSpPr>
        <p:spPr/>
        <p:txBody>
          <a:bodyPr/>
          <a:lstStyle>
            <a:lvl1pPr>
              <a:defRPr/>
            </a:lvl1pPr>
          </a:lstStyle>
          <a:p>
            <a:pPr>
              <a:defRPr/>
            </a:pPr>
            <a:fld id="{F726E0F4-78EE-46D3-AC54-F867A064DE80}"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9" name="Content Placeholder 8"/>
          <p:cNvSpPr>
            <a:spLocks noGrp="1"/>
          </p:cNvSpPr>
          <p:nvPr>
            <p:ph sz="quarter" idx="13"/>
          </p:nvPr>
        </p:nvSpPr>
        <p:spPr>
          <a:xfrm>
            <a:off x="365760" y="1600200"/>
            <a:ext cx="4041648" cy="452628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3"/>
          <p:cNvSpPr>
            <a:spLocks noGrp="1"/>
          </p:cNvSpPr>
          <p:nvPr>
            <p:ph type="dt" sz="half" idx="14"/>
          </p:nvPr>
        </p:nvSpPr>
        <p:spPr/>
        <p:txBody>
          <a:bodyPr/>
          <a:lstStyle>
            <a:lvl1pPr>
              <a:defRPr/>
            </a:lvl1pPr>
          </a:lstStyle>
          <a:p>
            <a:pPr>
              <a:defRPr/>
            </a:pPr>
            <a:fld id="{080BD9E7-BE0B-42D9-BB3D-21EB30CE1727}" type="datetimeFigureOut">
              <a:rPr lang="ru-RU"/>
              <a:pPr>
                <a:defRPr/>
              </a:pPr>
              <a:t>04.11.2015</a:t>
            </a:fld>
            <a:endParaRPr lang="ru-RU"/>
          </a:p>
        </p:txBody>
      </p:sp>
      <p:sp>
        <p:nvSpPr>
          <p:cNvPr id="6" name="Footer Placeholder 4"/>
          <p:cNvSpPr>
            <a:spLocks noGrp="1"/>
          </p:cNvSpPr>
          <p:nvPr>
            <p:ph type="ftr" sz="quarter" idx="15"/>
          </p:nvPr>
        </p:nvSpPr>
        <p:spPr/>
        <p:txBody>
          <a:bodyPr/>
          <a:lstStyle>
            <a:lvl1pPr>
              <a:defRPr/>
            </a:lvl1pPr>
          </a:lstStyle>
          <a:p>
            <a:pPr>
              <a:defRPr/>
            </a:pPr>
            <a:endParaRPr lang="ru-RU"/>
          </a:p>
        </p:txBody>
      </p:sp>
      <p:sp>
        <p:nvSpPr>
          <p:cNvPr id="7" name="Slide Number Placeholder 5"/>
          <p:cNvSpPr>
            <a:spLocks noGrp="1"/>
          </p:cNvSpPr>
          <p:nvPr>
            <p:ph type="sldNum" sz="quarter" idx="16"/>
          </p:nvPr>
        </p:nvSpPr>
        <p:spPr/>
        <p:txBody>
          <a:bodyPr/>
          <a:lstStyle>
            <a:lvl1pPr>
              <a:defRPr/>
            </a:lvl1pPr>
          </a:lstStyle>
          <a:p>
            <a:pPr>
              <a:defRPr/>
            </a:pPr>
            <a:fld id="{436BAED9-9ACE-4666-B92C-DFC8F45C8998}"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1" name="Content Placeholder 10"/>
          <p:cNvSpPr>
            <a:spLocks noGrp="1"/>
          </p:cNvSpPr>
          <p:nvPr>
            <p:ph sz="quarter" idx="13"/>
          </p:nvPr>
        </p:nvSpPr>
        <p:spPr>
          <a:xfrm>
            <a:off x="457200" y="2212848"/>
            <a:ext cx="4041648" cy="391363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3"/>
          <p:cNvSpPr>
            <a:spLocks noGrp="1"/>
          </p:cNvSpPr>
          <p:nvPr>
            <p:ph type="dt" sz="half" idx="15"/>
          </p:nvPr>
        </p:nvSpPr>
        <p:spPr/>
        <p:txBody>
          <a:bodyPr/>
          <a:lstStyle>
            <a:lvl1pPr>
              <a:defRPr/>
            </a:lvl1pPr>
          </a:lstStyle>
          <a:p>
            <a:pPr>
              <a:defRPr/>
            </a:pPr>
            <a:fld id="{43702104-68A7-4961-B851-2DDF13BA0996}" type="datetimeFigureOut">
              <a:rPr lang="ru-RU"/>
              <a:pPr>
                <a:defRPr/>
              </a:pPr>
              <a:t>04.11.2015</a:t>
            </a:fld>
            <a:endParaRPr lang="ru-RU"/>
          </a:p>
        </p:txBody>
      </p:sp>
      <p:sp>
        <p:nvSpPr>
          <p:cNvPr id="8" name="Footer Placeholder 4"/>
          <p:cNvSpPr>
            <a:spLocks noGrp="1"/>
          </p:cNvSpPr>
          <p:nvPr>
            <p:ph type="ftr" sz="quarter" idx="16"/>
          </p:nvPr>
        </p:nvSpPr>
        <p:spPr/>
        <p:txBody>
          <a:bodyPr/>
          <a:lstStyle>
            <a:lvl1pPr>
              <a:defRPr/>
            </a:lvl1pPr>
          </a:lstStyle>
          <a:p>
            <a:pPr>
              <a:defRPr/>
            </a:pPr>
            <a:endParaRPr lang="ru-RU"/>
          </a:p>
        </p:txBody>
      </p:sp>
      <p:sp>
        <p:nvSpPr>
          <p:cNvPr id="9" name="Slide Number Placeholder 5"/>
          <p:cNvSpPr>
            <a:spLocks noGrp="1"/>
          </p:cNvSpPr>
          <p:nvPr>
            <p:ph type="sldNum" sz="quarter" idx="17"/>
          </p:nvPr>
        </p:nvSpPr>
        <p:spPr/>
        <p:txBody>
          <a:bodyPr/>
          <a:lstStyle>
            <a:lvl1pPr>
              <a:defRPr/>
            </a:lvl1pPr>
          </a:lstStyle>
          <a:p>
            <a:pPr>
              <a:defRPr/>
            </a:pPr>
            <a:fld id="{24ADA19B-12F8-4971-B47E-EFA89D67FF9A}"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3"/>
          <p:cNvSpPr>
            <a:spLocks noGrp="1"/>
          </p:cNvSpPr>
          <p:nvPr>
            <p:ph type="dt" sz="half" idx="10"/>
          </p:nvPr>
        </p:nvSpPr>
        <p:spPr/>
        <p:txBody>
          <a:bodyPr/>
          <a:lstStyle>
            <a:lvl1pPr>
              <a:defRPr/>
            </a:lvl1pPr>
          </a:lstStyle>
          <a:p>
            <a:pPr>
              <a:defRPr/>
            </a:pPr>
            <a:fld id="{A0FF50D1-6375-46BA-848E-4F222F121FD5}" type="datetimeFigureOut">
              <a:rPr lang="ru-RU"/>
              <a:pPr>
                <a:defRPr/>
              </a:pPr>
              <a:t>04.11.2015</a:t>
            </a:fld>
            <a:endParaRPr lang="ru-RU"/>
          </a:p>
        </p:txBody>
      </p:sp>
      <p:sp>
        <p:nvSpPr>
          <p:cNvPr id="4" name="Footer Placeholder 4"/>
          <p:cNvSpPr>
            <a:spLocks noGrp="1"/>
          </p:cNvSpPr>
          <p:nvPr>
            <p:ph type="ftr" sz="quarter" idx="11"/>
          </p:nvPr>
        </p:nvSpPr>
        <p:spPr/>
        <p:txBody>
          <a:bodyPr/>
          <a:lstStyle>
            <a:lvl1pPr>
              <a:defRPr/>
            </a:lvl1pPr>
          </a:lstStyle>
          <a:p>
            <a:pPr>
              <a:defRPr/>
            </a:pPr>
            <a:endParaRPr lang="ru-RU"/>
          </a:p>
        </p:txBody>
      </p:sp>
      <p:sp>
        <p:nvSpPr>
          <p:cNvPr id="5" name="Slide Number Placeholder 5"/>
          <p:cNvSpPr>
            <a:spLocks noGrp="1"/>
          </p:cNvSpPr>
          <p:nvPr>
            <p:ph type="sldNum" sz="quarter" idx="12"/>
          </p:nvPr>
        </p:nvSpPr>
        <p:spPr/>
        <p:txBody>
          <a:bodyPr/>
          <a:lstStyle>
            <a:lvl1pPr>
              <a:defRPr/>
            </a:lvl1pPr>
          </a:lstStyle>
          <a:p>
            <a:pPr>
              <a:defRPr/>
            </a:pPr>
            <a:fld id="{2A3447E6-91D6-4580-A5D3-F6ACFEB8A4DD}"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6439ABE9-7633-47A9-B4D6-C975A92D2358}" type="datetimeFigureOut">
              <a:rPr lang="ru-RU"/>
              <a:pPr>
                <a:defRPr/>
              </a:pPr>
              <a:t>04.11.2015</a:t>
            </a:fld>
            <a:endParaRPr lang="ru-RU"/>
          </a:p>
        </p:txBody>
      </p:sp>
      <p:sp>
        <p:nvSpPr>
          <p:cNvPr id="3" name="Footer Placeholder 4"/>
          <p:cNvSpPr>
            <a:spLocks noGrp="1"/>
          </p:cNvSpPr>
          <p:nvPr>
            <p:ph type="ftr" sz="quarter" idx="11"/>
          </p:nvPr>
        </p:nvSpPr>
        <p:spPr/>
        <p:txBody>
          <a:bodyPr/>
          <a:lstStyle>
            <a:lvl1pPr>
              <a:defRPr/>
            </a:lvl1pPr>
          </a:lstStyle>
          <a:p>
            <a:pPr>
              <a:defRPr/>
            </a:pPr>
            <a:endParaRPr lang="ru-RU"/>
          </a:p>
        </p:txBody>
      </p:sp>
      <p:sp>
        <p:nvSpPr>
          <p:cNvPr id="4" name="Slide Number Placeholder 5"/>
          <p:cNvSpPr>
            <a:spLocks noGrp="1"/>
          </p:cNvSpPr>
          <p:nvPr>
            <p:ph type="sldNum" sz="quarter" idx="12"/>
          </p:nvPr>
        </p:nvSpPr>
        <p:spPr/>
        <p:txBody>
          <a:bodyPr/>
          <a:lstStyle>
            <a:lvl1pPr>
              <a:defRPr/>
            </a:lvl1pPr>
          </a:lstStyle>
          <a:p>
            <a:pPr>
              <a:defRPr/>
            </a:pPr>
            <a:fld id="{A45DDA80-A081-4EAA-953E-5D3C2E3346D7}"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lstStyle>
            <a:lvl1pPr algn="ctr">
              <a:lnSpc>
                <a:spcPct val="100000"/>
              </a:lnSpc>
              <a:defRPr sz="2800" b="0">
                <a:effectLst>
                  <a:outerShdw blurRad="50800" dist="25400" dir="5400000" algn="t" rotWithShape="0">
                    <a:prstClr val="black">
                      <a:alpha val="25000"/>
                    </a:prstClr>
                  </a:outerShdw>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fld id="{A12DD920-A35F-4C8C-BEE1-46D9B5D5BF8B}" type="datetimeFigureOut">
              <a:rPr lang="ru-RU"/>
              <a:pPr>
                <a:defRPr/>
              </a:pPr>
              <a:t>04.11.2015</a:t>
            </a:fld>
            <a:endParaRPr lang="ru-RU"/>
          </a:p>
        </p:txBody>
      </p:sp>
      <p:sp>
        <p:nvSpPr>
          <p:cNvPr id="6" name="Footer Placeholder 4"/>
          <p:cNvSpPr>
            <a:spLocks noGrp="1"/>
          </p:cNvSpPr>
          <p:nvPr>
            <p:ph type="ftr" sz="quarter" idx="11"/>
          </p:nvPr>
        </p:nvSpPr>
        <p:spPr/>
        <p:txBody>
          <a:bodyPr/>
          <a:lstStyle>
            <a:lvl1pPr>
              <a:defRPr/>
            </a:lvl1pPr>
          </a:lstStyle>
          <a:p>
            <a:pPr>
              <a:defRPr/>
            </a:pPr>
            <a:endParaRPr lang="ru-RU"/>
          </a:p>
        </p:txBody>
      </p:sp>
      <p:sp>
        <p:nvSpPr>
          <p:cNvPr id="7" name="Slide Number Placeholder 5"/>
          <p:cNvSpPr>
            <a:spLocks noGrp="1"/>
          </p:cNvSpPr>
          <p:nvPr>
            <p:ph type="sldNum" sz="quarter" idx="12"/>
          </p:nvPr>
        </p:nvSpPr>
        <p:spPr/>
        <p:txBody>
          <a:bodyPr/>
          <a:lstStyle>
            <a:lvl1pPr>
              <a:defRPr/>
            </a:lvl1pPr>
          </a:lstStyle>
          <a:p>
            <a:pPr>
              <a:defRPr/>
            </a:pPr>
            <a:fld id="{6EAA92C8-01BB-42E4-B36B-C5F752CC8D8E}"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lstStyle>
            <a:lvl1pPr algn="ctr">
              <a:lnSpc>
                <a:spcPct val="100000"/>
              </a:lnSpc>
              <a:defRPr sz="2800" b="0"/>
            </a:lvl1pPr>
          </a:lstStyle>
          <a:p>
            <a:r>
              <a:rPr lang="ru-RU" smtClean="0"/>
              <a:t>Образец заголовка</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rtlCol="0">
            <a:normAutofit/>
          </a:bodyP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fld id="{DD0DAAF5-98E6-4340-A8F6-8954A93B9152}" type="datetimeFigureOut">
              <a:rPr lang="ru-RU"/>
              <a:pPr>
                <a:defRPr/>
              </a:pPr>
              <a:t>04.11.2015</a:t>
            </a:fld>
            <a:endParaRPr lang="ru-RU"/>
          </a:p>
        </p:txBody>
      </p:sp>
      <p:sp>
        <p:nvSpPr>
          <p:cNvPr id="6" name="Footer Placeholder 4"/>
          <p:cNvSpPr>
            <a:spLocks noGrp="1"/>
          </p:cNvSpPr>
          <p:nvPr>
            <p:ph type="ftr" sz="quarter" idx="11"/>
          </p:nvPr>
        </p:nvSpPr>
        <p:spPr/>
        <p:txBody>
          <a:bodyPr/>
          <a:lstStyle>
            <a:lvl1pPr>
              <a:defRPr/>
            </a:lvl1pPr>
          </a:lstStyle>
          <a:p>
            <a:pPr>
              <a:defRPr/>
            </a:pPr>
            <a:endParaRPr lang="ru-RU"/>
          </a:p>
        </p:txBody>
      </p:sp>
      <p:sp>
        <p:nvSpPr>
          <p:cNvPr id="7" name="Slide Number Placeholder 5"/>
          <p:cNvSpPr>
            <a:spLocks noGrp="1"/>
          </p:cNvSpPr>
          <p:nvPr>
            <p:ph type="sldNum" sz="quarter" idx="12"/>
          </p:nvPr>
        </p:nvSpPr>
        <p:spPr/>
        <p:txBody>
          <a:bodyPr/>
          <a:lstStyle>
            <a:lvl1pPr>
              <a:defRPr/>
            </a:lvl1pPr>
          </a:lstStyle>
          <a:p>
            <a:pPr>
              <a:defRPr/>
            </a:pPr>
            <a:fld id="{AFBCA460-1DAD-4F9C-9306-F527C1EF1CEC}"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5E9EFF"/>
            </a:gs>
            <a:gs pos="39999">
              <a:srgbClr val="85C2FF"/>
            </a:gs>
            <a:gs pos="70000">
              <a:srgbClr val="C4D6EB"/>
            </a:gs>
            <a:gs pos="100000">
              <a:srgbClr val="FFEBFA"/>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ru-RU" smtClean="0"/>
              <a:t>Образец заголовка</a:t>
            </a:r>
            <a:endParaRPr lang="en-US" dirty="0"/>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Date Placeholder 3"/>
          <p:cNvSpPr>
            <a:spLocks noGrp="1"/>
          </p:cNvSpPr>
          <p:nvPr>
            <p:ph type="dt" sz="half" idx="2"/>
          </p:nvPr>
        </p:nvSpPr>
        <p:spPr>
          <a:xfrm>
            <a:off x="6362700"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pPr>
              <a:defRPr/>
            </a:pPr>
            <a:fld id="{4E5DA79B-AB7D-4DD7-8AAF-4F9B64F4B24C}" type="datetimeFigureOut">
              <a:rPr lang="ru-RU"/>
              <a:pPr>
                <a:defRPr/>
              </a:pPr>
              <a:t>04.11.2015</a:t>
            </a:fld>
            <a:endParaRPr lang="ru-RU"/>
          </a:p>
        </p:txBody>
      </p:sp>
      <p:sp>
        <p:nvSpPr>
          <p:cNvPr id="5" name="Footer Placeholder 4"/>
          <p:cNvSpPr>
            <a:spLocks noGrp="1"/>
          </p:cNvSpPr>
          <p:nvPr>
            <p:ph type="ftr" sz="quarter" idx="3"/>
          </p:nvPr>
        </p:nvSpPr>
        <p:spPr>
          <a:xfrm>
            <a:off x="658813"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pPr>
              <a:defRPr/>
            </a:pPr>
            <a:endParaRPr lang="ru-RU"/>
          </a:p>
        </p:txBody>
      </p:sp>
      <p:sp>
        <p:nvSpPr>
          <p:cNvPr id="6" name="Slide Number Placeholder 5"/>
          <p:cNvSpPr>
            <a:spLocks noGrp="1"/>
          </p:cNvSpPr>
          <p:nvPr>
            <p:ph type="sldNum" sz="quarter" idx="4"/>
          </p:nvPr>
        </p:nvSpPr>
        <p:spPr>
          <a:xfrm>
            <a:off x="8543925"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pPr>
              <a:defRPr/>
            </a:pPr>
            <a:fld id="{FFC779E5-38D6-4CD1-95F4-FC7D25B07CBF}" type="slidenum">
              <a:rPr lang="ru-RU"/>
              <a:pPr>
                <a:defRPr/>
              </a:pPr>
              <a:t>‹#›</a:t>
            </a:fld>
            <a:endParaRPr lang="ru-RU"/>
          </a:p>
        </p:txBody>
      </p:sp>
      <p:sp>
        <p:nvSpPr>
          <p:cNvPr id="7" name="Oval 6"/>
          <p:cNvSpPr/>
          <p:nvPr/>
        </p:nvSpPr>
        <p:spPr>
          <a:xfrm>
            <a:off x="8458200" y="6499225"/>
            <a:ext cx="84138" cy="84138"/>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Oval 7"/>
          <p:cNvSpPr/>
          <p:nvPr/>
        </p:nvSpPr>
        <p:spPr>
          <a:xfrm>
            <a:off x="569913" y="6499225"/>
            <a:ext cx="84137" cy="84138"/>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 bg1="lt1" tx1="dk1" bg2="lt2" tx2="dk2" accent1="accent1" accent2="accent2" accent3="accent3" accent4="accent4" accent5="accent5" accent6="accent6" hlink="hlink" folHlink="folHlink"/>
  <p:sldLayoutIdLst>
    <p:sldLayoutId id="2147484148" r:id="rId1"/>
    <p:sldLayoutId id="2147484149" r:id="rId2"/>
    <p:sldLayoutId id="2147484158" r:id="rId3"/>
    <p:sldLayoutId id="2147484150" r:id="rId4"/>
    <p:sldLayoutId id="2147484151" r:id="rId5"/>
    <p:sldLayoutId id="2147484152" r:id="rId6"/>
    <p:sldLayoutId id="2147484153" r:id="rId7"/>
    <p:sldLayoutId id="2147484154" r:id="rId8"/>
    <p:sldLayoutId id="2147484155" r:id="rId9"/>
    <p:sldLayoutId id="2147484156" r:id="rId10"/>
    <p:sldLayoutId id="2147484157" r:id="rId11"/>
    <p:sldLayoutId id="2147484159" r:id="rId12"/>
  </p:sldLayoutIdLst>
  <p:txStyles>
    <p:titleStyle>
      <a:lvl1pPr algn="ctr" rtl="0" eaLnBrk="0" fontAlgn="base" hangingPunct="0">
        <a:lnSpc>
          <a:spcPts val="5800"/>
        </a:lnSpc>
        <a:spcBef>
          <a:spcPct val="0"/>
        </a:spcBef>
        <a:spcAft>
          <a:spcPct val="0"/>
        </a:spcAft>
        <a:defRPr sz="5400" kern="1200">
          <a:solidFill>
            <a:schemeClr val="tx2"/>
          </a:solidFill>
          <a:effectLst>
            <a:outerShdw blurRad="63500" dist="38100" dir="5400000" algn="t" rotWithShape="0">
              <a:prstClr val="black">
                <a:alpha val="25000"/>
              </a:prstClr>
            </a:outerShdw>
          </a:effectLst>
          <a:latin typeface="+mn-lt"/>
          <a:ea typeface="+mj-ea"/>
          <a:cs typeface="+mj-cs"/>
        </a:defRPr>
      </a:lvl1pPr>
      <a:lvl2pPr algn="ctr" rtl="0" eaLnBrk="0" fontAlgn="base" hangingPunct="0">
        <a:lnSpc>
          <a:spcPts val="5800"/>
        </a:lnSpc>
        <a:spcBef>
          <a:spcPct val="0"/>
        </a:spcBef>
        <a:spcAft>
          <a:spcPct val="0"/>
        </a:spcAft>
        <a:defRPr sz="5400">
          <a:solidFill>
            <a:schemeClr val="tx2"/>
          </a:solidFill>
          <a:latin typeface="Palatino Linotype" pitchFamily="18" charset="0"/>
        </a:defRPr>
      </a:lvl2pPr>
      <a:lvl3pPr algn="ctr" rtl="0" eaLnBrk="0" fontAlgn="base" hangingPunct="0">
        <a:lnSpc>
          <a:spcPts val="5800"/>
        </a:lnSpc>
        <a:spcBef>
          <a:spcPct val="0"/>
        </a:spcBef>
        <a:spcAft>
          <a:spcPct val="0"/>
        </a:spcAft>
        <a:defRPr sz="5400">
          <a:solidFill>
            <a:schemeClr val="tx2"/>
          </a:solidFill>
          <a:latin typeface="Palatino Linotype" pitchFamily="18" charset="0"/>
        </a:defRPr>
      </a:lvl3pPr>
      <a:lvl4pPr algn="ctr" rtl="0" eaLnBrk="0" fontAlgn="base" hangingPunct="0">
        <a:lnSpc>
          <a:spcPts val="5800"/>
        </a:lnSpc>
        <a:spcBef>
          <a:spcPct val="0"/>
        </a:spcBef>
        <a:spcAft>
          <a:spcPct val="0"/>
        </a:spcAft>
        <a:defRPr sz="5400">
          <a:solidFill>
            <a:schemeClr val="tx2"/>
          </a:solidFill>
          <a:latin typeface="Palatino Linotype" pitchFamily="18" charset="0"/>
        </a:defRPr>
      </a:lvl4pPr>
      <a:lvl5pPr algn="ctr" rtl="0" eaLnBrk="0" fontAlgn="base" hangingPunct="0">
        <a:lnSpc>
          <a:spcPts val="5800"/>
        </a:lnSpc>
        <a:spcBef>
          <a:spcPct val="0"/>
        </a:spcBef>
        <a:spcAft>
          <a:spcPct val="0"/>
        </a:spcAft>
        <a:defRPr sz="5400">
          <a:solidFill>
            <a:schemeClr val="tx2"/>
          </a:solidFill>
          <a:latin typeface="Palatino Linotype" pitchFamily="18" charset="0"/>
        </a:defRPr>
      </a:lvl5pPr>
      <a:lvl6pPr marL="457200" algn="ctr" rtl="0" fontAlgn="base">
        <a:lnSpc>
          <a:spcPts val="5800"/>
        </a:lnSpc>
        <a:spcBef>
          <a:spcPct val="0"/>
        </a:spcBef>
        <a:spcAft>
          <a:spcPct val="0"/>
        </a:spcAft>
        <a:defRPr sz="5400">
          <a:solidFill>
            <a:schemeClr val="tx2"/>
          </a:solidFill>
          <a:latin typeface="Palatino Linotype" pitchFamily="18" charset="0"/>
        </a:defRPr>
      </a:lvl6pPr>
      <a:lvl7pPr marL="914400" algn="ctr" rtl="0" fontAlgn="base">
        <a:lnSpc>
          <a:spcPts val="5800"/>
        </a:lnSpc>
        <a:spcBef>
          <a:spcPct val="0"/>
        </a:spcBef>
        <a:spcAft>
          <a:spcPct val="0"/>
        </a:spcAft>
        <a:defRPr sz="5400">
          <a:solidFill>
            <a:schemeClr val="tx2"/>
          </a:solidFill>
          <a:latin typeface="Palatino Linotype" pitchFamily="18" charset="0"/>
        </a:defRPr>
      </a:lvl7pPr>
      <a:lvl8pPr marL="1371600" algn="ctr" rtl="0" fontAlgn="base">
        <a:lnSpc>
          <a:spcPts val="5800"/>
        </a:lnSpc>
        <a:spcBef>
          <a:spcPct val="0"/>
        </a:spcBef>
        <a:spcAft>
          <a:spcPct val="0"/>
        </a:spcAft>
        <a:defRPr sz="5400">
          <a:solidFill>
            <a:schemeClr val="tx2"/>
          </a:solidFill>
          <a:latin typeface="Palatino Linotype" pitchFamily="18" charset="0"/>
        </a:defRPr>
      </a:lvl8pPr>
      <a:lvl9pPr marL="1828800" algn="ctr" rtl="0" fontAlgn="base">
        <a:lnSpc>
          <a:spcPts val="5800"/>
        </a:lnSpc>
        <a:spcBef>
          <a:spcPct val="0"/>
        </a:spcBef>
        <a:spcAft>
          <a:spcPct val="0"/>
        </a:spcAft>
        <a:defRPr sz="5400">
          <a:solidFill>
            <a:schemeClr val="tx2"/>
          </a:solidFill>
          <a:latin typeface="Palatino Linotype" pitchFamily="18" charset="0"/>
        </a:defRPr>
      </a:lvl9pPr>
    </p:titleStyle>
    <p:bodyStyle>
      <a:lvl1pPr marL="342900" indent="-342900" algn="l" rtl="0" eaLnBrk="0" fontAlgn="base" hangingPunct="0">
        <a:spcBef>
          <a:spcPct val="20000"/>
        </a:spcBef>
        <a:spcAft>
          <a:spcPct val="0"/>
        </a:spcAft>
        <a:buFont typeface="Arial" charset="0"/>
        <a:buChar char="•"/>
        <a:defRPr sz="2400" kern="1200">
          <a:solidFill>
            <a:srgbClr val="7F7F7F"/>
          </a:solidFill>
          <a:latin typeface="+mj-lt"/>
          <a:ea typeface="+mn-ea"/>
          <a:cs typeface="+mn-cs"/>
        </a:defRPr>
      </a:lvl1pPr>
      <a:lvl2pPr marL="742950" indent="-285750" algn="l" rtl="0" eaLnBrk="0" fontAlgn="base" hangingPunct="0">
        <a:spcBef>
          <a:spcPct val="20000"/>
        </a:spcBef>
        <a:spcAft>
          <a:spcPct val="0"/>
        </a:spcAft>
        <a:buFont typeface="Courier New" pitchFamily="49" charset="0"/>
        <a:buChar char="o"/>
        <a:defRPr sz="1600" kern="1200">
          <a:solidFill>
            <a:srgbClr val="7F7F7F"/>
          </a:solidFill>
          <a:latin typeface="+mj-lt"/>
          <a:ea typeface="+mn-ea"/>
          <a:cs typeface="+mn-cs"/>
        </a:defRPr>
      </a:lvl2pPr>
      <a:lvl3pPr marL="1143000" indent="-228600" algn="l" rtl="0" eaLnBrk="0" fontAlgn="base" hangingPunct="0">
        <a:spcBef>
          <a:spcPct val="20000"/>
        </a:spcBef>
        <a:spcAft>
          <a:spcPct val="0"/>
        </a:spcAft>
        <a:buFont typeface="Arial" charset="0"/>
        <a:buChar char="•"/>
        <a:defRPr sz="1600" kern="1200">
          <a:solidFill>
            <a:srgbClr val="7F7F7F"/>
          </a:solidFill>
          <a:latin typeface="+mj-lt"/>
          <a:ea typeface="+mn-ea"/>
          <a:cs typeface="+mn-cs"/>
        </a:defRPr>
      </a:lvl3pPr>
      <a:lvl4pPr marL="1600200" indent="-228600" algn="l" rtl="0" eaLnBrk="0" fontAlgn="base" hangingPunct="0">
        <a:spcBef>
          <a:spcPct val="20000"/>
        </a:spcBef>
        <a:spcAft>
          <a:spcPct val="0"/>
        </a:spcAft>
        <a:buFont typeface="Courier New" pitchFamily="49" charset="0"/>
        <a:buChar char="o"/>
        <a:defRPr sz="1600" kern="1200">
          <a:solidFill>
            <a:srgbClr val="7F7F7F"/>
          </a:solidFill>
          <a:latin typeface="+mj-lt"/>
          <a:ea typeface="+mn-ea"/>
          <a:cs typeface="+mn-cs"/>
        </a:defRPr>
      </a:lvl4pPr>
      <a:lvl5pPr marL="2057400" indent="-228600" algn="l" rtl="0" eaLnBrk="0" fontAlgn="base" hangingPunct="0">
        <a:spcBef>
          <a:spcPct val="20000"/>
        </a:spcBef>
        <a:spcAft>
          <a:spcPct val="0"/>
        </a:spcAft>
        <a:buFont typeface="Arial" charset="0"/>
        <a:buChar char="•"/>
        <a:defRPr sz="1600" kern="1200">
          <a:solidFill>
            <a:srgbClr val="7F7F7F"/>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gif"/><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gi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oleObject" Target="../embeddings/oleObject4.bin"/><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000250" y="3214688"/>
            <a:ext cx="6843713" cy="1830387"/>
          </a:xfrm>
        </p:spPr>
        <p:txBody>
          <a:bodyPr/>
          <a:lstStyle/>
          <a:p>
            <a:pPr eaLnBrk="1" fontAlgn="auto" hangingPunct="1">
              <a:spcAft>
                <a:spcPts val="0"/>
              </a:spcAft>
              <a:defRPr/>
            </a:pPr>
            <a:r>
              <a:rPr lang="ru-RU" sz="5400" dirty="0" smtClean="0">
                <a:latin typeface="Times New Roman" pitchFamily="18" charset="0"/>
                <a:cs typeface="Times New Roman" pitchFamily="18" charset="0"/>
              </a:rPr>
              <a:t>Простые механизмы. Рычаг.</a:t>
            </a:r>
            <a:endParaRPr lang="ru-RU" sz="5400" dirty="0">
              <a:latin typeface="Times New Roman" pitchFamily="18" charset="0"/>
              <a:cs typeface="Times New Roman" pitchFamily="18" charset="0"/>
            </a:endParaRPr>
          </a:p>
        </p:txBody>
      </p:sp>
      <p:pic>
        <p:nvPicPr>
          <p:cNvPr id="9220" name="Рисунок 6" descr="http://ml43.narod.ru/bloke.jpg"/>
          <p:cNvPicPr>
            <a:picLocks noChangeAspect="1" noChangeArrowheads="1"/>
          </p:cNvPicPr>
          <p:nvPr/>
        </p:nvPicPr>
        <p:blipFill>
          <a:blip r:embed="rId2" cstate="print"/>
          <a:srcRect/>
          <a:stretch>
            <a:fillRect/>
          </a:stretch>
        </p:blipFill>
        <p:spPr bwMode="auto">
          <a:xfrm>
            <a:off x="0" y="0"/>
            <a:ext cx="2000250" cy="3895725"/>
          </a:xfrm>
          <a:prstGeom prst="rect">
            <a:avLst/>
          </a:prstGeom>
          <a:noFill/>
          <a:ln w="9525">
            <a:noFill/>
            <a:miter lim="800000"/>
            <a:headEnd/>
            <a:tailEnd/>
          </a:ln>
        </p:spPr>
      </p:pic>
      <p:pic>
        <p:nvPicPr>
          <p:cNvPr id="9221" name="Рисунок 7" descr="http://ml43.narod.ru/richahg2.jpg"/>
          <p:cNvPicPr>
            <a:picLocks noChangeAspect="1" noChangeArrowheads="1"/>
          </p:cNvPicPr>
          <p:nvPr/>
        </p:nvPicPr>
        <p:blipFill>
          <a:blip r:embed="rId3" cstate="print"/>
          <a:srcRect/>
          <a:stretch>
            <a:fillRect/>
          </a:stretch>
        </p:blipFill>
        <p:spPr bwMode="auto">
          <a:xfrm>
            <a:off x="0" y="4714875"/>
            <a:ext cx="2976563" cy="2143125"/>
          </a:xfrm>
          <a:prstGeom prst="rect">
            <a:avLst/>
          </a:prstGeom>
          <a:noFill/>
          <a:ln w="9525">
            <a:noFill/>
            <a:miter lim="800000"/>
            <a:headEnd/>
            <a:tailEnd/>
          </a:ln>
        </p:spPr>
      </p:pic>
      <p:pic>
        <p:nvPicPr>
          <p:cNvPr id="9222" name="Рисунок 8" descr="http://ml43.narod.ru/nakl_pl-3.gif"/>
          <p:cNvPicPr>
            <a:picLocks noChangeAspect="1" noChangeArrowheads="1"/>
          </p:cNvPicPr>
          <p:nvPr/>
        </p:nvPicPr>
        <p:blipFill>
          <a:blip r:embed="rId4" cstate="print"/>
          <a:srcRect/>
          <a:stretch>
            <a:fillRect/>
          </a:stretch>
        </p:blipFill>
        <p:spPr bwMode="auto">
          <a:xfrm>
            <a:off x="5827713" y="0"/>
            <a:ext cx="3316287" cy="1857375"/>
          </a:xfrm>
          <a:prstGeom prst="rect">
            <a:avLst/>
          </a:prstGeom>
          <a:noFill/>
          <a:ln w="9525">
            <a:noFill/>
            <a:miter lim="800000"/>
            <a:headEnd/>
            <a:tailEnd/>
          </a:ln>
        </p:spPr>
      </p:pic>
      <p:pic>
        <p:nvPicPr>
          <p:cNvPr id="9223" name="Рисунок 9" descr="http://ml43.narod.ru/cherv.JPG"/>
          <p:cNvPicPr>
            <a:picLocks noChangeAspect="1" noChangeArrowheads="1"/>
          </p:cNvPicPr>
          <p:nvPr/>
        </p:nvPicPr>
        <p:blipFill>
          <a:blip r:embed="rId5" cstate="print"/>
          <a:srcRect/>
          <a:stretch>
            <a:fillRect/>
          </a:stretch>
        </p:blipFill>
        <p:spPr bwMode="auto">
          <a:xfrm>
            <a:off x="7572375" y="5429250"/>
            <a:ext cx="1571625" cy="14287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9" presetClass="entr" presetSubtype="0" fill="hold" nodeType="clickEffect">
                                  <p:stCondLst>
                                    <p:cond delay="0"/>
                                  </p:stCondLst>
                                  <p:childTnLst>
                                    <p:set>
                                      <p:cBhvr>
                                        <p:cTn id="13" dur="1" fill="hold">
                                          <p:stCondLst>
                                            <p:cond delay="0"/>
                                          </p:stCondLst>
                                        </p:cTn>
                                        <p:tgtEl>
                                          <p:spTgt spid="9220"/>
                                        </p:tgtEl>
                                        <p:attrNameLst>
                                          <p:attrName>style.visibility</p:attrName>
                                        </p:attrNameLst>
                                      </p:cBhvr>
                                      <p:to>
                                        <p:strVal val="visible"/>
                                      </p:to>
                                    </p:set>
                                    <p:animEffect transition="in" filter="dissolve">
                                      <p:cBhvr>
                                        <p:cTn id="14" dur="500"/>
                                        <p:tgtEl>
                                          <p:spTgt spid="9220"/>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9" presetClass="entr" presetSubtype="0" fill="hold" nodeType="clickEffect">
                                  <p:stCondLst>
                                    <p:cond delay="0"/>
                                  </p:stCondLst>
                                  <p:childTnLst>
                                    <p:set>
                                      <p:cBhvr>
                                        <p:cTn id="18" dur="1" fill="hold">
                                          <p:stCondLst>
                                            <p:cond delay="0"/>
                                          </p:stCondLst>
                                        </p:cTn>
                                        <p:tgtEl>
                                          <p:spTgt spid="9222"/>
                                        </p:tgtEl>
                                        <p:attrNameLst>
                                          <p:attrName>style.visibility</p:attrName>
                                        </p:attrNameLst>
                                      </p:cBhvr>
                                      <p:to>
                                        <p:strVal val="visible"/>
                                      </p:to>
                                    </p:set>
                                    <p:animEffect transition="in" filter="dissolve">
                                      <p:cBhvr>
                                        <p:cTn id="19" dur="500"/>
                                        <p:tgtEl>
                                          <p:spTgt spid="9222"/>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9" presetClass="entr" presetSubtype="0" fill="hold" nodeType="clickEffect">
                                  <p:stCondLst>
                                    <p:cond delay="0"/>
                                  </p:stCondLst>
                                  <p:childTnLst>
                                    <p:set>
                                      <p:cBhvr>
                                        <p:cTn id="23" dur="1" fill="hold">
                                          <p:stCondLst>
                                            <p:cond delay="0"/>
                                          </p:stCondLst>
                                        </p:cTn>
                                        <p:tgtEl>
                                          <p:spTgt spid="9221"/>
                                        </p:tgtEl>
                                        <p:attrNameLst>
                                          <p:attrName>style.visibility</p:attrName>
                                        </p:attrNameLst>
                                      </p:cBhvr>
                                      <p:to>
                                        <p:strVal val="visible"/>
                                      </p:to>
                                    </p:set>
                                    <p:animEffect transition="in" filter="dissolve">
                                      <p:cBhvr>
                                        <p:cTn id="24" dur="500"/>
                                        <p:tgtEl>
                                          <p:spTgt spid="9221"/>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9" presetClass="entr" presetSubtype="0" fill="hold" nodeType="clickEffect">
                                  <p:stCondLst>
                                    <p:cond delay="0"/>
                                  </p:stCondLst>
                                  <p:childTnLst>
                                    <p:set>
                                      <p:cBhvr>
                                        <p:cTn id="28" dur="1" fill="hold">
                                          <p:stCondLst>
                                            <p:cond delay="0"/>
                                          </p:stCondLst>
                                        </p:cTn>
                                        <p:tgtEl>
                                          <p:spTgt spid="9223"/>
                                        </p:tgtEl>
                                        <p:attrNameLst>
                                          <p:attrName>style.visibility</p:attrName>
                                        </p:attrNameLst>
                                      </p:cBhvr>
                                      <p:to>
                                        <p:strVal val="visible"/>
                                      </p:to>
                                    </p:set>
                                    <p:animEffect transition="in" filter="dissolve">
                                      <p:cBhvr>
                                        <p:cTn id="29" dur="500"/>
                                        <p:tgtEl>
                                          <p:spTgt spid="92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pPr eaLnBrk="1" fontAlgn="auto" hangingPunct="1">
              <a:spcAft>
                <a:spcPts val="0"/>
              </a:spcAft>
              <a:defRPr/>
            </a:pPr>
            <a:r>
              <a:rPr lang="ru-RU" dirty="0" smtClean="0"/>
              <a:t>Решите задачу</a:t>
            </a:r>
            <a:endParaRPr lang="ru-RU" dirty="0"/>
          </a:p>
        </p:txBody>
      </p:sp>
      <p:sp>
        <p:nvSpPr>
          <p:cNvPr id="14339" name="Содержимое 1"/>
          <p:cNvSpPr>
            <a:spLocks noGrp="1"/>
          </p:cNvSpPr>
          <p:nvPr>
            <p:ph idx="1"/>
          </p:nvPr>
        </p:nvSpPr>
        <p:spPr>
          <a:xfrm>
            <a:off x="457200" y="1481138"/>
            <a:ext cx="8229600" cy="1376362"/>
          </a:xfrm>
        </p:spPr>
        <p:txBody>
          <a:bodyPr/>
          <a:lstStyle/>
          <a:p>
            <a:pPr eaLnBrk="1" hangingPunct="1"/>
            <a:r>
              <a:rPr lang="ru-RU" smtClean="0"/>
              <a:t>На рычаге в т.А подвешены два груза по 1Н. Какой груз нужно подвесить в т.В, чтобы уравновесить рычаг?</a:t>
            </a:r>
          </a:p>
        </p:txBody>
      </p:sp>
      <p:grpSp>
        <p:nvGrpSpPr>
          <p:cNvPr id="14340" name="Группа 20"/>
          <p:cNvGrpSpPr>
            <a:grpSpLocks/>
          </p:cNvGrpSpPr>
          <p:nvPr/>
        </p:nvGrpSpPr>
        <p:grpSpPr bwMode="auto">
          <a:xfrm>
            <a:off x="1643063" y="3357563"/>
            <a:ext cx="3643312" cy="1370012"/>
            <a:chOff x="1643042" y="3357562"/>
            <a:chExt cx="3643338" cy="1369464"/>
          </a:xfrm>
        </p:grpSpPr>
        <p:cxnSp>
          <p:nvCxnSpPr>
            <p:cNvPr id="5" name="Прямая соединительная линия 4"/>
            <p:cNvCxnSpPr/>
            <p:nvPr/>
          </p:nvCxnSpPr>
          <p:spPr>
            <a:xfrm>
              <a:off x="1857356" y="3714606"/>
              <a:ext cx="3214711" cy="1587"/>
            </a:xfrm>
            <a:prstGeom prst="line">
              <a:avLst/>
            </a:prstGeom>
            <a:ln w="571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 name="Равнобедренный треугольник 5"/>
            <p:cNvSpPr/>
            <p:nvPr/>
          </p:nvSpPr>
          <p:spPr>
            <a:xfrm>
              <a:off x="3786182" y="3714606"/>
              <a:ext cx="285752" cy="428454"/>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cxnSp>
          <p:nvCxnSpPr>
            <p:cNvPr id="8" name="Прямая со стрелкой 7"/>
            <p:cNvCxnSpPr/>
            <p:nvPr/>
          </p:nvCxnSpPr>
          <p:spPr>
            <a:xfrm rot="5400000">
              <a:off x="4822135" y="3964536"/>
              <a:ext cx="499862" cy="3175"/>
            </a:xfrm>
            <a:prstGeom prst="straightConnector1">
              <a:avLst/>
            </a:prstGeom>
            <a:ln w="38100">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0" name="Прямая соединительная линия 9"/>
            <p:cNvCxnSpPr/>
            <p:nvPr/>
          </p:nvCxnSpPr>
          <p:spPr>
            <a:xfrm rot="5400000">
              <a:off x="1750243" y="3821719"/>
              <a:ext cx="214226" cy="3175"/>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1" name="Прямоугольник 10"/>
            <p:cNvSpPr/>
            <p:nvPr/>
          </p:nvSpPr>
          <p:spPr>
            <a:xfrm>
              <a:off x="1714480" y="3928833"/>
              <a:ext cx="285752" cy="21422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cxnSp>
          <p:nvCxnSpPr>
            <p:cNvPr id="13" name="Прямая соединительная линия 12"/>
            <p:cNvCxnSpPr>
              <a:stCxn id="11" idx="2"/>
            </p:cNvCxnSpPr>
            <p:nvPr/>
          </p:nvCxnSpPr>
          <p:spPr>
            <a:xfrm rot="5400000">
              <a:off x="1714539" y="4285877"/>
              <a:ext cx="285636" cy="3175"/>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4" name="Прямоугольник 13"/>
            <p:cNvSpPr/>
            <p:nvPr/>
          </p:nvSpPr>
          <p:spPr>
            <a:xfrm>
              <a:off x="1714480" y="4428695"/>
              <a:ext cx="285752" cy="2142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4348" name="TextBox 14"/>
            <p:cNvSpPr txBox="1">
              <a:spLocks noChangeArrowheads="1"/>
            </p:cNvSpPr>
            <p:nvPr/>
          </p:nvSpPr>
          <p:spPr bwMode="auto">
            <a:xfrm>
              <a:off x="4214810" y="3357562"/>
              <a:ext cx="642942" cy="307777"/>
            </a:xfrm>
            <a:prstGeom prst="rect">
              <a:avLst/>
            </a:prstGeom>
            <a:noFill/>
            <a:ln w="9525">
              <a:noFill/>
              <a:miter lim="800000"/>
              <a:headEnd/>
              <a:tailEnd/>
            </a:ln>
          </p:spPr>
          <p:txBody>
            <a:bodyPr>
              <a:spAutoFit/>
            </a:bodyPr>
            <a:lstStyle/>
            <a:p>
              <a:r>
                <a:rPr lang="ru-RU" sz="1400"/>
                <a:t>10 см</a:t>
              </a:r>
            </a:p>
          </p:txBody>
        </p:sp>
        <p:sp>
          <p:nvSpPr>
            <p:cNvPr id="14349" name="TextBox 15"/>
            <p:cNvSpPr txBox="1">
              <a:spLocks noChangeArrowheads="1"/>
            </p:cNvSpPr>
            <p:nvPr/>
          </p:nvSpPr>
          <p:spPr bwMode="auto">
            <a:xfrm>
              <a:off x="5072066" y="3500438"/>
              <a:ext cx="214314" cy="369332"/>
            </a:xfrm>
            <a:prstGeom prst="rect">
              <a:avLst/>
            </a:prstGeom>
            <a:noFill/>
            <a:ln w="9525">
              <a:noFill/>
              <a:miter lim="800000"/>
              <a:headEnd/>
              <a:tailEnd/>
            </a:ln>
          </p:spPr>
          <p:txBody>
            <a:bodyPr>
              <a:spAutoFit/>
            </a:bodyPr>
            <a:lstStyle/>
            <a:p>
              <a:r>
                <a:rPr lang="ru-RU"/>
                <a:t>В</a:t>
              </a:r>
            </a:p>
          </p:txBody>
        </p:sp>
        <p:sp>
          <p:nvSpPr>
            <p:cNvPr id="14350" name="TextBox 16"/>
            <p:cNvSpPr txBox="1">
              <a:spLocks noChangeArrowheads="1"/>
            </p:cNvSpPr>
            <p:nvPr/>
          </p:nvSpPr>
          <p:spPr bwMode="auto">
            <a:xfrm>
              <a:off x="2571736" y="3357562"/>
              <a:ext cx="785818" cy="307777"/>
            </a:xfrm>
            <a:prstGeom prst="rect">
              <a:avLst/>
            </a:prstGeom>
            <a:noFill/>
            <a:ln w="9525">
              <a:noFill/>
              <a:miter lim="800000"/>
              <a:headEnd/>
              <a:tailEnd/>
            </a:ln>
          </p:spPr>
          <p:txBody>
            <a:bodyPr>
              <a:spAutoFit/>
            </a:bodyPr>
            <a:lstStyle/>
            <a:p>
              <a:r>
                <a:rPr lang="ru-RU" sz="1400"/>
                <a:t>30 см</a:t>
              </a:r>
            </a:p>
          </p:txBody>
        </p:sp>
        <p:sp>
          <p:nvSpPr>
            <p:cNvPr id="14351" name="TextBox 17"/>
            <p:cNvSpPr txBox="1">
              <a:spLocks noChangeArrowheads="1"/>
            </p:cNvSpPr>
            <p:nvPr/>
          </p:nvSpPr>
          <p:spPr bwMode="auto">
            <a:xfrm>
              <a:off x="1643042" y="3429000"/>
              <a:ext cx="357190" cy="369332"/>
            </a:xfrm>
            <a:prstGeom prst="rect">
              <a:avLst/>
            </a:prstGeom>
            <a:noFill/>
            <a:ln w="9525">
              <a:noFill/>
              <a:miter lim="800000"/>
              <a:headEnd/>
              <a:tailEnd/>
            </a:ln>
          </p:spPr>
          <p:txBody>
            <a:bodyPr>
              <a:spAutoFit/>
            </a:bodyPr>
            <a:lstStyle/>
            <a:p>
              <a:r>
                <a:rPr lang="ru-RU"/>
                <a:t>А</a:t>
              </a:r>
            </a:p>
          </p:txBody>
        </p:sp>
        <p:sp>
          <p:nvSpPr>
            <p:cNvPr id="14352" name="TextBox 18"/>
            <p:cNvSpPr txBox="1">
              <a:spLocks noChangeArrowheads="1"/>
            </p:cNvSpPr>
            <p:nvPr/>
          </p:nvSpPr>
          <p:spPr bwMode="auto">
            <a:xfrm>
              <a:off x="2000232" y="3857628"/>
              <a:ext cx="479618" cy="369332"/>
            </a:xfrm>
            <a:prstGeom prst="rect">
              <a:avLst/>
            </a:prstGeom>
            <a:noFill/>
            <a:ln w="9525">
              <a:noFill/>
              <a:miter lim="800000"/>
              <a:headEnd/>
              <a:tailEnd/>
            </a:ln>
          </p:spPr>
          <p:txBody>
            <a:bodyPr wrap="none">
              <a:spAutoFit/>
            </a:bodyPr>
            <a:lstStyle/>
            <a:p>
              <a:r>
                <a:rPr lang="ru-RU"/>
                <a:t>1Н</a:t>
              </a:r>
            </a:p>
          </p:txBody>
        </p:sp>
        <p:sp>
          <p:nvSpPr>
            <p:cNvPr id="14353" name="TextBox 19"/>
            <p:cNvSpPr txBox="1">
              <a:spLocks noChangeArrowheads="1"/>
            </p:cNvSpPr>
            <p:nvPr/>
          </p:nvSpPr>
          <p:spPr bwMode="auto">
            <a:xfrm>
              <a:off x="2000232" y="4357694"/>
              <a:ext cx="479618" cy="369332"/>
            </a:xfrm>
            <a:prstGeom prst="rect">
              <a:avLst/>
            </a:prstGeom>
            <a:noFill/>
            <a:ln w="9525">
              <a:noFill/>
              <a:miter lim="800000"/>
              <a:headEnd/>
              <a:tailEnd/>
            </a:ln>
          </p:spPr>
          <p:txBody>
            <a:bodyPr wrap="none">
              <a:spAutoFit/>
            </a:bodyPr>
            <a:lstStyle/>
            <a:p>
              <a:r>
                <a:rPr lang="ru-RU"/>
                <a:t>1Н</a:t>
              </a:r>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4"/>
          <p:cNvSpPr txBox="1">
            <a:spLocks noChangeArrowheads="1"/>
          </p:cNvSpPr>
          <p:nvPr/>
        </p:nvSpPr>
        <p:spPr bwMode="auto">
          <a:xfrm>
            <a:off x="179388" y="333375"/>
            <a:ext cx="8707437" cy="701675"/>
          </a:xfrm>
          <a:prstGeom prst="rect">
            <a:avLst/>
          </a:prstGeom>
          <a:noFill/>
          <a:ln w="9525">
            <a:noFill/>
            <a:miter lim="800000"/>
            <a:headEnd/>
            <a:tailEnd/>
          </a:ln>
          <a:effectLst/>
        </p:spPr>
        <p:txBody>
          <a:bodyPr wrap="none">
            <a:spAutoFit/>
          </a:bodyPr>
          <a:lstStyle/>
          <a:p>
            <a:r>
              <a:rPr lang="ru-RU" sz="4000">
                <a:solidFill>
                  <a:srgbClr val="FF3300"/>
                </a:solidFill>
              </a:rPr>
              <a:t>Находится ли рычаг в равновесии ?</a:t>
            </a:r>
          </a:p>
        </p:txBody>
      </p:sp>
      <p:sp>
        <p:nvSpPr>
          <p:cNvPr id="15363" name="Line 5"/>
          <p:cNvSpPr>
            <a:spLocks noChangeShapeType="1"/>
          </p:cNvSpPr>
          <p:nvPr/>
        </p:nvSpPr>
        <p:spPr bwMode="auto">
          <a:xfrm>
            <a:off x="4356100" y="1268413"/>
            <a:ext cx="0" cy="5113337"/>
          </a:xfrm>
          <a:prstGeom prst="line">
            <a:avLst/>
          </a:prstGeom>
          <a:noFill/>
          <a:ln w="28575">
            <a:solidFill>
              <a:schemeClr val="tx1"/>
            </a:solidFill>
            <a:round/>
            <a:headEnd/>
            <a:tailEnd/>
          </a:ln>
          <a:effectLst/>
        </p:spPr>
        <p:txBody>
          <a:bodyPr/>
          <a:lstStyle/>
          <a:p>
            <a:endParaRPr lang="ru-RU"/>
          </a:p>
        </p:txBody>
      </p:sp>
      <p:sp>
        <p:nvSpPr>
          <p:cNvPr id="15364" name="Line 6"/>
          <p:cNvSpPr>
            <a:spLocks noChangeShapeType="1"/>
          </p:cNvSpPr>
          <p:nvPr/>
        </p:nvSpPr>
        <p:spPr bwMode="auto">
          <a:xfrm>
            <a:off x="1692275" y="1844675"/>
            <a:ext cx="5327650" cy="0"/>
          </a:xfrm>
          <a:prstGeom prst="line">
            <a:avLst/>
          </a:prstGeom>
          <a:noFill/>
          <a:ln w="57150">
            <a:solidFill>
              <a:schemeClr val="tx1"/>
            </a:solidFill>
            <a:round/>
            <a:headEnd/>
            <a:tailEnd/>
          </a:ln>
          <a:effectLst/>
        </p:spPr>
        <p:txBody>
          <a:bodyPr/>
          <a:lstStyle/>
          <a:p>
            <a:endParaRPr lang="ru-RU"/>
          </a:p>
        </p:txBody>
      </p:sp>
      <p:sp>
        <p:nvSpPr>
          <p:cNvPr id="15365" name="Line 7"/>
          <p:cNvSpPr>
            <a:spLocks noChangeShapeType="1"/>
          </p:cNvSpPr>
          <p:nvPr/>
        </p:nvSpPr>
        <p:spPr bwMode="auto">
          <a:xfrm flipH="1">
            <a:off x="3851275" y="1700213"/>
            <a:ext cx="0" cy="288925"/>
          </a:xfrm>
          <a:prstGeom prst="line">
            <a:avLst/>
          </a:prstGeom>
          <a:noFill/>
          <a:ln w="28575">
            <a:solidFill>
              <a:schemeClr val="tx1"/>
            </a:solidFill>
            <a:round/>
            <a:headEnd/>
            <a:tailEnd/>
          </a:ln>
          <a:effectLst/>
        </p:spPr>
        <p:txBody>
          <a:bodyPr/>
          <a:lstStyle/>
          <a:p>
            <a:endParaRPr lang="ru-RU"/>
          </a:p>
        </p:txBody>
      </p:sp>
      <p:sp>
        <p:nvSpPr>
          <p:cNvPr id="15366" name="Line 8"/>
          <p:cNvSpPr>
            <a:spLocks noChangeShapeType="1"/>
          </p:cNvSpPr>
          <p:nvPr/>
        </p:nvSpPr>
        <p:spPr bwMode="auto">
          <a:xfrm flipH="1">
            <a:off x="3276600" y="1700213"/>
            <a:ext cx="0" cy="288925"/>
          </a:xfrm>
          <a:prstGeom prst="line">
            <a:avLst/>
          </a:prstGeom>
          <a:noFill/>
          <a:ln w="28575">
            <a:solidFill>
              <a:schemeClr val="tx1"/>
            </a:solidFill>
            <a:round/>
            <a:headEnd/>
            <a:tailEnd/>
          </a:ln>
          <a:effectLst/>
        </p:spPr>
        <p:txBody>
          <a:bodyPr/>
          <a:lstStyle/>
          <a:p>
            <a:endParaRPr lang="ru-RU"/>
          </a:p>
        </p:txBody>
      </p:sp>
      <p:sp>
        <p:nvSpPr>
          <p:cNvPr id="15367" name="Line 9"/>
          <p:cNvSpPr>
            <a:spLocks noChangeShapeType="1"/>
          </p:cNvSpPr>
          <p:nvPr/>
        </p:nvSpPr>
        <p:spPr bwMode="auto">
          <a:xfrm flipH="1">
            <a:off x="4859338" y="1700213"/>
            <a:ext cx="0" cy="288925"/>
          </a:xfrm>
          <a:prstGeom prst="line">
            <a:avLst/>
          </a:prstGeom>
          <a:noFill/>
          <a:ln w="28575">
            <a:solidFill>
              <a:schemeClr val="tx1"/>
            </a:solidFill>
            <a:round/>
            <a:headEnd/>
            <a:tailEnd/>
          </a:ln>
          <a:effectLst/>
        </p:spPr>
        <p:txBody>
          <a:bodyPr/>
          <a:lstStyle/>
          <a:p>
            <a:endParaRPr lang="ru-RU"/>
          </a:p>
        </p:txBody>
      </p:sp>
      <p:sp>
        <p:nvSpPr>
          <p:cNvPr id="15368" name="Line 10"/>
          <p:cNvSpPr>
            <a:spLocks noChangeShapeType="1"/>
          </p:cNvSpPr>
          <p:nvPr/>
        </p:nvSpPr>
        <p:spPr bwMode="auto">
          <a:xfrm flipH="1">
            <a:off x="5364163" y="1700213"/>
            <a:ext cx="0" cy="288925"/>
          </a:xfrm>
          <a:prstGeom prst="line">
            <a:avLst/>
          </a:prstGeom>
          <a:noFill/>
          <a:ln w="28575">
            <a:solidFill>
              <a:schemeClr val="tx1"/>
            </a:solidFill>
            <a:round/>
            <a:headEnd/>
            <a:tailEnd/>
          </a:ln>
          <a:effectLst/>
        </p:spPr>
        <p:txBody>
          <a:bodyPr/>
          <a:lstStyle/>
          <a:p>
            <a:endParaRPr lang="ru-RU"/>
          </a:p>
        </p:txBody>
      </p:sp>
      <p:sp>
        <p:nvSpPr>
          <p:cNvPr id="15369" name="AutoShape 11"/>
          <p:cNvSpPr>
            <a:spLocks noChangeArrowheads="1"/>
          </p:cNvSpPr>
          <p:nvPr/>
        </p:nvSpPr>
        <p:spPr bwMode="auto">
          <a:xfrm>
            <a:off x="2843213" y="1989138"/>
            <a:ext cx="914400" cy="914400"/>
          </a:xfrm>
          <a:prstGeom prst="star4">
            <a:avLst>
              <a:gd name="adj" fmla="val 12500"/>
            </a:avLst>
          </a:prstGeom>
          <a:solidFill>
            <a:schemeClr val="accent1"/>
          </a:solidFill>
          <a:ln w="9525">
            <a:solidFill>
              <a:schemeClr val="tx1"/>
            </a:solidFill>
            <a:miter lim="800000"/>
            <a:headEnd/>
            <a:tailEnd/>
          </a:ln>
          <a:effectLst/>
        </p:spPr>
        <p:txBody>
          <a:bodyPr wrap="none" anchor="ctr"/>
          <a:lstStyle/>
          <a:p>
            <a:endParaRPr lang="ru-RU"/>
          </a:p>
        </p:txBody>
      </p:sp>
      <p:sp>
        <p:nvSpPr>
          <p:cNvPr id="15370" name="AutoShape 12"/>
          <p:cNvSpPr>
            <a:spLocks noChangeArrowheads="1"/>
          </p:cNvSpPr>
          <p:nvPr/>
        </p:nvSpPr>
        <p:spPr bwMode="auto">
          <a:xfrm>
            <a:off x="2843213" y="2924175"/>
            <a:ext cx="914400" cy="914400"/>
          </a:xfrm>
          <a:prstGeom prst="star4">
            <a:avLst>
              <a:gd name="adj" fmla="val 12500"/>
            </a:avLst>
          </a:prstGeom>
          <a:solidFill>
            <a:schemeClr val="accent1"/>
          </a:solidFill>
          <a:ln w="9525">
            <a:solidFill>
              <a:schemeClr val="tx1"/>
            </a:solidFill>
            <a:miter lim="800000"/>
            <a:headEnd/>
            <a:tailEnd/>
          </a:ln>
          <a:effectLst/>
        </p:spPr>
        <p:txBody>
          <a:bodyPr wrap="none" anchor="ctr"/>
          <a:lstStyle/>
          <a:p>
            <a:endParaRPr lang="ru-RU"/>
          </a:p>
        </p:txBody>
      </p:sp>
      <p:sp>
        <p:nvSpPr>
          <p:cNvPr id="15371" name="AutoShape 13"/>
          <p:cNvSpPr>
            <a:spLocks noChangeArrowheads="1"/>
          </p:cNvSpPr>
          <p:nvPr/>
        </p:nvSpPr>
        <p:spPr bwMode="auto">
          <a:xfrm>
            <a:off x="4427538" y="1989138"/>
            <a:ext cx="914400" cy="914400"/>
          </a:xfrm>
          <a:prstGeom prst="star4">
            <a:avLst>
              <a:gd name="adj" fmla="val 12500"/>
            </a:avLst>
          </a:prstGeom>
          <a:solidFill>
            <a:schemeClr val="accent1"/>
          </a:solidFill>
          <a:ln w="9525">
            <a:solidFill>
              <a:schemeClr val="tx1"/>
            </a:solidFill>
            <a:miter lim="800000"/>
            <a:headEnd/>
            <a:tailEnd/>
          </a:ln>
          <a:effectLst/>
        </p:spPr>
        <p:txBody>
          <a:bodyPr wrap="none" anchor="ctr"/>
          <a:lstStyle/>
          <a:p>
            <a:endParaRPr lang="ru-RU"/>
          </a:p>
        </p:txBody>
      </p:sp>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
          <p:cNvSpPr txBox="1">
            <a:spLocks noChangeArrowheads="1"/>
          </p:cNvSpPr>
          <p:nvPr/>
        </p:nvSpPr>
        <p:spPr bwMode="auto">
          <a:xfrm>
            <a:off x="179388" y="333375"/>
            <a:ext cx="8707437" cy="701675"/>
          </a:xfrm>
          <a:prstGeom prst="rect">
            <a:avLst/>
          </a:prstGeom>
          <a:noFill/>
          <a:ln w="9525">
            <a:noFill/>
            <a:miter lim="800000"/>
            <a:headEnd/>
            <a:tailEnd/>
          </a:ln>
          <a:effectLst/>
        </p:spPr>
        <p:txBody>
          <a:bodyPr wrap="none">
            <a:spAutoFit/>
          </a:bodyPr>
          <a:lstStyle/>
          <a:p>
            <a:r>
              <a:rPr lang="ru-RU" sz="4000">
                <a:solidFill>
                  <a:srgbClr val="FF3300"/>
                </a:solidFill>
              </a:rPr>
              <a:t>Находится ли рычаг в равновесии ?</a:t>
            </a:r>
          </a:p>
        </p:txBody>
      </p:sp>
      <p:sp>
        <p:nvSpPr>
          <p:cNvPr id="16387" name="Line 3"/>
          <p:cNvSpPr>
            <a:spLocks noChangeShapeType="1"/>
          </p:cNvSpPr>
          <p:nvPr/>
        </p:nvSpPr>
        <p:spPr bwMode="auto">
          <a:xfrm>
            <a:off x="4356100" y="1268413"/>
            <a:ext cx="0" cy="5113337"/>
          </a:xfrm>
          <a:prstGeom prst="line">
            <a:avLst/>
          </a:prstGeom>
          <a:noFill/>
          <a:ln w="28575">
            <a:solidFill>
              <a:schemeClr val="tx1"/>
            </a:solidFill>
            <a:round/>
            <a:headEnd/>
            <a:tailEnd/>
          </a:ln>
          <a:effectLst/>
        </p:spPr>
        <p:txBody>
          <a:bodyPr/>
          <a:lstStyle/>
          <a:p>
            <a:endParaRPr lang="ru-RU"/>
          </a:p>
        </p:txBody>
      </p:sp>
      <p:sp>
        <p:nvSpPr>
          <p:cNvPr id="16388" name="Line 4"/>
          <p:cNvSpPr>
            <a:spLocks noChangeShapeType="1"/>
          </p:cNvSpPr>
          <p:nvPr/>
        </p:nvSpPr>
        <p:spPr bwMode="auto">
          <a:xfrm>
            <a:off x="1692275" y="1844675"/>
            <a:ext cx="5327650" cy="0"/>
          </a:xfrm>
          <a:prstGeom prst="line">
            <a:avLst/>
          </a:prstGeom>
          <a:noFill/>
          <a:ln w="57150">
            <a:solidFill>
              <a:schemeClr val="tx1"/>
            </a:solidFill>
            <a:round/>
            <a:headEnd/>
            <a:tailEnd/>
          </a:ln>
          <a:effectLst/>
        </p:spPr>
        <p:txBody>
          <a:bodyPr/>
          <a:lstStyle/>
          <a:p>
            <a:endParaRPr lang="ru-RU"/>
          </a:p>
        </p:txBody>
      </p:sp>
      <p:sp>
        <p:nvSpPr>
          <p:cNvPr id="16389" name="Line 5"/>
          <p:cNvSpPr>
            <a:spLocks noChangeShapeType="1"/>
          </p:cNvSpPr>
          <p:nvPr/>
        </p:nvSpPr>
        <p:spPr bwMode="auto">
          <a:xfrm flipH="1">
            <a:off x="3851275" y="1700213"/>
            <a:ext cx="0" cy="288925"/>
          </a:xfrm>
          <a:prstGeom prst="line">
            <a:avLst/>
          </a:prstGeom>
          <a:noFill/>
          <a:ln w="28575">
            <a:solidFill>
              <a:schemeClr val="tx1"/>
            </a:solidFill>
            <a:round/>
            <a:headEnd/>
            <a:tailEnd/>
          </a:ln>
          <a:effectLst/>
        </p:spPr>
        <p:txBody>
          <a:bodyPr/>
          <a:lstStyle/>
          <a:p>
            <a:endParaRPr lang="ru-RU"/>
          </a:p>
        </p:txBody>
      </p:sp>
      <p:sp>
        <p:nvSpPr>
          <p:cNvPr id="16390" name="Line 6"/>
          <p:cNvSpPr>
            <a:spLocks noChangeShapeType="1"/>
          </p:cNvSpPr>
          <p:nvPr/>
        </p:nvSpPr>
        <p:spPr bwMode="auto">
          <a:xfrm flipH="1">
            <a:off x="3276600" y="1700213"/>
            <a:ext cx="0" cy="288925"/>
          </a:xfrm>
          <a:prstGeom prst="line">
            <a:avLst/>
          </a:prstGeom>
          <a:noFill/>
          <a:ln w="28575">
            <a:solidFill>
              <a:schemeClr val="tx1"/>
            </a:solidFill>
            <a:round/>
            <a:headEnd/>
            <a:tailEnd/>
          </a:ln>
          <a:effectLst/>
        </p:spPr>
        <p:txBody>
          <a:bodyPr/>
          <a:lstStyle/>
          <a:p>
            <a:endParaRPr lang="ru-RU"/>
          </a:p>
        </p:txBody>
      </p:sp>
      <p:sp>
        <p:nvSpPr>
          <p:cNvPr id="16391" name="Line 7"/>
          <p:cNvSpPr>
            <a:spLocks noChangeShapeType="1"/>
          </p:cNvSpPr>
          <p:nvPr/>
        </p:nvSpPr>
        <p:spPr bwMode="auto">
          <a:xfrm flipH="1">
            <a:off x="4859338" y="1700213"/>
            <a:ext cx="0" cy="288925"/>
          </a:xfrm>
          <a:prstGeom prst="line">
            <a:avLst/>
          </a:prstGeom>
          <a:noFill/>
          <a:ln w="28575">
            <a:solidFill>
              <a:schemeClr val="tx1"/>
            </a:solidFill>
            <a:round/>
            <a:headEnd/>
            <a:tailEnd/>
          </a:ln>
          <a:effectLst/>
        </p:spPr>
        <p:txBody>
          <a:bodyPr/>
          <a:lstStyle/>
          <a:p>
            <a:endParaRPr lang="ru-RU"/>
          </a:p>
        </p:txBody>
      </p:sp>
      <p:sp>
        <p:nvSpPr>
          <p:cNvPr id="16392" name="Line 8"/>
          <p:cNvSpPr>
            <a:spLocks noChangeShapeType="1"/>
          </p:cNvSpPr>
          <p:nvPr/>
        </p:nvSpPr>
        <p:spPr bwMode="auto">
          <a:xfrm flipH="1">
            <a:off x="5364163" y="1700213"/>
            <a:ext cx="0" cy="288925"/>
          </a:xfrm>
          <a:prstGeom prst="line">
            <a:avLst/>
          </a:prstGeom>
          <a:noFill/>
          <a:ln w="28575">
            <a:solidFill>
              <a:schemeClr val="tx1"/>
            </a:solidFill>
            <a:round/>
            <a:headEnd/>
            <a:tailEnd/>
          </a:ln>
          <a:effectLst/>
        </p:spPr>
        <p:txBody>
          <a:bodyPr/>
          <a:lstStyle/>
          <a:p>
            <a:endParaRPr lang="ru-RU"/>
          </a:p>
        </p:txBody>
      </p:sp>
      <p:sp>
        <p:nvSpPr>
          <p:cNvPr id="16393" name="AutoShape 9"/>
          <p:cNvSpPr>
            <a:spLocks noChangeArrowheads="1"/>
          </p:cNvSpPr>
          <p:nvPr/>
        </p:nvSpPr>
        <p:spPr bwMode="auto">
          <a:xfrm>
            <a:off x="4427538" y="2852738"/>
            <a:ext cx="914400" cy="914400"/>
          </a:xfrm>
          <a:prstGeom prst="star4">
            <a:avLst>
              <a:gd name="adj" fmla="val 12500"/>
            </a:avLst>
          </a:prstGeom>
          <a:solidFill>
            <a:schemeClr val="accent1"/>
          </a:solidFill>
          <a:ln w="9525">
            <a:solidFill>
              <a:schemeClr val="tx1"/>
            </a:solidFill>
            <a:miter lim="800000"/>
            <a:headEnd/>
            <a:tailEnd/>
          </a:ln>
          <a:effectLst/>
        </p:spPr>
        <p:txBody>
          <a:bodyPr wrap="none" anchor="ctr"/>
          <a:lstStyle/>
          <a:p>
            <a:endParaRPr lang="ru-RU"/>
          </a:p>
        </p:txBody>
      </p:sp>
      <p:sp>
        <p:nvSpPr>
          <p:cNvPr id="16394" name="AutoShape 10"/>
          <p:cNvSpPr>
            <a:spLocks noChangeArrowheads="1"/>
          </p:cNvSpPr>
          <p:nvPr/>
        </p:nvSpPr>
        <p:spPr bwMode="auto">
          <a:xfrm>
            <a:off x="4427538" y="3789363"/>
            <a:ext cx="914400" cy="914400"/>
          </a:xfrm>
          <a:prstGeom prst="star4">
            <a:avLst>
              <a:gd name="adj" fmla="val 12500"/>
            </a:avLst>
          </a:prstGeom>
          <a:solidFill>
            <a:schemeClr val="accent1"/>
          </a:solidFill>
          <a:ln w="9525">
            <a:solidFill>
              <a:schemeClr val="tx1"/>
            </a:solidFill>
            <a:miter lim="800000"/>
            <a:headEnd/>
            <a:tailEnd/>
          </a:ln>
          <a:effectLst/>
        </p:spPr>
        <p:txBody>
          <a:bodyPr wrap="none" anchor="ctr"/>
          <a:lstStyle/>
          <a:p>
            <a:endParaRPr lang="ru-RU"/>
          </a:p>
        </p:txBody>
      </p:sp>
      <p:sp>
        <p:nvSpPr>
          <p:cNvPr id="16395" name="AutoShape 11"/>
          <p:cNvSpPr>
            <a:spLocks noChangeArrowheads="1"/>
          </p:cNvSpPr>
          <p:nvPr/>
        </p:nvSpPr>
        <p:spPr bwMode="auto">
          <a:xfrm>
            <a:off x="4427538" y="1989138"/>
            <a:ext cx="914400" cy="914400"/>
          </a:xfrm>
          <a:prstGeom prst="star4">
            <a:avLst>
              <a:gd name="adj" fmla="val 12500"/>
            </a:avLst>
          </a:prstGeom>
          <a:solidFill>
            <a:schemeClr val="accent1"/>
          </a:solidFill>
          <a:ln w="9525">
            <a:solidFill>
              <a:schemeClr val="tx1"/>
            </a:solidFill>
            <a:miter lim="800000"/>
            <a:headEnd/>
            <a:tailEnd/>
          </a:ln>
          <a:effectLst/>
        </p:spPr>
        <p:txBody>
          <a:bodyPr wrap="none" anchor="ctr"/>
          <a:lstStyle/>
          <a:p>
            <a:endParaRPr lang="ru-RU"/>
          </a:p>
        </p:txBody>
      </p:sp>
      <p:sp>
        <p:nvSpPr>
          <p:cNvPr id="16396" name="Line 12"/>
          <p:cNvSpPr>
            <a:spLocks noChangeShapeType="1"/>
          </p:cNvSpPr>
          <p:nvPr/>
        </p:nvSpPr>
        <p:spPr bwMode="auto">
          <a:xfrm flipH="1">
            <a:off x="2700338" y="1700213"/>
            <a:ext cx="0" cy="288925"/>
          </a:xfrm>
          <a:prstGeom prst="line">
            <a:avLst/>
          </a:prstGeom>
          <a:noFill/>
          <a:ln w="28575">
            <a:solidFill>
              <a:schemeClr val="tx1"/>
            </a:solidFill>
            <a:round/>
            <a:headEnd/>
            <a:tailEnd/>
          </a:ln>
          <a:effectLst/>
        </p:spPr>
        <p:txBody>
          <a:bodyPr/>
          <a:lstStyle/>
          <a:p>
            <a:endParaRPr lang="ru-RU"/>
          </a:p>
        </p:txBody>
      </p:sp>
      <p:sp>
        <p:nvSpPr>
          <p:cNvPr id="16397" name="Line 13"/>
          <p:cNvSpPr>
            <a:spLocks noChangeShapeType="1"/>
          </p:cNvSpPr>
          <p:nvPr/>
        </p:nvSpPr>
        <p:spPr bwMode="auto">
          <a:xfrm flipH="1">
            <a:off x="5867400" y="1700213"/>
            <a:ext cx="0" cy="288925"/>
          </a:xfrm>
          <a:prstGeom prst="line">
            <a:avLst/>
          </a:prstGeom>
          <a:noFill/>
          <a:ln w="28575">
            <a:solidFill>
              <a:schemeClr val="tx1"/>
            </a:solidFill>
            <a:round/>
            <a:headEnd/>
            <a:tailEnd/>
          </a:ln>
          <a:effectLst/>
        </p:spPr>
        <p:txBody>
          <a:bodyPr/>
          <a:lstStyle/>
          <a:p>
            <a:endParaRPr lang="ru-RU"/>
          </a:p>
        </p:txBody>
      </p:sp>
      <p:sp>
        <p:nvSpPr>
          <p:cNvPr id="16398" name="AutoShape 14"/>
          <p:cNvSpPr>
            <a:spLocks noChangeArrowheads="1"/>
          </p:cNvSpPr>
          <p:nvPr/>
        </p:nvSpPr>
        <p:spPr bwMode="auto">
          <a:xfrm>
            <a:off x="2843213" y="1989138"/>
            <a:ext cx="914400" cy="914400"/>
          </a:xfrm>
          <a:prstGeom prst="star4">
            <a:avLst>
              <a:gd name="adj" fmla="val 12500"/>
            </a:avLst>
          </a:prstGeom>
          <a:solidFill>
            <a:schemeClr val="accent1"/>
          </a:solidFill>
          <a:ln w="9525">
            <a:solidFill>
              <a:schemeClr val="tx1"/>
            </a:solidFill>
            <a:miter lim="800000"/>
            <a:headEnd/>
            <a:tailEnd/>
          </a:ln>
          <a:effectLst/>
        </p:spPr>
        <p:txBody>
          <a:bodyPr wrap="none" anchor="ctr"/>
          <a:lstStyle/>
          <a:p>
            <a:endParaRPr lang="ru-RU"/>
          </a:p>
        </p:txBody>
      </p:sp>
      <p:sp>
        <p:nvSpPr>
          <p:cNvPr id="16399" name="AutoShape 15"/>
          <p:cNvSpPr>
            <a:spLocks noChangeArrowheads="1"/>
          </p:cNvSpPr>
          <p:nvPr/>
        </p:nvSpPr>
        <p:spPr bwMode="auto">
          <a:xfrm>
            <a:off x="2843213" y="2924175"/>
            <a:ext cx="914400" cy="914400"/>
          </a:xfrm>
          <a:prstGeom prst="star4">
            <a:avLst>
              <a:gd name="adj" fmla="val 12500"/>
            </a:avLst>
          </a:prstGeom>
          <a:solidFill>
            <a:schemeClr val="accent1"/>
          </a:solidFill>
          <a:ln w="9525">
            <a:solidFill>
              <a:schemeClr val="tx1"/>
            </a:solidFill>
            <a:miter lim="800000"/>
            <a:headEnd/>
            <a:tailEnd/>
          </a:ln>
          <a:effectLst/>
        </p:spPr>
        <p:txBody>
          <a:bodyPr wrap="none" anchor="ctr"/>
          <a:lstStyle/>
          <a:p>
            <a:endParaRPr lang="ru-RU"/>
          </a:p>
        </p:txBody>
      </p:sp>
      <p:sp>
        <p:nvSpPr>
          <p:cNvPr id="16400" name="AutoShape 10"/>
          <p:cNvSpPr>
            <a:spLocks noChangeArrowheads="1"/>
          </p:cNvSpPr>
          <p:nvPr/>
        </p:nvSpPr>
        <p:spPr bwMode="auto">
          <a:xfrm>
            <a:off x="4422775" y="4581525"/>
            <a:ext cx="914400" cy="914400"/>
          </a:xfrm>
          <a:prstGeom prst="star4">
            <a:avLst>
              <a:gd name="adj" fmla="val 12500"/>
            </a:avLst>
          </a:prstGeom>
          <a:solidFill>
            <a:schemeClr val="accent1"/>
          </a:solidFill>
          <a:ln w="9525">
            <a:solidFill>
              <a:schemeClr val="tx1"/>
            </a:solidFill>
            <a:miter lim="800000"/>
            <a:headEnd/>
            <a:tailEnd/>
          </a:ln>
          <a:effectLst/>
        </p:spPr>
        <p:txBody>
          <a:bodyPr wrap="none" anchor="ctr"/>
          <a:lstStyle/>
          <a:p>
            <a:endParaRPr lang="ru-RU"/>
          </a:p>
        </p:txBody>
      </p:sp>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179388" y="333375"/>
            <a:ext cx="8707437" cy="701675"/>
          </a:xfrm>
          <a:prstGeom prst="rect">
            <a:avLst/>
          </a:prstGeom>
          <a:noFill/>
          <a:ln w="9525">
            <a:noFill/>
            <a:miter lim="800000"/>
            <a:headEnd/>
            <a:tailEnd/>
          </a:ln>
          <a:effectLst/>
        </p:spPr>
        <p:txBody>
          <a:bodyPr wrap="none">
            <a:spAutoFit/>
          </a:bodyPr>
          <a:lstStyle/>
          <a:p>
            <a:r>
              <a:rPr lang="ru-RU" sz="4000">
                <a:solidFill>
                  <a:srgbClr val="FF3300"/>
                </a:solidFill>
              </a:rPr>
              <a:t>Находится ли рычаг в равновесии ?</a:t>
            </a:r>
          </a:p>
        </p:txBody>
      </p:sp>
      <p:sp>
        <p:nvSpPr>
          <p:cNvPr id="17411" name="Line 3"/>
          <p:cNvSpPr>
            <a:spLocks noChangeShapeType="1"/>
          </p:cNvSpPr>
          <p:nvPr/>
        </p:nvSpPr>
        <p:spPr bwMode="auto">
          <a:xfrm>
            <a:off x="4356100" y="1268413"/>
            <a:ext cx="0" cy="5113337"/>
          </a:xfrm>
          <a:prstGeom prst="line">
            <a:avLst/>
          </a:prstGeom>
          <a:noFill/>
          <a:ln w="28575">
            <a:solidFill>
              <a:schemeClr val="tx1"/>
            </a:solidFill>
            <a:round/>
            <a:headEnd/>
            <a:tailEnd/>
          </a:ln>
          <a:effectLst/>
        </p:spPr>
        <p:txBody>
          <a:bodyPr/>
          <a:lstStyle/>
          <a:p>
            <a:endParaRPr lang="ru-RU"/>
          </a:p>
        </p:txBody>
      </p:sp>
      <p:sp>
        <p:nvSpPr>
          <p:cNvPr id="17412" name="Line 4"/>
          <p:cNvSpPr>
            <a:spLocks noChangeShapeType="1"/>
          </p:cNvSpPr>
          <p:nvPr/>
        </p:nvSpPr>
        <p:spPr bwMode="auto">
          <a:xfrm>
            <a:off x="1692275" y="1844675"/>
            <a:ext cx="5327650" cy="0"/>
          </a:xfrm>
          <a:prstGeom prst="line">
            <a:avLst/>
          </a:prstGeom>
          <a:noFill/>
          <a:ln w="57150">
            <a:solidFill>
              <a:schemeClr val="tx1"/>
            </a:solidFill>
            <a:round/>
            <a:headEnd/>
            <a:tailEnd/>
          </a:ln>
          <a:effectLst/>
        </p:spPr>
        <p:txBody>
          <a:bodyPr/>
          <a:lstStyle/>
          <a:p>
            <a:endParaRPr lang="ru-RU"/>
          </a:p>
        </p:txBody>
      </p:sp>
      <p:sp>
        <p:nvSpPr>
          <p:cNvPr id="17413" name="Line 5"/>
          <p:cNvSpPr>
            <a:spLocks noChangeShapeType="1"/>
          </p:cNvSpPr>
          <p:nvPr/>
        </p:nvSpPr>
        <p:spPr bwMode="auto">
          <a:xfrm flipH="1">
            <a:off x="3851275" y="1700213"/>
            <a:ext cx="0" cy="288925"/>
          </a:xfrm>
          <a:prstGeom prst="line">
            <a:avLst/>
          </a:prstGeom>
          <a:noFill/>
          <a:ln w="28575">
            <a:solidFill>
              <a:schemeClr val="tx1"/>
            </a:solidFill>
            <a:round/>
            <a:headEnd/>
            <a:tailEnd/>
          </a:ln>
          <a:effectLst/>
        </p:spPr>
        <p:txBody>
          <a:bodyPr/>
          <a:lstStyle/>
          <a:p>
            <a:endParaRPr lang="ru-RU"/>
          </a:p>
        </p:txBody>
      </p:sp>
      <p:sp>
        <p:nvSpPr>
          <p:cNvPr id="17414" name="Line 6"/>
          <p:cNvSpPr>
            <a:spLocks noChangeShapeType="1"/>
          </p:cNvSpPr>
          <p:nvPr/>
        </p:nvSpPr>
        <p:spPr bwMode="auto">
          <a:xfrm flipH="1">
            <a:off x="3276600" y="1700213"/>
            <a:ext cx="0" cy="288925"/>
          </a:xfrm>
          <a:prstGeom prst="line">
            <a:avLst/>
          </a:prstGeom>
          <a:noFill/>
          <a:ln w="28575">
            <a:solidFill>
              <a:schemeClr val="tx1"/>
            </a:solidFill>
            <a:round/>
            <a:headEnd/>
            <a:tailEnd/>
          </a:ln>
          <a:effectLst/>
        </p:spPr>
        <p:txBody>
          <a:bodyPr/>
          <a:lstStyle/>
          <a:p>
            <a:endParaRPr lang="ru-RU"/>
          </a:p>
        </p:txBody>
      </p:sp>
      <p:sp>
        <p:nvSpPr>
          <p:cNvPr id="17415" name="Line 7"/>
          <p:cNvSpPr>
            <a:spLocks noChangeShapeType="1"/>
          </p:cNvSpPr>
          <p:nvPr/>
        </p:nvSpPr>
        <p:spPr bwMode="auto">
          <a:xfrm flipH="1">
            <a:off x="4859338" y="1700213"/>
            <a:ext cx="0" cy="288925"/>
          </a:xfrm>
          <a:prstGeom prst="line">
            <a:avLst/>
          </a:prstGeom>
          <a:noFill/>
          <a:ln w="28575">
            <a:solidFill>
              <a:schemeClr val="tx1"/>
            </a:solidFill>
            <a:round/>
            <a:headEnd/>
            <a:tailEnd/>
          </a:ln>
          <a:effectLst/>
        </p:spPr>
        <p:txBody>
          <a:bodyPr/>
          <a:lstStyle/>
          <a:p>
            <a:endParaRPr lang="ru-RU"/>
          </a:p>
        </p:txBody>
      </p:sp>
      <p:sp>
        <p:nvSpPr>
          <p:cNvPr id="17416" name="Line 8"/>
          <p:cNvSpPr>
            <a:spLocks noChangeShapeType="1"/>
          </p:cNvSpPr>
          <p:nvPr/>
        </p:nvSpPr>
        <p:spPr bwMode="auto">
          <a:xfrm flipH="1">
            <a:off x="5364163" y="1700213"/>
            <a:ext cx="0" cy="288925"/>
          </a:xfrm>
          <a:prstGeom prst="line">
            <a:avLst/>
          </a:prstGeom>
          <a:noFill/>
          <a:ln w="28575">
            <a:solidFill>
              <a:schemeClr val="tx1"/>
            </a:solidFill>
            <a:round/>
            <a:headEnd/>
            <a:tailEnd/>
          </a:ln>
          <a:effectLst/>
        </p:spPr>
        <p:txBody>
          <a:bodyPr/>
          <a:lstStyle/>
          <a:p>
            <a:endParaRPr lang="ru-RU"/>
          </a:p>
        </p:txBody>
      </p:sp>
      <p:sp>
        <p:nvSpPr>
          <p:cNvPr id="17417" name="AutoShape 9"/>
          <p:cNvSpPr>
            <a:spLocks noChangeArrowheads="1"/>
          </p:cNvSpPr>
          <p:nvPr/>
        </p:nvSpPr>
        <p:spPr bwMode="auto">
          <a:xfrm>
            <a:off x="4427538" y="2852738"/>
            <a:ext cx="914400" cy="914400"/>
          </a:xfrm>
          <a:prstGeom prst="star4">
            <a:avLst>
              <a:gd name="adj" fmla="val 12500"/>
            </a:avLst>
          </a:prstGeom>
          <a:solidFill>
            <a:schemeClr val="accent1"/>
          </a:solidFill>
          <a:ln w="9525">
            <a:solidFill>
              <a:schemeClr val="tx1"/>
            </a:solidFill>
            <a:miter lim="800000"/>
            <a:headEnd/>
            <a:tailEnd/>
          </a:ln>
          <a:effectLst/>
        </p:spPr>
        <p:txBody>
          <a:bodyPr wrap="none" anchor="ctr"/>
          <a:lstStyle/>
          <a:p>
            <a:endParaRPr lang="ru-RU"/>
          </a:p>
        </p:txBody>
      </p:sp>
      <p:sp>
        <p:nvSpPr>
          <p:cNvPr id="17418" name="AutoShape 10"/>
          <p:cNvSpPr>
            <a:spLocks noChangeArrowheads="1"/>
          </p:cNvSpPr>
          <p:nvPr/>
        </p:nvSpPr>
        <p:spPr bwMode="auto">
          <a:xfrm>
            <a:off x="4427538" y="3789363"/>
            <a:ext cx="914400" cy="914400"/>
          </a:xfrm>
          <a:prstGeom prst="star4">
            <a:avLst>
              <a:gd name="adj" fmla="val 12500"/>
            </a:avLst>
          </a:prstGeom>
          <a:solidFill>
            <a:schemeClr val="accent1"/>
          </a:solidFill>
          <a:ln w="9525">
            <a:solidFill>
              <a:schemeClr val="tx1"/>
            </a:solidFill>
            <a:miter lim="800000"/>
            <a:headEnd/>
            <a:tailEnd/>
          </a:ln>
          <a:effectLst/>
        </p:spPr>
        <p:txBody>
          <a:bodyPr wrap="none" anchor="ctr"/>
          <a:lstStyle/>
          <a:p>
            <a:endParaRPr lang="ru-RU"/>
          </a:p>
        </p:txBody>
      </p:sp>
      <p:sp>
        <p:nvSpPr>
          <p:cNvPr id="17419" name="AutoShape 11"/>
          <p:cNvSpPr>
            <a:spLocks noChangeArrowheads="1"/>
          </p:cNvSpPr>
          <p:nvPr/>
        </p:nvSpPr>
        <p:spPr bwMode="auto">
          <a:xfrm>
            <a:off x="4427538" y="1989138"/>
            <a:ext cx="914400" cy="914400"/>
          </a:xfrm>
          <a:prstGeom prst="star4">
            <a:avLst>
              <a:gd name="adj" fmla="val 12500"/>
            </a:avLst>
          </a:prstGeom>
          <a:solidFill>
            <a:schemeClr val="accent1"/>
          </a:solidFill>
          <a:ln w="9525">
            <a:solidFill>
              <a:schemeClr val="tx1"/>
            </a:solidFill>
            <a:miter lim="800000"/>
            <a:headEnd/>
            <a:tailEnd/>
          </a:ln>
          <a:effectLst/>
        </p:spPr>
        <p:txBody>
          <a:bodyPr wrap="none" anchor="ctr"/>
          <a:lstStyle/>
          <a:p>
            <a:endParaRPr lang="ru-RU"/>
          </a:p>
        </p:txBody>
      </p:sp>
      <p:sp>
        <p:nvSpPr>
          <p:cNvPr id="17420" name="Line 12"/>
          <p:cNvSpPr>
            <a:spLocks noChangeShapeType="1"/>
          </p:cNvSpPr>
          <p:nvPr/>
        </p:nvSpPr>
        <p:spPr bwMode="auto">
          <a:xfrm flipH="1">
            <a:off x="2700338" y="1700213"/>
            <a:ext cx="0" cy="288925"/>
          </a:xfrm>
          <a:prstGeom prst="line">
            <a:avLst/>
          </a:prstGeom>
          <a:noFill/>
          <a:ln w="28575">
            <a:solidFill>
              <a:schemeClr val="tx1"/>
            </a:solidFill>
            <a:round/>
            <a:headEnd/>
            <a:tailEnd/>
          </a:ln>
          <a:effectLst/>
        </p:spPr>
        <p:txBody>
          <a:bodyPr/>
          <a:lstStyle/>
          <a:p>
            <a:endParaRPr lang="ru-RU"/>
          </a:p>
        </p:txBody>
      </p:sp>
      <p:sp>
        <p:nvSpPr>
          <p:cNvPr id="17421" name="Line 13"/>
          <p:cNvSpPr>
            <a:spLocks noChangeShapeType="1"/>
          </p:cNvSpPr>
          <p:nvPr/>
        </p:nvSpPr>
        <p:spPr bwMode="auto">
          <a:xfrm flipH="1">
            <a:off x="5867400" y="1700213"/>
            <a:ext cx="0" cy="288925"/>
          </a:xfrm>
          <a:prstGeom prst="line">
            <a:avLst/>
          </a:prstGeom>
          <a:noFill/>
          <a:ln w="28575">
            <a:solidFill>
              <a:schemeClr val="tx1"/>
            </a:solidFill>
            <a:round/>
            <a:headEnd/>
            <a:tailEnd/>
          </a:ln>
          <a:effectLst/>
        </p:spPr>
        <p:txBody>
          <a:bodyPr/>
          <a:lstStyle/>
          <a:p>
            <a:endParaRPr lang="ru-RU"/>
          </a:p>
        </p:txBody>
      </p:sp>
      <p:sp>
        <p:nvSpPr>
          <p:cNvPr id="17422" name="AutoShape 14"/>
          <p:cNvSpPr>
            <a:spLocks noChangeArrowheads="1"/>
          </p:cNvSpPr>
          <p:nvPr/>
        </p:nvSpPr>
        <p:spPr bwMode="auto">
          <a:xfrm>
            <a:off x="2195513" y="1989138"/>
            <a:ext cx="914400" cy="914400"/>
          </a:xfrm>
          <a:prstGeom prst="star4">
            <a:avLst>
              <a:gd name="adj" fmla="val 12500"/>
            </a:avLst>
          </a:prstGeom>
          <a:solidFill>
            <a:schemeClr val="accent1"/>
          </a:solidFill>
          <a:ln w="9525">
            <a:solidFill>
              <a:schemeClr val="tx1"/>
            </a:solidFill>
            <a:miter lim="800000"/>
            <a:headEnd/>
            <a:tailEnd/>
          </a:ln>
          <a:effectLst/>
        </p:spPr>
        <p:txBody>
          <a:bodyPr wrap="none" anchor="ctr"/>
          <a:lstStyle/>
          <a:p>
            <a:endParaRPr lang="ru-RU"/>
          </a:p>
        </p:txBody>
      </p:sp>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79388" y="333375"/>
            <a:ext cx="8707437" cy="701675"/>
          </a:xfrm>
          <a:prstGeom prst="rect">
            <a:avLst/>
          </a:prstGeom>
          <a:noFill/>
          <a:ln w="9525">
            <a:noFill/>
            <a:miter lim="800000"/>
            <a:headEnd/>
            <a:tailEnd/>
          </a:ln>
          <a:effectLst/>
        </p:spPr>
        <p:txBody>
          <a:bodyPr wrap="none">
            <a:spAutoFit/>
          </a:bodyPr>
          <a:lstStyle/>
          <a:p>
            <a:r>
              <a:rPr lang="ru-RU" sz="4000">
                <a:solidFill>
                  <a:srgbClr val="FF3300"/>
                </a:solidFill>
              </a:rPr>
              <a:t>Находится ли рычаг в равновесии ?</a:t>
            </a:r>
          </a:p>
        </p:txBody>
      </p:sp>
      <p:sp>
        <p:nvSpPr>
          <p:cNvPr id="18435" name="Line 3"/>
          <p:cNvSpPr>
            <a:spLocks noChangeShapeType="1"/>
          </p:cNvSpPr>
          <p:nvPr/>
        </p:nvSpPr>
        <p:spPr bwMode="auto">
          <a:xfrm>
            <a:off x="4356100" y="1268413"/>
            <a:ext cx="0" cy="5113337"/>
          </a:xfrm>
          <a:prstGeom prst="line">
            <a:avLst/>
          </a:prstGeom>
          <a:noFill/>
          <a:ln w="28575">
            <a:solidFill>
              <a:schemeClr val="tx1"/>
            </a:solidFill>
            <a:round/>
            <a:headEnd/>
            <a:tailEnd/>
          </a:ln>
          <a:effectLst/>
        </p:spPr>
        <p:txBody>
          <a:bodyPr/>
          <a:lstStyle/>
          <a:p>
            <a:endParaRPr lang="ru-RU"/>
          </a:p>
        </p:txBody>
      </p:sp>
      <p:sp>
        <p:nvSpPr>
          <p:cNvPr id="18436" name="Line 4"/>
          <p:cNvSpPr>
            <a:spLocks noChangeShapeType="1"/>
          </p:cNvSpPr>
          <p:nvPr/>
        </p:nvSpPr>
        <p:spPr bwMode="auto">
          <a:xfrm>
            <a:off x="1692275" y="1844675"/>
            <a:ext cx="5327650" cy="0"/>
          </a:xfrm>
          <a:prstGeom prst="line">
            <a:avLst/>
          </a:prstGeom>
          <a:noFill/>
          <a:ln w="57150">
            <a:solidFill>
              <a:schemeClr val="tx1"/>
            </a:solidFill>
            <a:round/>
            <a:headEnd/>
            <a:tailEnd/>
          </a:ln>
          <a:effectLst/>
        </p:spPr>
        <p:txBody>
          <a:bodyPr/>
          <a:lstStyle/>
          <a:p>
            <a:endParaRPr lang="ru-RU"/>
          </a:p>
        </p:txBody>
      </p:sp>
      <p:sp>
        <p:nvSpPr>
          <p:cNvPr id="18437" name="Line 5"/>
          <p:cNvSpPr>
            <a:spLocks noChangeShapeType="1"/>
          </p:cNvSpPr>
          <p:nvPr/>
        </p:nvSpPr>
        <p:spPr bwMode="auto">
          <a:xfrm flipH="1">
            <a:off x="3851275" y="1700213"/>
            <a:ext cx="0" cy="288925"/>
          </a:xfrm>
          <a:prstGeom prst="line">
            <a:avLst/>
          </a:prstGeom>
          <a:noFill/>
          <a:ln w="28575">
            <a:solidFill>
              <a:schemeClr val="tx1"/>
            </a:solidFill>
            <a:round/>
            <a:headEnd/>
            <a:tailEnd/>
          </a:ln>
          <a:effectLst/>
        </p:spPr>
        <p:txBody>
          <a:bodyPr/>
          <a:lstStyle/>
          <a:p>
            <a:endParaRPr lang="ru-RU"/>
          </a:p>
        </p:txBody>
      </p:sp>
      <p:sp>
        <p:nvSpPr>
          <p:cNvPr id="18438" name="Line 6"/>
          <p:cNvSpPr>
            <a:spLocks noChangeShapeType="1"/>
          </p:cNvSpPr>
          <p:nvPr/>
        </p:nvSpPr>
        <p:spPr bwMode="auto">
          <a:xfrm flipH="1">
            <a:off x="3276600" y="1700213"/>
            <a:ext cx="0" cy="288925"/>
          </a:xfrm>
          <a:prstGeom prst="line">
            <a:avLst/>
          </a:prstGeom>
          <a:noFill/>
          <a:ln w="28575">
            <a:solidFill>
              <a:schemeClr val="tx1"/>
            </a:solidFill>
            <a:round/>
            <a:headEnd/>
            <a:tailEnd/>
          </a:ln>
          <a:effectLst/>
        </p:spPr>
        <p:txBody>
          <a:bodyPr/>
          <a:lstStyle/>
          <a:p>
            <a:endParaRPr lang="ru-RU"/>
          </a:p>
        </p:txBody>
      </p:sp>
      <p:sp>
        <p:nvSpPr>
          <p:cNvPr id="18439" name="Line 7"/>
          <p:cNvSpPr>
            <a:spLocks noChangeShapeType="1"/>
          </p:cNvSpPr>
          <p:nvPr/>
        </p:nvSpPr>
        <p:spPr bwMode="auto">
          <a:xfrm flipH="1">
            <a:off x="4859338" y="1700213"/>
            <a:ext cx="0" cy="288925"/>
          </a:xfrm>
          <a:prstGeom prst="line">
            <a:avLst/>
          </a:prstGeom>
          <a:noFill/>
          <a:ln w="28575">
            <a:solidFill>
              <a:schemeClr val="tx1"/>
            </a:solidFill>
            <a:round/>
            <a:headEnd/>
            <a:tailEnd/>
          </a:ln>
          <a:effectLst/>
        </p:spPr>
        <p:txBody>
          <a:bodyPr/>
          <a:lstStyle/>
          <a:p>
            <a:endParaRPr lang="ru-RU"/>
          </a:p>
        </p:txBody>
      </p:sp>
      <p:sp>
        <p:nvSpPr>
          <p:cNvPr id="18440" name="Line 8"/>
          <p:cNvSpPr>
            <a:spLocks noChangeShapeType="1"/>
          </p:cNvSpPr>
          <p:nvPr/>
        </p:nvSpPr>
        <p:spPr bwMode="auto">
          <a:xfrm flipH="1">
            <a:off x="5364163" y="1700213"/>
            <a:ext cx="0" cy="288925"/>
          </a:xfrm>
          <a:prstGeom prst="line">
            <a:avLst/>
          </a:prstGeom>
          <a:noFill/>
          <a:ln w="28575">
            <a:solidFill>
              <a:schemeClr val="tx1"/>
            </a:solidFill>
            <a:round/>
            <a:headEnd/>
            <a:tailEnd/>
          </a:ln>
          <a:effectLst/>
        </p:spPr>
        <p:txBody>
          <a:bodyPr/>
          <a:lstStyle/>
          <a:p>
            <a:endParaRPr lang="ru-RU"/>
          </a:p>
        </p:txBody>
      </p:sp>
      <p:sp>
        <p:nvSpPr>
          <p:cNvPr id="18441" name="AutoShape 9"/>
          <p:cNvSpPr>
            <a:spLocks noChangeArrowheads="1"/>
          </p:cNvSpPr>
          <p:nvPr/>
        </p:nvSpPr>
        <p:spPr bwMode="auto">
          <a:xfrm>
            <a:off x="4427538" y="2852738"/>
            <a:ext cx="914400" cy="914400"/>
          </a:xfrm>
          <a:prstGeom prst="star4">
            <a:avLst>
              <a:gd name="adj" fmla="val 12500"/>
            </a:avLst>
          </a:prstGeom>
          <a:solidFill>
            <a:schemeClr val="accent1"/>
          </a:solidFill>
          <a:ln w="9525">
            <a:solidFill>
              <a:schemeClr val="tx1"/>
            </a:solidFill>
            <a:miter lim="800000"/>
            <a:headEnd/>
            <a:tailEnd/>
          </a:ln>
          <a:effectLst/>
        </p:spPr>
        <p:txBody>
          <a:bodyPr wrap="none" anchor="ctr"/>
          <a:lstStyle/>
          <a:p>
            <a:endParaRPr lang="ru-RU"/>
          </a:p>
        </p:txBody>
      </p:sp>
      <p:sp>
        <p:nvSpPr>
          <p:cNvPr id="18442" name="AutoShape 10"/>
          <p:cNvSpPr>
            <a:spLocks noChangeArrowheads="1"/>
          </p:cNvSpPr>
          <p:nvPr/>
        </p:nvSpPr>
        <p:spPr bwMode="auto">
          <a:xfrm>
            <a:off x="4427538" y="3789363"/>
            <a:ext cx="914400" cy="914400"/>
          </a:xfrm>
          <a:prstGeom prst="star4">
            <a:avLst>
              <a:gd name="adj" fmla="val 12500"/>
            </a:avLst>
          </a:prstGeom>
          <a:solidFill>
            <a:schemeClr val="accent1"/>
          </a:solidFill>
          <a:ln w="9525">
            <a:solidFill>
              <a:schemeClr val="tx1"/>
            </a:solidFill>
            <a:miter lim="800000"/>
            <a:headEnd/>
            <a:tailEnd/>
          </a:ln>
          <a:effectLst/>
        </p:spPr>
        <p:txBody>
          <a:bodyPr wrap="none" anchor="ctr"/>
          <a:lstStyle/>
          <a:p>
            <a:endParaRPr lang="ru-RU"/>
          </a:p>
        </p:txBody>
      </p:sp>
      <p:sp>
        <p:nvSpPr>
          <p:cNvPr id="18443" name="AutoShape 11"/>
          <p:cNvSpPr>
            <a:spLocks noChangeArrowheads="1"/>
          </p:cNvSpPr>
          <p:nvPr/>
        </p:nvSpPr>
        <p:spPr bwMode="auto">
          <a:xfrm>
            <a:off x="4427538" y="1989138"/>
            <a:ext cx="914400" cy="914400"/>
          </a:xfrm>
          <a:prstGeom prst="star4">
            <a:avLst>
              <a:gd name="adj" fmla="val 12500"/>
            </a:avLst>
          </a:prstGeom>
          <a:solidFill>
            <a:schemeClr val="accent1"/>
          </a:solidFill>
          <a:ln w="9525">
            <a:solidFill>
              <a:schemeClr val="tx1"/>
            </a:solidFill>
            <a:miter lim="800000"/>
            <a:headEnd/>
            <a:tailEnd/>
          </a:ln>
          <a:effectLst/>
        </p:spPr>
        <p:txBody>
          <a:bodyPr wrap="none" anchor="ctr"/>
          <a:lstStyle/>
          <a:p>
            <a:endParaRPr lang="ru-RU"/>
          </a:p>
        </p:txBody>
      </p:sp>
      <p:sp>
        <p:nvSpPr>
          <p:cNvPr id="18444" name="Line 12"/>
          <p:cNvSpPr>
            <a:spLocks noChangeShapeType="1"/>
          </p:cNvSpPr>
          <p:nvPr/>
        </p:nvSpPr>
        <p:spPr bwMode="auto">
          <a:xfrm flipH="1">
            <a:off x="2700338" y="1700213"/>
            <a:ext cx="0" cy="288925"/>
          </a:xfrm>
          <a:prstGeom prst="line">
            <a:avLst/>
          </a:prstGeom>
          <a:noFill/>
          <a:ln w="28575">
            <a:solidFill>
              <a:schemeClr val="tx1"/>
            </a:solidFill>
            <a:round/>
            <a:headEnd/>
            <a:tailEnd/>
          </a:ln>
          <a:effectLst/>
        </p:spPr>
        <p:txBody>
          <a:bodyPr/>
          <a:lstStyle/>
          <a:p>
            <a:endParaRPr lang="ru-RU"/>
          </a:p>
        </p:txBody>
      </p:sp>
      <p:sp>
        <p:nvSpPr>
          <p:cNvPr id="18445" name="Line 13"/>
          <p:cNvSpPr>
            <a:spLocks noChangeShapeType="1"/>
          </p:cNvSpPr>
          <p:nvPr/>
        </p:nvSpPr>
        <p:spPr bwMode="auto">
          <a:xfrm flipH="1">
            <a:off x="5867400" y="1700213"/>
            <a:ext cx="0" cy="288925"/>
          </a:xfrm>
          <a:prstGeom prst="line">
            <a:avLst/>
          </a:prstGeom>
          <a:noFill/>
          <a:ln w="28575">
            <a:solidFill>
              <a:schemeClr val="tx1"/>
            </a:solidFill>
            <a:round/>
            <a:headEnd/>
            <a:tailEnd/>
          </a:ln>
          <a:effectLst/>
        </p:spPr>
        <p:txBody>
          <a:bodyPr/>
          <a:lstStyle/>
          <a:p>
            <a:endParaRPr lang="ru-RU"/>
          </a:p>
        </p:txBody>
      </p:sp>
      <p:sp>
        <p:nvSpPr>
          <p:cNvPr id="18446" name="AutoShape 14"/>
          <p:cNvSpPr>
            <a:spLocks noChangeArrowheads="1"/>
          </p:cNvSpPr>
          <p:nvPr/>
        </p:nvSpPr>
        <p:spPr bwMode="auto">
          <a:xfrm>
            <a:off x="2843213" y="1989138"/>
            <a:ext cx="914400" cy="914400"/>
          </a:xfrm>
          <a:prstGeom prst="star4">
            <a:avLst>
              <a:gd name="adj" fmla="val 12500"/>
            </a:avLst>
          </a:prstGeom>
          <a:solidFill>
            <a:schemeClr val="accent1"/>
          </a:solidFill>
          <a:ln w="9525">
            <a:solidFill>
              <a:schemeClr val="tx1"/>
            </a:solidFill>
            <a:miter lim="800000"/>
            <a:headEnd/>
            <a:tailEnd/>
          </a:ln>
          <a:effectLst/>
        </p:spPr>
        <p:txBody>
          <a:bodyPr wrap="none" anchor="ctr"/>
          <a:lstStyle/>
          <a:p>
            <a:endParaRPr lang="ru-RU"/>
          </a:p>
        </p:txBody>
      </p:sp>
      <p:sp>
        <p:nvSpPr>
          <p:cNvPr id="18447" name="AutoShape 15"/>
          <p:cNvSpPr>
            <a:spLocks noChangeArrowheads="1"/>
          </p:cNvSpPr>
          <p:nvPr/>
        </p:nvSpPr>
        <p:spPr bwMode="auto">
          <a:xfrm>
            <a:off x="2843213" y="2924175"/>
            <a:ext cx="914400" cy="914400"/>
          </a:xfrm>
          <a:prstGeom prst="star4">
            <a:avLst>
              <a:gd name="adj" fmla="val 12500"/>
            </a:avLst>
          </a:prstGeom>
          <a:solidFill>
            <a:schemeClr val="accent1"/>
          </a:solidFill>
          <a:ln w="9525">
            <a:solidFill>
              <a:schemeClr val="tx1"/>
            </a:solidFill>
            <a:miter lim="800000"/>
            <a:headEnd/>
            <a:tailEnd/>
          </a:ln>
          <a:effectLst/>
        </p:spPr>
        <p:txBody>
          <a:bodyPr wrap="none" anchor="ctr"/>
          <a:lstStyle/>
          <a:p>
            <a:endParaRPr lang="ru-RU"/>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274638"/>
            <a:ext cx="3757613" cy="1143000"/>
          </a:xfrm>
        </p:spPr>
        <p:txBody>
          <a:bodyPr/>
          <a:lstStyle/>
          <a:p>
            <a:pPr eaLnBrk="1" fontAlgn="auto" hangingPunct="1">
              <a:spcAft>
                <a:spcPts val="0"/>
              </a:spcAft>
              <a:defRPr/>
            </a:pPr>
            <a:r>
              <a:rPr lang="ru-RU" sz="4800" dirty="0" smtClean="0">
                <a:solidFill>
                  <a:schemeClr val="accent1">
                    <a:lumMod val="75000"/>
                  </a:schemeClr>
                </a:solidFill>
              </a:rPr>
              <a:t>Механизмы</a:t>
            </a:r>
            <a:endParaRPr lang="ru-RU" sz="4800" dirty="0">
              <a:solidFill>
                <a:schemeClr val="accent1">
                  <a:lumMod val="75000"/>
                </a:schemeClr>
              </a:solidFill>
            </a:endParaRPr>
          </a:p>
        </p:txBody>
      </p:sp>
      <p:sp>
        <p:nvSpPr>
          <p:cNvPr id="6147" name="Содержимое 1"/>
          <p:cNvSpPr>
            <a:spLocks noGrp="1"/>
          </p:cNvSpPr>
          <p:nvPr>
            <p:ph idx="1"/>
          </p:nvPr>
        </p:nvSpPr>
        <p:spPr>
          <a:xfrm>
            <a:off x="428625" y="1428750"/>
            <a:ext cx="8229600" cy="3500438"/>
          </a:xfrm>
        </p:spPr>
        <p:txBody>
          <a:bodyPr/>
          <a:lstStyle/>
          <a:p>
            <a:pPr eaLnBrk="1" hangingPunct="1"/>
            <a:r>
              <a:rPr lang="ru-RU" smtClean="0"/>
              <a:t> С древних времен для облегчения своего труда человек использует различные механизмы (греч. "механэ" - машина, орудие.</a:t>
            </a:r>
          </a:p>
          <a:p>
            <a:pPr eaLnBrk="1" hangingPunct="1"/>
            <a:r>
              <a:rPr lang="ru-RU" smtClean="0"/>
              <a:t>Простые механизмы можно найти почти в любых более сложных машинах и механизмах. </a:t>
            </a:r>
          </a:p>
          <a:p>
            <a:pPr eaLnBrk="1" hangingPunct="1"/>
            <a:endParaRPr lang="ru-RU" smtClean="0"/>
          </a:p>
        </p:txBody>
      </p:sp>
      <p:grpSp>
        <p:nvGrpSpPr>
          <p:cNvPr id="6148" name="Group 40"/>
          <p:cNvGrpSpPr>
            <a:grpSpLocks/>
          </p:cNvGrpSpPr>
          <p:nvPr/>
        </p:nvGrpSpPr>
        <p:grpSpPr bwMode="auto">
          <a:xfrm>
            <a:off x="0" y="5072063"/>
            <a:ext cx="4786313" cy="1785937"/>
            <a:chOff x="0" y="2523"/>
            <a:chExt cx="3560" cy="1406"/>
          </a:xfrm>
        </p:grpSpPr>
        <p:grpSp>
          <p:nvGrpSpPr>
            <p:cNvPr id="6149" name="Group 18"/>
            <p:cNvGrpSpPr>
              <a:grpSpLocks/>
            </p:cNvGrpSpPr>
            <p:nvPr/>
          </p:nvGrpSpPr>
          <p:grpSpPr bwMode="auto">
            <a:xfrm>
              <a:off x="0" y="2523"/>
              <a:ext cx="2949" cy="1406"/>
              <a:chOff x="249" y="2614"/>
              <a:chExt cx="3035" cy="1435"/>
            </a:xfrm>
          </p:grpSpPr>
          <p:sp>
            <p:nvSpPr>
              <p:cNvPr id="6151" name="AutoShape 9"/>
              <p:cNvSpPr>
                <a:spLocks noChangeArrowheads="1"/>
              </p:cNvSpPr>
              <p:nvPr/>
            </p:nvSpPr>
            <p:spPr bwMode="auto">
              <a:xfrm>
                <a:off x="249" y="2750"/>
                <a:ext cx="3035" cy="1299"/>
              </a:xfrm>
              <a:prstGeom prst="rtTriangle">
                <a:avLst/>
              </a:prstGeom>
              <a:solidFill>
                <a:schemeClr val="accent2"/>
              </a:solidFill>
              <a:ln w="9525">
                <a:miter lim="800000"/>
                <a:headEnd/>
                <a:tailEnd/>
              </a:ln>
              <a:scene3d>
                <a:camera prst="legacyPerspectiveFront">
                  <a:rot lat="1500000" lon="1500000" rev="0"/>
                </a:camera>
                <a:lightRig rig="legacyFlat2" dir="b"/>
              </a:scene3d>
              <a:sp3d extrusionH="887400" prstMaterial="legacyMatte">
                <a:bevelT w="13500" h="13500" prst="angle"/>
                <a:bevelB w="13500" h="13500" prst="angle"/>
                <a:extrusionClr>
                  <a:schemeClr val="accent2"/>
                </a:extrusionClr>
              </a:sp3d>
            </p:spPr>
            <p:txBody>
              <a:bodyPr wrap="none" anchor="ctr">
                <a:flatTx/>
              </a:bodyPr>
              <a:lstStyle/>
              <a:p>
                <a:endParaRPr lang="ru-RU">
                  <a:latin typeface="Lucida Sans Unicode" pitchFamily="34" charset="0"/>
                </a:endParaRPr>
              </a:p>
            </p:txBody>
          </p:sp>
          <p:grpSp>
            <p:nvGrpSpPr>
              <p:cNvPr id="6152" name="Group 17"/>
              <p:cNvGrpSpPr>
                <a:grpSpLocks/>
              </p:cNvGrpSpPr>
              <p:nvPr/>
            </p:nvGrpSpPr>
            <p:grpSpPr bwMode="auto">
              <a:xfrm>
                <a:off x="839" y="2614"/>
                <a:ext cx="1587" cy="816"/>
                <a:chOff x="1202" y="2251"/>
                <a:chExt cx="1587" cy="816"/>
              </a:xfrm>
            </p:grpSpPr>
            <p:sp>
              <p:nvSpPr>
                <p:cNvPr id="6153" name="Line 16"/>
                <p:cNvSpPr>
                  <a:spLocks noChangeShapeType="1"/>
                </p:cNvSpPr>
                <p:nvPr/>
              </p:nvSpPr>
              <p:spPr bwMode="auto">
                <a:xfrm flipH="1" flipV="1">
                  <a:off x="1202" y="2251"/>
                  <a:ext cx="635" cy="408"/>
                </a:xfrm>
                <a:prstGeom prst="line">
                  <a:avLst/>
                </a:prstGeom>
                <a:noFill/>
                <a:ln w="9525">
                  <a:solidFill>
                    <a:schemeClr val="tx1"/>
                  </a:solidFill>
                  <a:round/>
                  <a:headEnd/>
                  <a:tailEnd type="triangle" w="med" len="med"/>
                </a:ln>
              </p:spPr>
              <p:txBody>
                <a:bodyPr/>
                <a:lstStyle/>
                <a:p>
                  <a:endParaRPr lang="ru-RU"/>
                </a:p>
              </p:txBody>
            </p:sp>
            <p:sp>
              <p:nvSpPr>
                <p:cNvPr id="6154" name="AutoShape 15"/>
                <p:cNvSpPr>
                  <a:spLocks noChangeArrowheads="1"/>
                </p:cNvSpPr>
                <p:nvPr/>
              </p:nvSpPr>
              <p:spPr bwMode="auto">
                <a:xfrm rot="1882002">
                  <a:off x="1791" y="2659"/>
                  <a:ext cx="998" cy="408"/>
                </a:xfrm>
                <a:prstGeom prst="cube">
                  <a:avLst>
                    <a:gd name="adj" fmla="val 47356"/>
                  </a:avLst>
                </a:prstGeom>
                <a:solidFill>
                  <a:schemeClr val="accent1"/>
                </a:solidFill>
                <a:ln w="9525">
                  <a:solidFill>
                    <a:schemeClr val="tx1"/>
                  </a:solidFill>
                  <a:miter lim="800000"/>
                  <a:headEnd/>
                  <a:tailEnd/>
                </a:ln>
              </p:spPr>
              <p:txBody>
                <a:bodyPr wrap="none" anchor="ctr"/>
                <a:lstStyle/>
                <a:p>
                  <a:endParaRPr lang="ru-RU">
                    <a:latin typeface="Lucida Sans Unicode" pitchFamily="34" charset="0"/>
                  </a:endParaRPr>
                </a:p>
              </p:txBody>
            </p:sp>
          </p:grpSp>
        </p:grpSp>
        <p:pic>
          <p:nvPicPr>
            <p:cNvPr id="6150" name="Picture 39" descr="work13"/>
            <p:cNvPicPr>
              <a:picLocks noChangeAspect="1" noChangeArrowheads="1" noCrop="1"/>
            </p:cNvPicPr>
            <p:nvPr/>
          </p:nvPicPr>
          <p:blipFill>
            <a:blip r:embed="rId2" cstate="print"/>
            <a:srcRect/>
            <a:stretch>
              <a:fillRect/>
            </a:stretch>
          </p:blipFill>
          <p:spPr bwMode="auto">
            <a:xfrm>
              <a:off x="2608" y="2937"/>
              <a:ext cx="952" cy="952"/>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pPr algn="l" eaLnBrk="1" fontAlgn="auto" hangingPunct="1">
              <a:spcAft>
                <a:spcPts val="0"/>
              </a:spcAft>
              <a:defRPr/>
            </a:pPr>
            <a:r>
              <a:rPr lang="ru-RU" dirty="0" smtClean="0"/>
              <a:t>Назначение </a:t>
            </a:r>
            <a:endParaRPr lang="ru-RU" dirty="0"/>
          </a:p>
        </p:txBody>
      </p:sp>
      <p:sp>
        <p:nvSpPr>
          <p:cNvPr id="2" name="Содержимое 1"/>
          <p:cNvSpPr>
            <a:spLocks noGrp="1"/>
          </p:cNvSpPr>
          <p:nvPr>
            <p:ph idx="1"/>
          </p:nvPr>
        </p:nvSpPr>
        <p:spPr>
          <a:xfrm>
            <a:off x="500063" y="1571625"/>
            <a:ext cx="6329362" cy="4876800"/>
          </a:xfrm>
        </p:spPr>
        <p:txBody>
          <a:bodyPr rtlCol="0">
            <a:normAutofit fontScale="47500" lnSpcReduction="20000"/>
          </a:bodyPr>
          <a:lstStyle/>
          <a:p>
            <a:pPr marL="365760" indent="-256032" eaLnBrk="1" fontAlgn="auto" hangingPunct="1">
              <a:spcAft>
                <a:spcPts val="0"/>
              </a:spcAft>
              <a:buFont typeface="Wingdings 3"/>
              <a:buChar char=""/>
              <a:defRPr/>
            </a:pPr>
            <a:r>
              <a:rPr lang="ru-RU" sz="5100" b="1" dirty="0" smtClean="0">
                <a:solidFill>
                  <a:schemeClr val="tx1">
                    <a:lumMod val="50000"/>
                    <a:lumOff val="50000"/>
                  </a:schemeClr>
                </a:solidFill>
              </a:rPr>
              <a:t>Рычаг, блок, ворот, клин, винт, </a:t>
            </a:r>
          </a:p>
          <a:p>
            <a:pPr marL="365760" indent="-256032" eaLnBrk="1" fontAlgn="auto" hangingPunct="1">
              <a:spcAft>
                <a:spcPts val="0"/>
              </a:spcAft>
              <a:buFont typeface="Wingdings 3" pitchFamily="18" charset="2"/>
              <a:buNone/>
              <a:defRPr/>
            </a:pPr>
            <a:r>
              <a:rPr lang="ru-RU" sz="5100" b="1" dirty="0" smtClean="0">
                <a:solidFill>
                  <a:schemeClr val="tx1">
                    <a:lumMod val="50000"/>
                    <a:lumOff val="50000"/>
                  </a:schemeClr>
                </a:solidFill>
              </a:rPr>
              <a:t>   наклонная плоскость. </a:t>
            </a:r>
          </a:p>
          <a:p>
            <a:pPr marL="365760" indent="-256032" eaLnBrk="1" fontAlgn="auto" hangingPunct="1">
              <a:spcAft>
                <a:spcPts val="0"/>
              </a:spcAft>
              <a:buFont typeface="Wingdings 3"/>
              <a:buChar char=""/>
              <a:defRPr/>
            </a:pPr>
            <a:endParaRPr lang="ru-RU" sz="5100" dirty="0" smtClean="0">
              <a:solidFill>
                <a:schemeClr val="tx1">
                  <a:lumMod val="50000"/>
                  <a:lumOff val="50000"/>
                </a:schemeClr>
              </a:solidFill>
            </a:endParaRPr>
          </a:p>
          <a:p>
            <a:pPr marL="365760" indent="-256032" eaLnBrk="1" fontAlgn="auto" hangingPunct="1">
              <a:spcAft>
                <a:spcPts val="0"/>
              </a:spcAft>
              <a:buFont typeface="Wingdings 3"/>
              <a:buChar char=""/>
              <a:defRPr/>
            </a:pPr>
            <a:r>
              <a:rPr lang="ru-RU" sz="5100" dirty="0" smtClean="0">
                <a:solidFill>
                  <a:schemeClr val="tx1">
                    <a:lumMod val="50000"/>
                    <a:lumOff val="50000"/>
                  </a:schemeClr>
                </a:solidFill>
                <a:latin typeface="Times New Roman" pitchFamily="18" charset="0"/>
                <a:cs typeface="Times New Roman" pitchFamily="18" charset="0"/>
              </a:rPr>
              <a:t>Все эти механизмы облегчают работу, потому что дают выигрыш в силе или расстоянии. Так, приложив небольшое усилие на одном конце механизма, мы можем поднять тяжелый груз, подвешенный на его конце, или слегка сместив одну деталь механизма, получить большое смещение другой детали.</a:t>
            </a:r>
          </a:p>
          <a:p>
            <a:pPr marL="365760" indent="-256032" eaLnBrk="1" fontAlgn="auto" hangingPunct="1">
              <a:spcAft>
                <a:spcPts val="0"/>
              </a:spcAft>
              <a:buFont typeface="Wingdings 3"/>
              <a:buChar char=""/>
              <a:defRPr/>
            </a:pPr>
            <a:endParaRPr lang="ru-RU" dirty="0" smtClean="0">
              <a:solidFill>
                <a:schemeClr val="tx1">
                  <a:lumMod val="50000"/>
                  <a:lumOff val="50000"/>
                </a:schemeClr>
              </a:solidFill>
            </a:endParaRPr>
          </a:p>
          <a:p>
            <a:pPr marL="365760" indent="-256032" eaLnBrk="1" fontAlgn="auto" hangingPunct="1">
              <a:spcAft>
                <a:spcPts val="0"/>
              </a:spcAft>
              <a:buFont typeface="Wingdings 3"/>
              <a:buChar char=""/>
              <a:defRPr/>
            </a:pPr>
            <a:r>
              <a:rPr lang="ru-RU" sz="5100" b="1" dirty="0" smtClean="0">
                <a:solidFill>
                  <a:srgbClr val="FF0000"/>
                </a:solidFill>
                <a:effectLst>
                  <a:outerShdw blurRad="38100" dist="38100" dir="2700000" algn="tl">
                    <a:srgbClr val="000000">
                      <a:alpha val="43137"/>
                    </a:srgbClr>
                  </a:outerShdw>
                </a:effectLst>
              </a:rPr>
              <a:t>Простые механизмы дают выигрыш в силе или расстоянии.</a:t>
            </a:r>
            <a:endParaRPr lang="ru-RU" sz="5100" b="1" dirty="0">
              <a:solidFill>
                <a:srgbClr val="FF0000"/>
              </a:solidFill>
              <a:effectLst>
                <a:outerShdw blurRad="38100" dist="38100" dir="2700000" algn="tl">
                  <a:srgbClr val="000000">
                    <a:alpha val="43137"/>
                  </a:srgbClr>
                </a:outerShdw>
              </a:effectLst>
            </a:endParaRPr>
          </a:p>
        </p:txBody>
      </p:sp>
      <p:pic>
        <p:nvPicPr>
          <p:cNvPr id="7172" name="Рисунок 5" descr="molotok.gif"/>
          <p:cNvPicPr>
            <a:picLocks noChangeAspect="1"/>
          </p:cNvPicPr>
          <p:nvPr/>
        </p:nvPicPr>
        <p:blipFill>
          <a:blip r:embed="rId2" cstate="print"/>
          <a:srcRect/>
          <a:stretch>
            <a:fillRect/>
          </a:stretch>
        </p:blipFill>
        <p:spPr bwMode="auto">
          <a:xfrm>
            <a:off x="7572375" y="5187950"/>
            <a:ext cx="1803400" cy="1670050"/>
          </a:xfrm>
          <a:prstGeom prst="rect">
            <a:avLst/>
          </a:prstGeom>
          <a:noFill/>
          <a:ln w="9525">
            <a:noFill/>
            <a:miter lim="800000"/>
            <a:headEnd/>
            <a:tailEnd/>
          </a:ln>
        </p:spPr>
      </p:pic>
      <p:pic>
        <p:nvPicPr>
          <p:cNvPr id="7173" name="Рисунок 7" descr="http://festival.1september.ru/articles/502840/img4.jpg"/>
          <p:cNvPicPr>
            <a:picLocks noChangeAspect="1" noChangeArrowheads="1"/>
          </p:cNvPicPr>
          <p:nvPr/>
        </p:nvPicPr>
        <p:blipFill>
          <a:blip r:embed="rId3" cstate="print"/>
          <a:srcRect/>
          <a:stretch>
            <a:fillRect/>
          </a:stretch>
        </p:blipFill>
        <p:spPr bwMode="auto">
          <a:xfrm>
            <a:off x="7213600" y="0"/>
            <a:ext cx="1930400" cy="2786063"/>
          </a:xfrm>
          <a:prstGeom prst="rect">
            <a:avLst/>
          </a:prstGeom>
          <a:noFill/>
          <a:ln w="9525">
            <a:noFill/>
            <a:miter lim="800000"/>
            <a:headEnd/>
            <a:tailEnd/>
          </a:ln>
        </p:spPr>
      </p:pic>
      <p:pic>
        <p:nvPicPr>
          <p:cNvPr id="7174" name="Рисунок 5" descr="http://class-fizika.narod.ru/7_class/7_naklpl/error2.gif"/>
          <p:cNvPicPr>
            <a:picLocks noChangeAspect="1" noChangeArrowheads="1"/>
          </p:cNvPicPr>
          <p:nvPr/>
        </p:nvPicPr>
        <p:blipFill>
          <a:blip r:embed="rId4" cstate="print"/>
          <a:srcRect/>
          <a:stretch>
            <a:fillRect/>
          </a:stretch>
        </p:blipFill>
        <p:spPr bwMode="auto">
          <a:xfrm>
            <a:off x="5072063" y="0"/>
            <a:ext cx="1822450" cy="1357313"/>
          </a:xfrm>
          <a:prstGeom prst="rect">
            <a:avLst/>
          </a:prstGeom>
          <a:noFill/>
          <a:ln w="9525">
            <a:noFill/>
            <a:miter lim="800000"/>
            <a:headEnd/>
            <a:tailEnd/>
          </a:ln>
        </p:spPr>
      </p:pic>
      <p:pic>
        <p:nvPicPr>
          <p:cNvPr id="7175" name="Picture 4" descr="клин"/>
          <p:cNvPicPr>
            <a:picLocks noChangeAspect="1" noChangeArrowheads="1"/>
          </p:cNvPicPr>
          <p:nvPr/>
        </p:nvPicPr>
        <p:blipFill>
          <a:blip r:embed="rId5" cstate="print"/>
          <a:srcRect l="65587"/>
          <a:stretch>
            <a:fillRect/>
          </a:stretch>
        </p:blipFill>
        <p:spPr bwMode="auto">
          <a:xfrm>
            <a:off x="7358063" y="3000375"/>
            <a:ext cx="1428750" cy="17081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1357313" y="142875"/>
            <a:ext cx="7543800" cy="1143000"/>
          </a:xfrm>
        </p:spPr>
        <p:txBody>
          <a:bodyPr>
            <a:normAutofit fontScale="90000"/>
          </a:bodyPr>
          <a:lstStyle/>
          <a:p>
            <a:pPr eaLnBrk="1" fontAlgn="auto" hangingPunct="1">
              <a:spcAft>
                <a:spcPts val="0"/>
              </a:spcAft>
              <a:defRPr/>
            </a:pPr>
            <a:r>
              <a:rPr lang="ru-RU" dirty="0" smtClean="0"/>
              <a:t>Структурно-логическая схема</a:t>
            </a:r>
            <a:endParaRPr lang="ru-RU" dirty="0"/>
          </a:p>
        </p:txBody>
      </p:sp>
      <p:sp>
        <p:nvSpPr>
          <p:cNvPr id="18437" name="Text Box 30"/>
          <p:cNvSpPr txBox="1">
            <a:spLocks noChangeArrowheads="1"/>
          </p:cNvSpPr>
          <p:nvPr/>
        </p:nvSpPr>
        <p:spPr bwMode="auto">
          <a:xfrm>
            <a:off x="4114800" y="1285875"/>
            <a:ext cx="1770063" cy="920750"/>
          </a:xfrm>
          <a:prstGeom prst="rect">
            <a:avLst/>
          </a:prstGeom>
          <a:solidFill>
            <a:srgbClr val="FFFFFF"/>
          </a:solidFill>
          <a:ln w="9525">
            <a:solidFill>
              <a:srgbClr val="000000"/>
            </a:solidFill>
            <a:miter lim="800000"/>
            <a:headEnd/>
            <a:tailEnd/>
          </a:ln>
        </p:spPr>
        <p:txBody>
          <a:bodyPr/>
          <a:lstStyle/>
          <a:p>
            <a:pPr algn="ctr">
              <a:spcAft>
                <a:spcPts val="1000"/>
              </a:spcAft>
            </a:pPr>
            <a:r>
              <a:rPr lang="ru-RU" sz="1600">
                <a:latin typeface="Calibri" pitchFamily="34" charset="0"/>
              </a:rPr>
              <a:t>Простые механизмы</a:t>
            </a:r>
            <a:endParaRPr lang="ru-RU" sz="1600"/>
          </a:p>
        </p:txBody>
      </p:sp>
      <p:sp>
        <p:nvSpPr>
          <p:cNvPr id="18438" name="Text Box 31"/>
          <p:cNvSpPr txBox="1">
            <a:spLocks noChangeArrowheads="1"/>
          </p:cNvSpPr>
          <p:nvPr/>
        </p:nvSpPr>
        <p:spPr bwMode="auto">
          <a:xfrm>
            <a:off x="2428875" y="2571750"/>
            <a:ext cx="1519238" cy="979488"/>
          </a:xfrm>
          <a:prstGeom prst="rect">
            <a:avLst/>
          </a:prstGeom>
          <a:solidFill>
            <a:srgbClr val="FFFFFF"/>
          </a:solidFill>
          <a:ln w="9525">
            <a:solidFill>
              <a:srgbClr val="000000"/>
            </a:solidFill>
            <a:miter lim="800000"/>
            <a:headEnd/>
            <a:tailEnd/>
          </a:ln>
        </p:spPr>
        <p:txBody>
          <a:bodyPr/>
          <a:lstStyle/>
          <a:p>
            <a:pPr algn="ctr">
              <a:spcAft>
                <a:spcPts val="1000"/>
              </a:spcAft>
            </a:pPr>
            <a:endParaRPr lang="ru-RU" sz="1100">
              <a:latin typeface="Times New Roman" pitchFamily="18" charset="0"/>
            </a:endParaRPr>
          </a:p>
          <a:p>
            <a:pPr algn="ctr">
              <a:spcAft>
                <a:spcPts val="1000"/>
              </a:spcAft>
            </a:pPr>
            <a:r>
              <a:rPr lang="ru-RU">
                <a:latin typeface="Calibri" pitchFamily="34" charset="0"/>
              </a:rPr>
              <a:t>Рычаг</a:t>
            </a:r>
            <a:endParaRPr lang="ru-RU"/>
          </a:p>
        </p:txBody>
      </p:sp>
      <p:sp>
        <p:nvSpPr>
          <p:cNvPr id="18439" name="Text Box 32"/>
          <p:cNvSpPr txBox="1">
            <a:spLocks noChangeArrowheads="1"/>
          </p:cNvSpPr>
          <p:nvPr/>
        </p:nvSpPr>
        <p:spPr bwMode="auto">
          <a:xfrm>
            <a:off x="6149975" y="2566988"/>
            <a:ext cx="1517650" cy="979487"/>
          </a:xfrm>
          <a:prstGeom prst="rect">
            <a:avLst/>
          </a:prstGeom>
          <a:solidFill>
            <a:srgbClr val="FFFFFF"/>
          </a:solidFill>
          <a:ln w="9525">
            <a:solidFill>
              <a:srgbClr val="000000"/>
            </a:solidFill>
            <a:miter lim="800000"/>
            <a:headEnd/>
            <a:tailEnd/>
          </a:ln>
        </p:spPr>
        <p:txBody>
          <a:bodyPr/>
          <a:lstStyle/>
          <a:p>
            <a:pPr algn="ctr">
              <a:spcAft>
                <a:spcPts val="1000"/>
              </a:spcAft>
            </a:pPr>
            <a:r>
              <a:rPr lang="ru-RU">
                <a:latin typeface="Calibri" pitchFamily="34" charset="0"/>
              </a:rPr>
              <a:t>Наклонная плоскость</a:t>
            </a:r>
            <a:endParaRPr lang="ru-RU"/>
          </a:p>
        </p:txBody>
      </p:sp>
      <p:cxnSp>
        <p:nvCxnSpPr>
          <p:cNvPr id="8198" name="AutoShape 33"/>
          <p:cNvCxnSpPr>
            <a:cxnSpLocks noChangeShapeType="1"/>
          </p:cNvCxnSpPr>
          <p:nvPr/>
        </p:nvCxnSpPr>
        <p:spPr bwMode="auto">
          <a:xfrm>
            <a:off x="4973638" y="2206625"/>
            <a:ext cx="26987" cy="3095625"/>
          </a:xfrm>
          <a:prstGeom prst="straightConnector1">
            <a:avLst/>
          </a:prstGeom>
          <a:noFill/>
          <a:ln w="9525">
            <a:solidFill>
              <a:srgbClr val="000000"/>
            </a:solidFill>
            <a:round/>
            <a:headEnd/>
            <a:tailEnd/>
          </a:ln>
        </p:spPr>
      </p:cxnSp>
      <p:cxnSp>
        <p:nvCxnSpPr>
          <p:cNvPr id="8199" name="AutoShape 34"/>
          <p:cNvCxnSpPr>
            <a:cxnSpLocks noChangeShapeType="1"/>
          </p:cNvCxnSpPr>
          <p:nvPr/>
        </p:nvCxnSpPr>
        <p:spPr bwMode="auto">
          <a:xfrm flipV="1">
            <a:off x="3943350" y="2984500"/>
            <a:ext cx="2206625" cy="14288"/>
          </a:xfrm>
          <a:prstGeom prst="straightConnector1">
            <a:avLst/>
          </a:prstGeom>
          <a:noFill/>
          <a:ln w="9525">
            <a:solidFill>
              <a:srgbClr val="000000"/>
            </a:solidFill>
            <a:round/>
            <a:headEnd/>
            <a:tailEnd/>
          </a:ln>
        </p:spPr>
      </p:cxnSp>
      <p:cxnSp>
        <p:nvCxnSpPr>
          <p:cNvPr id="8200" name="AutoShape 35"/>
          <p:cNvCxnSpPr>
            <a:cxnSpLocks noChangeShapeType="1"/>
          </p:cNvCxnSpPr>
          <p:nvPr/>
        </p:nvCxnSpPr>
        <p:spPr bwMode="auto">
          <a:xfrm flipV="1">
            <a:off x="2582863" y="4524375"/>
            <a:ext cx="5084762" cy="28575"/>
          </a:xfrm>
          <a:prstGeom prst="straightConnector1">
            <a:avLst/>
          </a:prstGeom>
          <a:noFill/>
          <a:ln w="9525">
            <a:solidFill>
              <a:srgbClr val="000000"/>
            </a:solidFill>
            <a:round/>
            <a:headEnd/>
            <a:tailEnd/>
          </a:ln>
        </p:spPr>
      </p:cxnSp>
      <p:cxnSp>
        <p:nvCxnSpPr>
          <p:cNvPr id="8201" name="AutoShape 36"/>
          <p:cNvCxnSpPr>
            <a:cxnSpLocks noChangeShapeType="1"/>
          </p:cNvCxnSpPr>
          <p:nvPr/>
        </p:nvCxnSpPr>
        <p:spPr bwMode="auto">
          <a:xfrm>
            <a:off x="5000625" y="4552950"/>
            <a:ext cx="0" cy="749300"/>
          </a:xfrm>
          <a:prstGeom prst="straightConnector1">
            <a:avLst/>
          </a:prstGeom>
          <a:noFill/>
          <a:ln w="9525">
            <a:solidFill>
              <a:srgbClr val="000000"/>
            </a:solidFill>
            <a:round/>
            <a:headEnd/>
            <a:tailEnd type="triangle" w="med" len="med"/>
          </a:ln>
        </p:spPr>
      </p:cxnSp>
      <p:cxnSp>
        <p:nvCxnSpPr>
          <p:cNvPr id="8202" name="AutoShape 37"/>
          <p:cNvCxnSpPr>
            <a:cxnSpLocks noChangeShapeType="1"/>
          </p:cNvCxnSpPr>
          <p:nvPr/>
        </p:nvCxnSpPr>
        <p:spPr bwMode="auto">
          <a:xfrm>
            <a:off x="2173288" y="4552950"/>
            <a:ext cx="0" cy="676275"/>
          </a:xfrm>
          <a:prstGeom prst="straightConnector1">
            <a:avLst/>
          </a:prstGeom>
          <a:noFill/>
          <a:ln w="9525">
            <a:solidFill>
              <a:srgbClr val="000000"/>
            </a:solidFill>
            <a:round/>
            <a:headEnd/>
            <a:tailEnd type="triangle" w="med" len="med"/>
          </a:ln>
        </p:spPr>
      </p:cxnSp>
      <p:cxnSp>
        <p:nvCxnSpPr>
          <p:cNvPr id="8203" name="AutoShape 38"/>
          <p:cNvCxnSpPr>
            <a:cxnSpLocks noChangeShapeType="1"/>
          </p:cNvCxnSpPr>
          <p:nvPr/>
        </p:nvCxnSpPr>
        <p:spPr bwMode="auto">
          <a:xfrm>
            <a:off x="3627438" y="4552950"/>
            <a:ext cx="0" cy="676275"/>
          </a:xfrm>
          <a:prstGeom prst="straightConnector1">
            <a:avLst/>
          </a:prstGeom>
          <a:noFill/>
          <a:ln w="9525">
            <a:solidFill>
              <a:srgbClr val="000000"/>
            </a:solidFill>
            <a:round/>
            <a:headEnd/>
            <a:tailEnd type="triangle" w="med" len="med"/>
          </a:ln>
        </p:spPr>
      </p:cxnSp>
      <p:cxnSp>
        <p:nvCxnSpPr>
          <p:cNvPr id="8204" name="AutoShape 39"/>
          <p:cNvCxnSpPr>
            <a:cxnSpLocks noChangeShapeType="1"/>
          </p:cNvCxnSpPr>
          <p:nvPr/>
        </p:nvCxnSpPr>
        <p:spPr bwMode="auto">
          <a:xfrm>
            <a:off x="7667625" y="4524375"/>
            <a:ext cx="0" cy="704850"/>
          </a:xfrm>
          <a:prstGeom prst="straightConnector1">
            <a:avLst/>
          </a:prstGeom>
          <a:noFill/>
          <a:ln w="9525">
            <a:solidFill>
              <a:srgbClr val="000000"/>
            </a:solidFill>
            <a:round/>
            <a:headEnd/>
            <a:tailEnd type="triangle" w="med" len="med"/>
          </a:ln>
        </p:spPr>
      </p:cxnSp>
      <p:cxnSp>
        <p:nvCxnSpPr>
          <p:cNvPr id="8205" name="AutoShape 40"/>
          <p:cNvCxnSpPr>
            <a:cxnSpLocks noChangeShapeType="1"/>
          </p:cNvCxnSpPr>
          <p:nvPr/>
        </p:nvCxnSpPr>
        <p:spPr bwMode="auto">
          <a:xfrm>
            <a:off x="6373813" y="4552950"/>
            <a:ext cx="0" cy="676275"/>
          </a:xfrm>
          <a:prstGeom prst="straightConnector1">
            <a:avLst/>
          </a:prstGeom>
          <a:noFill/>
          <a:ln w="9525">
            <a:solidFill>
              <a:srgbClr val="000000"/>
            </a:solidFill>
            <a:round/>
            <a:headEnd/>
            <a:tailEnd type="triangle" w="med" len="med"/>
          </a:ln>
        </p:spPr>
      </p:cxnSp>
      <p:sp>
        <p:nvSpPr>
          <p:cNvPr id="18448" name="Text Box 41"/>
          <p:cNvSpPr txBox="1">
            <a:spLocks noChangeArrowheads="1"/>
          </p:cNvSpPr>
          <p:nvPr/>
        </p:nvSpPr>
        <p:spPr bwMode="auto">
          <a:xfrm>
            <a:off x="1500188" y="5229225"/>
            <a:ext cx="1308100" cy="893763"/>
          </a:xfrm>
          <a:prstGeom prst="rect">
            <a:avLst/>
          </a:prstGeom>
          <a:solidFill>
            <a:srgbClr val="FFFFFF"/>
          </a:solidFill>
          <a:ln w="9525">
            <a:solidFill>
              <a:srgbClr val="000000"/>
            </a:solidFill>
            <a:miter lim="800000"/>
            <a:headEnd/>
            <a:tailEnd/>
          </a:ln>
        </p:spPr>
        <p:txBody>
          <a:bodyPr/>
          <a:lstStyle/>
          <a:p>
            <a:pPr algn="ctr">
              <a:spcAft>
                <a:spcPts val="1000"/>
              </a:spcAft>
            </a:pPr>
            <a:r>
              <a:rPr lang="ru-RU">
                <a:latin typeface="Calibri" pitchFamily="34" charset="0"/>
              </a:rPr>
              <a:t>Блок </a:t>
            </a:r>
            <a:endParaRPr lang="ru-RU"/>
          </a:p>
        </p:txBody>
      </p:sp>
      <p:sp>
        <p:nvSpPr>
          <p:cNvPr id="18449" name="Text Box 42"/>
          <p:cNvSpPr txBox="1">
            <a:spLocks noChangeArrowheads="1"/>
          </p:cNvSpPr>
          <p:nvPr/>
        </p:nvSpPr>
        <p:spPr bwMode="auto">
          <a:xfrm>
            <a:off x="3076575" y="5224463"/>
            <a:ext cx="1174750" cy="892175"/>
          </a:xfrm>
          <a:prstGeom prst="rect">
            <a:avLst/>
          </a:prstGeom>
          <a:solidFill>
            <a:srgbClr val="FFFFFF"/>
          </a:solidFill>
          <a:ln w="9525">
            <a:solidFill>
              <a:srgbClr val="000000"/>
            </a:solidFill>
            <a:miter lim="800000"/>
            <a:headEnd/>
            <a:tailEnd/>
          </a:ln>
        </p:spPr>
        <p:txBody>
          <a:bodyPr/>
          <a:lstStyle/>
          <a:p>
            <a:pPr algn="ctr">
              <a:spcAft>
                <a:spcPts val="1000"/>
              </a:spcAft>
            </a:pPr>
            <a:r>
              <a:rPr lang="ru-RU">
                <a:latin typeface="Calibri" pitchFamily="34" charset="0"/>
              </a:rPr>
              <a:t>Ворот </a:t>
            </a:r>
            <a:endParaRPr lang="ru-RU"/>
          </a:p>
        </p:txBody>
      </p:sp>
      <p:sp>
        <p:nvSpPr>
          <p:cNvPr id="18450" name="Text Box 43"/>
          <p:cNvSpPr txBox="1">
            <a:spLocks noChangeArrowheads="1"/>
          </p:cNvSpPr>
          <p:nvPr/>
        </p:nvSpPr>
        <p:spPr bwMode="auto">
          <a:xfrm>
            <a:off x="5884863" y="5229225"/>
            <a:ext cx="1109662" cy="820738"/>
          </a:xfrm>
          <a:prstGeom prst="rect">
            <a:avLst/>
          </a:prstGeom>
          <a:solidFill>
            <a:srgbClr val="FFFFFF"/>
          </a:solidFill>
          <a:ln w="9525">
            <a:solidFill>
              <a:srgbClr val="000000"/>
            </a:solidFill>
            <a:miter lim="800000"/>
            <a:headEnd/>
            <a:tailEnd/>
          </a:ln>
        </p:spPr>
        <p:txBody>
          <a:bodyPr/>
          <a:lstStyle/>
          <a:p>
            <a:pPr algn="ctr">
              <a:spcAft>
                <a:spcPts val="1000"/>
              </a:spcAft>
            </a:pPr>
            <a:r>
              <a:rPr lang="ru-RU">
                <a:latin typeface="Calibri" pitchFamily="34" charset="0"/>
              </a:rPr>
              <a:t>Клин </a:t>
            </a:r>
            <a:endParaRPr lang="ru-RU"/>
          </a:p>
        </p:txBody>
      </p:sp>
      <p:sp>
        <p:nvSpPr>
          <p:cNvPr id="18451" name="Text Box 44"/>
          <p:cNvSpPr txBox="1">
            <a:spLocks noChangeArrowheads="1"/>
          </p:cNvSpPr>
          <p:nvPr/>
        </p:nvSpPr>
        <p:spPr bwMode="auto">
          <a:xfrm>
            <a:off x="7272338" y="5229225"/>
            <a:ext cx="1162050" cy="820738"/>
          </a:xfrm>
          <a:prstGeom prst="rect">
            <a:avLst/>
          </a:prstGeom>
          <a:solidFill>
            <a:srgbClr val="FFFFFF"/>
          </a:solidFill>
          <a:ln w="9525">
            <a:solidFill>
              <a:srgbClr val="000000"/>
            </a:solidFill>
            <a:miter lim="800000"/>
            <a:headEnd/>
            <a:tailEnd/>
          </a:ln>
        </p:spPr>
        <p:txBody>
          <a:bodyPr/>
          <a:lstStyle/>
          <a:p>
            <a:pPr algn="ctr">
              <a:spcAft>
                <a:spcPts val="1000"/>
              </a:spcAft>
            </a:pPr>
            <a:r>
              <a:rPr lang="ru-RU">
                <a:latin typeface="Calibri" pitchFamily="34" charset="0"/>
              </a:rPr>
              <a:t>Винт </a:t>
            </a:r>
            <a:endParaRPr lang="ru-RU"/>
          </a:p>
        </p:txBody>
      </p:sp>
      <p:cxnSp>
        <p:nvCxnSpPr>
          <p:cNvPr id="8210" name="AutoShape 45"/>
          <p:cNvCxnSpPr>
            <a:cxnSpLocks noChangeShapeType="1"/>
          </p:cNvCxnSpPr>
          <p:nvPr/>
        </p:nvCxnSpPr>
        <p:spPr bwMode="auto">
          <a:xfrm>
            <a:off x="2173288" y="4552950"/>
            <a:ext cx="409575" cy="0"/>
          </a:xfrm>
          <a:prstGeom prst="straightConnector1">
            <a:avLst/>
          </a:prstGeom>
          <a:noFill/>
          <a:ln w="9525">
            <a:solidFill>
              <a:srgbClr val="000000"/>
            </a:solidFill>
            <a:round/>
            <a:headEnd/>
            <a:tailEnd/>
          </a:ln>
        </p:spPr>
      </p:cxnSp>
      <p:sp>
        <p:nvSpPr>
          <p:cNvPr id="18453" name="Oval 46"/>
          <p:cNvSpPr>
            <a:spLocks noChangeArrowheads="1"/>
          </p:cNvSpPr>
          <p:nvPr/>
        </p:nvSpPr>
        <p:spPr bwMode="auto">
          <a:xfrm>
            <a:off x="4405313" y="5302250"/>
            <a:ext cx="1241425" cy="1136650"/>
          </a:xfrm>
          <a:prstGeom prst="ellipse">
            <a:avLst/>
          </a:prstGeom>
          <a:solidFill>
            <a:srgbClr val="FFFFFF"/>
          </a:solidFill>
          <a:ln w="9525">
            <a:solidFill>
              <a:srgbClr val="000000"/>
            </a:solidFill>
            <a:round/>
            <a:headEnd/>
            <a:tailEnd/>
          </a:ln>
        </p:spPr>
        <p:txBody>
          <a:bodyPr/>
          <a:lstStyle/>
          <a:p>
            <a:endParaRPr lang="ru-RU"/>
          </a:p>
        </p:txBody>
      </p:sp>
      <p:sp>
        <p:nvSpPr>
          <p:cNvPr id="18454" name="Text Box 47"/>
          <p:cNvSpPr txBox="1">
            <a:spLocks noChangeArrowheads="1"/>
          </p:cNvSpPr>
          <p:nvPr/>
        </p:nvSpPr>
        <p:spPr bwMode="auto">
          <a:xfrm>
            <a:off x="4551363" y="5575300"/>
            <a:ext cx="844550" cy="547688"/>
          </a:xfrm>
          <a:prstGeom prst="rect">
            <a:avLst/>
          </a:prstGeom>
          <a:solidFill>
            <a:srgbClr val="FFFFFF"/>
          </a:solidFill>
          <a:ln w="9525">
            <a:noFill/>
            <a:miter lim="800000"/>
            <a:headEnd/>
            <a:tailEnd/>
          </a:ln>
        </p:spPr>
        <p:txBody>
          <a:bodyPr/>
          <a:lstStyle/>
          <a:p>
            <a:pPr algn="ctr">
              <a:spcAft>
                <a:spcPts val="1000"/>
              </a:spcAft>
            </a:pPr>
            <a:r>
              <a:rPr lang="ru-RU" sz="1400">
                <a:latin typeface="Calibri" pitchFamily="34" charset="0"/>
              </a:rPr>
              <a:t>колесо</a:t>
            </a:r>
            <a:endParaRPr lang="ru-RU" sz="14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8437"/>
                                        </p:tgtEl>
                                        <p:attrNameLst>
                                          <p:attrName>style.visibility</p:attrName>
                                        </p:attrNameLst>
                                      </p:cBhvr>
                                      <p:to>
                                        <p:strVal val="visible"/>
                                      </p:to>
                                    </p:set>
                                    <p:animEffect transition="in" filter="wipe(down)">
                                      <p:cBhvr>
                                        <p:cTn id="7" dur="500"/>
                                        <p:tgtEl>
                                          <p:spTgt spid="1843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8438"/>
                                        </p:tgtEl>
                                        <p:attrNameLst>
                                          <p:attrName>style.visibility</p:attrName>
                                        </p:attrNameLst>
                                      </p:cBhvr>
                                      <p:to>
                                        <p:strVal val="visible"/>
                                      </p:to>
                                    </p:set>
                                    <p:animEffect transition="in" filter="wipe(down)">
                                      <p:cBhvr>
                                        <p:cTn id="12" dur="500"/>
                                        <p:tgtEl>
                                          <p:spTgt spid="1843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8439"/>
                                        </p:tgtEl>
                                        <p:attrNameLst>
                                          <p:attrName>style.visibility</p:attrName>
                                        </p:attrNameLst>
                                      </p:cBhvr>
                                      <p:to>
                                        <p:strVal val="visible"/>
                                      </p:to>
                                    </p:set>
                                    <p:animEffect transition="in" filter="wipe(down)">
                                      <p:cBhvr>
                                        <p:cTn id="17" dur="500"/>
                                        <p:tgtEl>
                                          <p:spTgt spid="1843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8453"/>
                                        </p:tgtEl>
                                        <p:attrNameLst>
                                          <p:attrName>style.visibility</p:attrName>
                                        </p:attrNameLst>
                                      </p:cBhvr>
                                      <p:to>
                                        <p:strVal val="visible"/>
                                      </p:to>
                                    </p:set>
                                    <p:animEffect transition="in" filter="wipe(down)">
                                      <p:cBhvr>
                                        <p:cTn id="22" dur="500"/>
                                        <p:tgtEl>
                                          <p:spTgt spid="1845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4" fill="hold" nodeType="clickEffect">
                                  <p:stCondLst>
                                    <p:cond delay="0"/>
                                  </p:stCondLst>
                                  <p:childTnLst>
                                    <p:set>
                                      <p:cBhvr>
                                        <p:cTn id="26" dur="1" fill="hold">
                                          <p:stCondLst>
                                            <p:cond delay="0"/>
                                          </p:stCondLst>
                                        </p:cTn>
                                        <p:tgtEl>
                                          <p:spTgt spid="18454">
                                            <p:txEl>
                                              <p:pRg st="0" end="0"/>
                                            </p:txEl>
                                          </p:spTgt>
                                        </p:tgtEl>
                                        <p:attrNameLst>
                                          <p:attrName>style.visibility</p:attrName>
                                        </p:attrNameLst>
                                      </p:cBhvr>
                                      <p:to>
                                        <p:strVal val="visible"/>
                                      </p:to>
                                    </p:set>
                                    <p:animEffect transition="in" filter="wipe(down)">
                                      <p:cBhvr>
                                        <p:cTn id="27" dur="500"/>
                                        <p:tgtEl>
                                          <p:spTgt spid="18454">
                                            <p:txEl>
                                              <p:pRg st="0" end="0"/>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4" fill="hold" nodeType="clickEffect">
                                  <p:stCondLst>
                                    <p:cond delay="0"/>
                                  </p:stCondLst>
                                  <p:childTnLst>
                                    <p:set>
                                      <p:cBhvr>
                                        <p:cTn id="31" dur="1" fill="hold">
                                          <p:stCondLst>
                                            <p:cond delay="0"/>
                                          </p:stCondLst>
                                        </p:cTn>
                                        <p:tgtEl>
                                          <p:spTgt spid="18448">
                                            <p:txEl>
                                              <p:pRg st="0" end="0"/>
                                            </p:txEl>
                                          </p:spTgt>
                                        </p:tgtEl>
                                        <p:attrNameLst>
                                          <p:attrName>style.visibility</p:attrName>
                                        </p:attrNameLst>
                                      </p:cBhvr>
                                      <p:to>
                                        <p:strVal val="visible"/>
                                      </p:to>
                                    </p:set>
                                    <p:animEffect transition="in" filter="wipe(down)">
                                      <p:cBhvr>
                                        <p:cTn id="32" dur="500"/>
                                        <p:tgtEl>
                                          <p:spTgt spid="18448">
                                            <p:txEl>
                                              <p:pRg st="0" end="0"/>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4" fill="hold" nodeType="clickEffect">
                                  <p:stCondLst>
                                    <p:cond delay="0"/>
                                  </p:stCondLst>
                                  <p:childTnLst>
                                    <p:set>
                                      <p:cBhvr>
                                        <p:cTn id="36" dur="1" fill="hold">
                                          <p:stCondLst>
                                            <p:cond delay="0"/>
                                          </p:stCondLst>
                                        </p:cTn>
                                        <p:tgtEl>
                                          <p:spTgt spid="18449">
                                            <p:txEl>
                                              <p:pRg st="0" end="0"/>
                                            </p:txEl>
                                          </p:spTgt>
                                        </p:tgtEl>
                                        <p:attrNameLst>
                                          <p:attrName>style.visibility</p:attrName>
                                        </p:attrNameLst>
                                      </p:cBhvr>
                                      <p:to>
                                        <p:strVal val="visible"/>
                                      </p:to>
                                    </p:set>
                                    <p:animEffect transition="in" filter="wipe(down)">
                                      <p:cBhvr>
                                        <p:cTn id="37" dur="500"/>
                                        <p:tgtEl>
                                          <p:spTgt spid="18449">
                                            <p:txEl>
                                              <p:pRg st="0" end="0"/>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4" fill="hold" nodeType="clickEffect">
                                  <p:stCondLst>
                                    <p:cond delay="0"/>
                                  </p:stCondLst>
                                  <p:childTnLst>
                                    <p:set>
                                      <p:cBhvr>
                                        <p:cTn id="41" dur="1" fill="hold">
                                          <p:stCondLst>
                                            <p:cond delay="0"/>
                                          </p:stCondLst>
                                        </p:cTn>
                                        <p:tgtEl>
                                          <p:spTgt spid="18450">
                                            <p:txEl>
                                              <p:pRg st="0" end="0"/>
                                            </p:txEl>
                                          </p:spTgt>
                                        </p:tgtEl>
                                        <p:attrNameLst>
                                          <p:attrName>style.visibility</p:attrName>
                                        </p:attrNameLst>
                                      </p:cBhvr>
                                      <p:to>
                                        <p:strVal val="visible"/>
                                      </p:to>
                                    </p:set>
                                    <p:animEffect transition="in" filter="wipe(down)">
                                      <p:cBhvr>
                                        <p:cTn id="42" dur="500"/>
                                        <p:tgtEl>
                                          <p:spTgt spid="18450">
                                            <p:txEl>
                                              <p:pRg st="0" end="0"/>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4" fill="hold" nodeType="clickEffect">
                                  <p:stCondLst>
                                    <p:cond delay="0"/>
                                  </p:stCondLst>
                                  <p:childTnLst>
                                    <p:set>
                                      <p:cBhvr>
                                        <p:cTn id="46" dur="1" fill="hold">
                                          <p:stCondLst>
                                            <p:cond delay="0"/>
                                          </p:stCondLst>
                                        </p:cTn>
                                        <p:tgtEl>
                                          <p:spTgt spid="18451">
                                            <p:txEl>
                                              <p:pRg st="0" end="0"/>
                                            </p:txEl>
                                          </p:spTgt>
                                        </p:tgtEl>
                                        <p:attrNameLst>
                                          <p:attrName>style.visibility</p:attrName>
                                        </p:attrNameLst>
                                      </p:cBhvr>
                                      <p:to>
                                        <p:strVal val="visible"/>
                                      </p:to>
                                    </p:set>
                                    <p:animEffect transition="in" filter="wipe(down)">
                                      <p:cBhvr>
                                        <p:cTn id="47" dur="500"/>
                                        <p:tgtEl>
                                          <p:spTgt spid="1845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7" grpId="0" animBg="1"/>
      <p:bldP spid="18438" grpId="0" animBg="1"/>
      <p:bldP spid="18439" grpId="0" animBg="1"/>
      <p:bldP spid="1845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Box 1"/>
          <p:cNvSpPr txBox="1">
            <a:spLocks noChangeArrowheads="1"/>
          </p:cNvSpPr>
          <p:nvPr/>
        </p:nvSpPr>
        <p:spPr bwMode="auto">
          <a:xfrm>
            <a:off x="642938" y="571500"/>
            <a:ext cx="7786687" cy="5632450"/>
          </a:xfrm>
          <a:prstGeom prst="rect">
            <a:avLst/>
          </a:prstGeom>
          <a:noFill/>
          <a:ln w="9525">
            <a:noFill/>
            <a:miter lim="800000"/>
            <a:headEnd/>
            <a:tailEnd/>
          </a:ln>
        </p:spPr>
        <p:txBody>
          <a:bodyPr>
            <a:spAutoFit/>
          </a:bodyPr>
          <a:lstStyle/>
          <a:p>
            <a:r>
              <a:rPr lang="ru-RU">
                <a:latin typeface="Lucida Sans Unicode" pitchFamily="34" charset="0"/>
              </a:rPr>
              <a:t>     </a:t>
            </a:r>
            <a:r>
              <a:rPr lang="ru-RU" sz="2000">
                <a:latin typeface="Times New Roman" pitchFamily="18" charset="0"/>
                <a:cs typeface="Times New Roman" pitchFamily="18" charset="0"/>
              </a:rPr>
              <a:t>В древние времена многие простые механизмы</a:t>
            </a:r>
            <a:br>
              <a:rPr lang="ru-RU" sz="2000">
                <a:latin typeface="Times New Roman" pitchFamily="18" charset="0"/>
                <a:cs typeface="Times New Roman" pitchFamily="18" charset="0"/>
              </a:rPr>
            </a:br>
            <a:r>
              <a:rPr lang="ru-RU" sz="2000">
                <a:latin typeface="Times New Roman" pitchFamily="18" charset="0"/>
                <a:cs typeface="Times New Roman" pitchFamily="18" charset="0"/>
              </a:rPr>
              <a:t>использовались в военных целях. Это </a:t>
            </a:r>
            <a:r>
              <a:rPr lang="ru-RU" sz="2000" i="1">
                <a:latin typeface="Times New Roman" pitchFamily="18" charset="0"/>
                <a:cs typeface="Times New Roman" pitchFamily="18" charset="0"/>
              </a:rPr>
              <a:t>баллисты, катапульты и другие устройства.</a:t>
            </a:r>
            <a:r>
              <a:rPr lang="ru-RU" sz="2000">
                <a:latin typeface="Times New Roman" pitchFamily="18" charset="0"/>
                <a:cs typeface="Times New Roman" pitchFamily="18" charset="0"/>
              </a:rPr>
              <a:t/>
            </a:r>
            <a:br>
              <a:rPr lang="ru-RU" sz="2000">
                <a:latin typeface="Times New Roman" pitchFamily="18" charset="0"/>
                <a:cs typeface="Times New Roman" pitchFamily="18" charset="0"/>
              </a:rPr>
            </a:br>
            <a:r>
              <a:rPr lang="ru-RU" sz="2000">
                <a:latin typeface="Times New Roman" pitchFamily="18" charset="0"/>
                <a:cs typeface="Times New Roman" pitchFamily="18" charset="0"/>
              </a:rPr>
              <a:t>Особенно большим количеством изобретений в этой области прославился </a:t>
            </a:r>
            <a:r>
              <a:rPr lang="ru-RU" sz="2000" b="1">
                <a:solidFill>
                  <a:srgbClr val="FF0000"/>
                </a:solidFill>
                <a:latin typeface="Times New Roman" pitchFamily="18" charset="0"/>
                <a:cs typeface="Times New Roman" pitchFamily="18" charset="0"/>
              </a:rPr>
              <a:t>Архимед. </a:t>
            </a:r>
          </a:p>
          <a:p>
            <a:endParaRPr lang="ru-RU" sz="2000">
              <a:latin typeface="Times New Roman" pitchFamily="18" charset="0"/>
              <a:cs typeface="Times New Roman" pitchFamily="18" charset="0"/>
            </a:endParaRPr>
          </a:p>
          <a:p>
            <a:r>
              <a:rPr lang="ru-RU" sz="2000">
                <a:latin typeface="Times New Roman" pitchFamily="18" charset="0"/>
                <a:cs typeface="Times New Roman" pitchFamily="18" charset="0"/>
              </a:rPr>
              <a:t>     </a:t>
            </a:r>
            <a:r>
              <a:rPr lang="ru-RU" sz="2000" b="1">
                <a:solidFill>
                  <a:srgbClr val="FF0000"/>
                </a:solidFill>
                <a:latin typeface="Times New Roman" pitchFamily="18" charset="0"/>
                <a:cs typeface="Times New Roman" pitchFamily="18" charset="0"/>
              </a:rPr>
              <a:t>Архимед</a:t>
            </a:r>
            <a:r>
              <a:rPr lang="ru-RU" sz="2000">
                <a:latin typeface="Times New Roman" pitchFamily="18" charset="0"/>
                <a:cs typeface="Times New Roman" pitchFamily="18" charset="0"/>
              </a:rPr>
              <a:t> родился на острове Сицилия в городе Сиракузы. Когда римские войска осадили Сиракузы, 75-летний Архимед возглавил оборону родного города. Сконструированные им механизмы поразили воображение современников. Огромный урон, наносимый римским войскам «железными лапами» и метательными машинами Архимеда, привел, по словам Плутарха к тому, что «римляне стали так трусливы, что если замечали над стеной движения кусок каната или бревно, то кричали: «Вот, вот она!» и, думая, что Архимед хочет направить на них какую-нибудь машину, ударялись в бегство».</a:t>
            </a:r>
          </a:p>
          <a:p>
            <a:r>
              <a:rPr lang="ru-RU" sz="2000">
                <a:latin typeface="Times New Roman" pitchFamily="18" charset="0"/>
                <a:cs typeface="Times New Roman" pitchFamily="18" charset="0"/>
              </a:rPr>
              <a:t>      Несколько месяцев длилась осада Сиракуз, и лишь благодаря предателям, открывшим ворота, римляне, наконец, смогли ворваться в город. </a:t>
            </a:r>
          </a:p>
        </p:txBody>
      </p:sp>
      <p:pic>
        <p:nvPicPr>
          <p:cNvPr id="9219" name="Рисунок 2" descr="http://festival.1september.ru/articles/502840/img1.jpg"/>
          <p:cNvPicPr>
            <a:picLocks noChangeAspect="1" noChangeArrowheads="1"/>
          </p:cNvPicPr>
          <p:nvPr/>
        </p:nvPicPr>
        <p:blipFill>
          <a:blip r:embed="rId2" cstate="print"/>
          <a:srcRect l="71706" t="25771" r="4651" b="37535"/>
          <a:stretch>
            <a:fillRect/>
          </a:stretch>
        </p:blipFill>
        <p:spPr bwMode="auto">
          <a:xfrm>
            <a:off x="7786688" y="142875"/>
            <a:ext cx="1357312" cy="1285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14" descr="Безымянный2"/>
          <p:cNvPicPr>
            <a:picLocks noChangeAspect="1" noChangeArrowheads="1"/>
          </p:cNvPicPr>
          <p:nvPr/>
        </p:nvPicPr>
        <p:blipFill>
          <a:blip r:embed="rId2" cstate="print"/>
          <a:srcRect/>
          <a:stretch>
            <a:fillRect/>
          </a:stretch>
        </p:blipFill>
        <p:spPr bwMode="auto">
          <a:xfrm>
            <a:off x="5500688" y="0"/>
            <a:ext cx="3643312" cy="1733550"/>
          </a:xfrm>
          <a:prstGeom prst="rect">
            <a:avLst/>
          </a:prstGeom>
          <a:noFill/>
          <a:ln w="9525">
            <a:noFill/>
            <a:miter lim="800000"/>
            <a:headEnd/>
            <a:tailEnd/>
          </a:ln>
        </p:spPr>
      </p:pic>
      <p:pic>
        <p:nvPicPr>
          <p:cNvPr id="10243" name="Picture 12" descr="Безымянный"/>
          <p:cNvPicPr>
            <a:picLocks noChangeAspect="1" noChangeArrowheads="1"/>
          </p:cNvPicPr>
          <p:nvPr/>
        </p:nvPicPr>
        <p:blipFill>
          <a:blip r:embed="rId3" cstate="print"/>
          <a:srcRect/>
          <a:stretch>
            <a:fillRect/>
          </a:stretch>
        </p:blipFill>
        <p:spPr bwMode="auto">
          <a:xfrm>
            <a:off x="4481513" y="4000500"/>
            <a:ext cx="4316412" cy="2720975"/>
          </a:xfrm>
          <a:prstGeom prst="rect">
            <a:avLst/>
          </a:prstGeom>
          <a:noFill/>
          <a:ln w="9525">
            <a:noFill/>
            <a:miter lim="800000"/>
            <a:headEnd/>
            <a:tailEnd/>
          </a:ln>
        </p:spPr>
      </p:pic>
      <p:sp>
        <p:nvSpPr>
          <p:cNvPr id="3" name="Заголовок 2"/>
          <p:cNvSpPr>
            <a:spLocks noGrp="1"/>
          </p:cNvSpPr>
          <p:nvPr>
            <p:ph type="title"/>
          </p:nvPr>
        </p:nvSpPr>
        <p:spPr>
          <a:xfrm>
            <a:off x="428625" y="285750"/>
            <a:ext cx="8229600" cy="1143000"/>
          </a:xfrm>
        </p:spPr>
        <p:txBody>
          <a:bodyPr/>
          <a:lstStyle/>
          <a:p>
            <a:pPr eaLnBrk="1" fontAlgn="auto" hangingPunct="1">
              <a:spcAft>
                <a:spcPts val="0"/>
              </a:spcAft>
              <a:defRPr/>
            </a:pPr>
            <a:r>
              <a:rPr lang="ru-RU" dirty="0" smtClean="0"/>
              <a:t>Рычаг </a:t>
            </a:r>
            <a:endParaRPr lang="ru-RU" dirty="0"/>
          </a:p>
        </p:txBody>
      </p:sp>
      <p:sp>
        <p:nvSpPr>
          <p:cNvPr id="10245" name="Содержимое 1"/>
          <p:cNvSpPr>
            <a:spLocks noGrp="1"/>
          </p:cNvSpPr>
          <p:nvPr>
            <p:ph idx="1"/>
          </p:nvPr>
        </p:nvSpPr>
        <p:spPr>
          <a:xfrm>
            <a:off x="457200" y="1481138"/>
            <a:ext cx="8229600" cy="4233862"/>
          </a:xfrm>
        </p:spPr>
        <p:txBody>
          <a:bodyPr/>
          <a:lstStyle/>
          <a:p>
            <a:pPr marL="365125" indent="-255588" eaLnBrk="1" hangingPunct="1">
              <a:buFont typeface="Wingdings 3" pitchFamily="18" charset="2"/>
              <a:buChar char=""/>
            </a:pPr>
            <a:r>
              <a:rPr lang="ru-RU" b="1" smtClean="0">
                <a:solidFill>
                  <a:srgbClr val="FF0000"/>
                </a:solidFill>
              </a:rPr>
              <a:t>Рычаг</a:t>
            </a:r>
            <a:r>
              <a:rPr lang="ru-RU" smtClean="0"/>
              <a:t> – твердое тело, способное вращаться вокруг неподвижной опоры.</a:t>
            </a:r>
          </a:p>
          <a:p>
            <a:pPr marL="365125" indent="-255588" eaLnBrk="1" hangingPunct="1">
              <a:buFont typeface="Wingdings 3" pitchFamily="18" charset="2"/>
              <a:buChar char=""/>
            </a:pPr>
            <a:r>
              <a:rPr lang="ru-RU" smtClean="0"/>
              <a:t>На практике роль рычага могут играть стержень, доска,  и другие предметы.</a:t>
            </a:r>
          </a:p>
          <a:p>
            <a:pPr marL="365125" indent="-255588" eaLnBrk="1" hangingPunct="1">
              <a:buFont typeface="Wingdings 3" pitchFamily="18" charset="2"/>
              <a:buChar char=""/>
            </a:pPr>
            <a:r>
              <a:rPr lang="ru-RU" b="1" smtClean="0">
                <a:solidFill>
                  <a:srgbClr val="FF0000"/>
                </a:solidFill>
              </a:rPr>
              <a:t>Точка опоры </a:t>
            </a:r>
            <a:r>
              <a:rPr lang="ru-RU" smtClean="0"/>
              <a:t>- это ось или опора.</a:t>
            </a:r>
          </a:p>
          <a:p>
            <a:pPr marL="365125" indent="-255588" eaLnBrk="1" hangingPunct="1">
              <a:buFont typeface="Wingdings 3" pitchFamily="18" charset="2"/>
              <a:buChar char=""/>
            </a:pPr>
            <a:r>
              <a:rPr lang="ru-RU" u="sng" smtClean="0"/>
              <a:t>Сила сопротивления </a:t>
            </a:r>
            <a:r>
              <a:rPr lang="ru-RU" smtClean="0"/>
              <a:t>(вес) - это сила, которую требуется преодолеть.</a:t>
            </a:r>
          </a:p>
          <a:p>
            <a:pPr marL="365125" indent="-255588" eaLnBrk="1" hangingPunct="1">
              <a:buFont typeface="Wingdings 3" pitchFamily="18" charset="2"/>
              <a:buChar char=""/>
            </a:pPr>
            <a:r>
              <a:rPr lang="ru-RU" u="sng" smtClean="0"/>
              <a:t>Движущая сила </a:t>
            </a:r>
            <a:r>
              <a:rPr lang="ru-RU" smtClean="0"/>
              <a:t>- это сила, прикладываемая к рычагу для преодоления силы сопротивления.</a:t>
            </a:r>
          </a:p>
          <a:p>
            <a:pPr marL="365125" indent="-255588" eaLnBrk="1" hangingPunct="1">
              <a:buFont typeface="Wingdings 3" pitchFamily="18" charset="2"/>
              <a:buChar char=""/>
            </a:pPr>
            <a:endParaRPr lang="ru-RU" smtClean="0"/>
          </a:p>
          <a:p>
            <a:pPr marL="365125" indent="-255588" eaLnBrk="1" hangingPunct="1">
              <a:buFont typeface="Wingdings 3" pitchFamily="18" charset="2"/>
              <a:buChar char=""/>
            </a:pPr>
            <a:endParaRPr lang="ru-RU"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72"/>
          <p:cNvSpPr txBox="1">
            <a:spLocks noChangeArrowheads="1"/>
          </p:cNvSpPr>
          <p:nvPr/>
        </p:nvSpPr>
        <p:spPr bwMode="auto">
          <a:xfrm>
            <a:off x="3929063" y="2500313"/>
            <a:ext cx="519112" cy="538162"/>
          </a:xfrm>
          <a:prstGeom prst="rect">
            <a:avLst/>
          </a:prstGeom>
          <a:solidFill>
            <a:srgbClr val="FFFFFF"/>
          </a:solidFill>
          <a:ln w="9525">
            <a:noFill/>
            <a:miter lim="800000"/>
            <a:headEnd/>
            <a:tailEnd/>
          </a:ln>
        </p:spPr>
        <p:txBody>
          <a:bodyPr/>
          <a:lstStyle/>
          <a:p>
            <a:pPr>
              <a:spcAft>
                <a:spcPts val="1000"/>
              </a:spcAft>
            </a:pPr>
            <a:r>
              <a:rPr lang="ru-RU"/>
              <a:t>О</a:t>
            </a:r>
          </a:p>
        </p:txBody>
      </p:sp>
      <p:sp>
        <p:nvSpPr>
          <p:cNvPr id="3" name="Заголовок 2"/>
          <p:cNvSpPr>
            <a:spLocks noGrp="1"/>
          </p:cNvSpPr>
          <p:nvPr>
            <p:ph type="title"/>
          </p:nvPr>
        </p:nvSpPr>
        <p:spPr>
          <a:xfrm>
            <a:off x="642938" y="214313"/>
            <a:ext cx="8229600" cy="852487"/>
          </a:xfrm>
        </p:spPr>
        <p:txBody>
          <a:bodyPr>
            <a:normAutofit/>
          </a:bodyPr>
          <a:lstStyle/>
          <a:p>
            <a:pPr eaLnBrk="1" fontAlgn="auto" hangingPunct="1">
              <a:spcAft>
                <a:spcPts val="0"/>
              </a:spcAft>
              <a:defRPr/>
            </a:pPr>
            <a:r>
              <a:rPr lang="ru-RU" sz="4000" dirty="0" smtClean="0"/>
              <a:t>Схематический рисунок рычага</a:t>
            </a:r>
            <a:endParaRPr lang="ru-RU" sz="4000" dirty="0"/>
          </a:p>
        </p:txBody>
      </p:sp>
      <p:cxnSp>
        <p:nvCxnSpPr>
          <p:cNvPr id="11268" name="AutoShape 67"/>
          <p:cNvCxnSpPr>
            <a:cxnSpLocks noChangeShapeType="1"/>
          </p:cNvCxnSpPr>
          <p:nvPr/>
        </p:nvCxnSpPr>
        <p:spPr bwMode="auto">
          <a:xfrm>
            <a:off x="1857375" y="2500313"/>
            <a:ext cx="4829175" cy="0"/>
          </a:xfrm>
          <a:prstGeom prst="straightConnector1">
            <a:avLst/>
          </a:prstGeom>
          <a:noFill/>
          <a:ln w="9525">
            <a:solidFill>
              <a:srgbClr val="000000"/>
            </a:solidFill>
            <a:round/>
            <a:headEnd/>
            <a:tailEnd/>
          </a:ln>
        </p:spPr>
      </p:cxnSp>
      <p:cxnSp>
        <p:nvCxnSpPr>
          <p:cNvPr id="11269" name="AutoShape 68"/>
          <p:cNvCxnSpPr>
            <a:cxnSpLocks noChangeShapeType="1"/>
          </p:cNvCxnSpPr>
          <p:nvPr/>
        </p:nvCxnSpPr>
        <p:spPr bwMode="auto">
          <a:xfrm>
            <a:off x="4221163" y="2486025"/>
            <a:ext cx="0" cy="2787650"/>
          </a:xfrm>
          <a:prstGeom prst="straightConnector1">
            <a:avLst/>
          </a:prstGeom>
          <a:noFill/>
          <a:ln w="9525">
            <a:solidFill>
              <a:srgbClr val="000000"/>
            </a:solidFill>
            <a:round/>
            <a:headEnd/>
            <a:tailEnd/>
          </a:ln>
        </p:spPr>
      </p:cxnSp>
      <p:sp>
        <p:nvSpPr>
          <p:cNvPr id="27717" name="Rectangle 69"/>
          <p:cNvSpPr>
            <a:spLocks noChangeArrowheads="1"/>
          </p:cNvSpPr>
          <p:nvPr/>
        </p:nvSpPr>
        <p:spPr bwMode="auto">
          <a:xfrm>
            <a:off x="3581400" y="5273675"/>
            <a:ext cx="1317625" cy="155575"/>
          </a:xfrm>
          <a:prstGeom prst="rect">
            <a:avLst/>
          </a:prstGeom>
          <a:solidFill>
            <a:srgbClr val="4F81BD"/>
          </a:solidFill>
          <a:ln w="38100">
            <a:solidFill>
              <a:srgbClr val="F2F2F2"/>
            </a:solidFill>
            <a:miter lim="800000"/>
            <a:headEnd/>
            <a:tailEnd/>
          </a:ln>
          <a:effectLst>
            <a:outerShdw dist="28398" dir="3806097" algn="ctr" rotWithShape="0">
              <a:srgbClr val="243F60">
                <a:alpha val="50000"/>
              </a:srgbClr>
            </a:outerShdw>
          </a:effectLst>
        </p:spPr>
        <p:txBody>
          <a:bodyPr/>
          <a:lstStyle/>
          <a:p>
            <a:pPr fontAlgn="auto">
              <a:spcBef>
                <a:spcPts val="0"/>
              </a:spcBef>
              <a:spcAft>
                <a:spcPts val="0"/>
              </a:spcAft>
              <a:defRPr/>
            </a:pPr>
            <a:endParaRPr lang="ru-RU">
              <a:latin typeface="+mn-lt"/>
              <a:cs typeface="+mn-cs"/>
            </a:endParaRPr>
          </a:p>
        </p:txBody>
      </p:sp>
      <p:sp>
        <p:nvSpPr>
          <p:cNvPr id="11271" name="AutoShape 70"/>
          <p:cNvSpPr>
            <a:spLocks/>
          </p:cNvSpPr>
          <p:nvPr/>
        </p:nvSpPr>
        <p:spPr bwMode="auto">
          <a:xfrm rot="5400000">
            <a:off x="2841625" y="844550"/>
            <a:ext cx="423863" cy="2335213"/>
          </a:xfrm>
          <a:prstGeom prst="leftBrace">
            <a:avLst>
              <a:gd name="adj1" fmla="val 37520"/>
              <a:gd name="adj2" fmla="val 50000"/>
            </a:avLst>
          </a:prstGeom>
          <a:noFill/>
          <a:ln w="9525">
            <a:solidFill>
              <a:srgbClr val="000000"/>
            </a:solidFill>
            <a:round/>
            <a:headEnd/>
            <a:tailEnd/>
          </a:ln>
        </p:spPr>
        <p:txBody>
          <a:bodyPr/>
          <a:lstStyle/>
          <a:p>
            <a:endParaRPr lang="ru-RU">
              <a:latin typeface="Lucida Sans Unicode" pitchFamily="34" charset="0"/>
            </a:endParaRPr>
          </a:p>
        </p:txBody>
      </p:sp>
      <p:sp>
        <p:nvSpPr>
          <p:cNvPr id="11272" name="AutoShape 71"/>
          <p:cNvSpPr>
            <a:spLocks/>
          </p:cNvSpPr>
          <p:nvPr/>
        </p:nvSpPr>
        <p:spPr bwMode="auto">
          <a:xfrm rot="5400000">
            <a:off x="4565651" y="1390650"/>
            <a:ext cx="488950" cy="1177925"/>
          </a:xfrm>
          <a:prstGeom prst="leftBrace">
            <a:avLst>
              <a:gd name="adj1" fmla="val 16406"/>
              <a:gd name="adj2" fmla="val 50000"/>
            </a:avLst>
          </a:prstGeom>
          <a:noFill/>
          <a:ln w="9525">
            <a:solidFill>
              <a:srgbClr val="000000"/>
            </a:solidFill>
            <a:round/>
            <a:headEnd/>
            <a:tailEnd/>
          </a:ln>
        </p:spPr>
        <p:txBody>
          <a:bodyPr/>
          <a:lstStyle/>
          <a:p>
            <a:endParaRPr lang="ru-RU">
              <a:latin typeface="Lucida Sans Unicode" pitchFamily="34" charset="0"/>
            </a:endParaRPr>
          </a:p>
        </p:txBody>
      </p:sp>
      <p:sp>
        <p:nvSpPr>
          <p:cNvPr id="11273" name="Text Box 73"/>
          <p:cNvSpPr txBox="1">
            <a:spLocks noChangeArrowheads="1"/>
          </p:cNvSpPr>
          <p:nvPr/>
        </p:nvSpPr>
        <p:spPr bwMode="auto">
          <a:xfrm>
            <a:off x="4419600" y="1066800"/>
            <a:ext cx="619125" cy="587375"/>
          </a:xfrm>
          <a:prstGeom prst="rect">
            <a:avLst/>
          </a:prstGeom>
          <a:solidFill>
            <a:srgbClr val="FFFFFF"/>
          </a:solidFill>
          <a:ln w="9525">
            <a:noFill/>
            <a:miter lim="800000"/>
            <a:headEnd/>
            <a:tailEnd/>
          </a:ln>
        </p:spPr>
        <p:txBody>
          <a:bodyPr/>
          <a:lstStyle/>
          <a:p>
            <a:endParaRPr lang="ru-RU"/>
          </a:p>
        </p:txBody>
      </p:sp>
      <p:sp>
        <p:nvSpPr>
          <p:cNvPr id="11274" name="Text Box 74"/>
          <p:cNvSpPr txBox="1">
            <a:spLocks noChangeArrowheads="1"/>
          </p:cNvSpPr>
          <p:nvPr/>
        </p:nvSpPr>
        <p:spPr bwMode="auto">
          <a:xfrm>
            <a:off x="2803525" y="1147763"/>
            <a:ext cx="619125" cy="587375"/>
          </a:xfrm>
          <a:prstGeom prst="rect">
            <a:avLst/>
          </a:prstGeom>
          <a:solidFill>
            <a:srgbClr val="FFFFFF"/>
          </a:solidFill>
          <a:ln w="9525">
            <a:noFill/>
            <a:miter lim="800000"/>
            <a:headEnd/>
            <a:tailEnd/>
          </a:ln>
        </p:spPr>
        <p:txBody>
          <a:bodyPr/>
          <a:lstStyle/>
          <a:p>
            <a:endParaRPr lang="ru-RU"/>
          </a:p>
        </p:txBody>
      </p:sp>
      <p:cxnSp>
        <p:nvCxnSpPr>
          <p:cNvPr id="11275" name="AutoShape 75"/>
          <p:cNvCxnSpPr>
            <a:cxnSpLocks noChangeShapeType="1"/>
          </p:cNvCxnSpPr>
          <p:nvPr/>
        </p:nvCxnSpPr>
        <p:spPr bwMode="auto">
          <a:xfrm>
            <a:off x="1885950" y="2486025"/>
            <a:ext cx="0" cy="814388"/>
          </a:xfrm>
          <a:prstGeom prst="straightConnector1">
            <a:avLst/>
          </a:prstGeom>
          <a:noFill/>
          <a:ln w="9525">
            <a:solidFill>
              <a:srgbClr val="000000"/>
            </a:solidFill>
            <a:round/>
            <a:headEnd/>
            <a:tailEnd type="triangle" w="med" len="med"/>
          </a:ln>
        </p:spPr>
      </p:cxnSp>
      <p:cxnSp>
        <p:nvCxnSpPr>
          <p:cNvPr id="11276" name="AutoShape 76"/>
          <p:cNvCxnSpPr>
            <a:cxnSpLocks noChangeShapeType="1"/>
          </p:cNvCxnSpPr>
          <p:nvPr/>
        </p:nvCxnSpPr>
        <p:spPr bwMode="auto">
          <a:xfrm>
            <a:off x="5397500" y="2486025"/>
            <a:ext cx="0" cy="1466850"/>
          </a:xfrm>
          <a:prstGeom prst="straightConnector1">
            <a:avLst/>
          </a:prstGeom>
          <a:noFill/>
          <a:ln w="9525">
            <a:solidFill>
              <a:srgbClr val="000000"/>
            </a:solidFill>
            <a:round/>
            <a:headEnd/>
            <a:tailEnd type="triangle" w="med" len="med"/>
          </a:ln>
        </p:spPr>
      </p:cxnSp>
      <p:sp>
        <p:nvSpPr>
          <p:cNvPr id="11277" name="Rectangle 80"/>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u-RU">
              <a:latin typeface="Lucida Sans Unicode" pitchFamily="34" charset="0"/>
            </a:endParaRPr>
          </a:p>
        </p:txBody>
      </p:sp>
      <p:pic>
        <p:nvPicPr>
          <p:cNvPr id="11278" name="Picture 79"/>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928938" y="1285875"/>
            <a:ext cx="239712" cy="436563"/>
          </a:xfrm>
          <a:prstGeom prst="rect">
            <a:avLst/>
          </a:prstGeom>
          <a:noFill/>
          <a:ln w="9525">
            <a:noFill/>
            <a:miter lim="800000"/>
            <a:headEnd/>
            <a:tailEnd/>
          </a:ln>
        </p:spPr>
      </p:pic>
      <p:sp>
        <p:nvSpPr>
          <p:cNvPr id="11279" name="Rectangle 8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u-RU">
              <a:latin typeface="Lucida Sans Unicode" pitchFamily="34" charset="0"/>
            </a:endParaRPr>
          </a:p>
        </p:txBody>
      </p:sp>
      <p:pic>
        <p:nvPicPr>
          <p:cNvPr id="11280" name="Picture 81"/>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643438" y="1285875"/>
            <a:ext cx="207962" cy="379413"/>
          </a:xfrm>
          <a:prstGeom prst="rect">
            <a:avLst/>
          </a:prstGeom>
          <a:noFill/>
          <a:ln w="9525">
            <a:noFill/>
            <a:miter lim="800000"/>
            <a:headEnd/>
            <a:tailEnd/>
          </a:ln>
        </p:spPr>
      </p:pic>
      <p:sp>
        <p:nvSpPr>
          <p:cNvPr id="11281" name="Rectangle 8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u-RU">
              <a:latin typeface="Lucida Sans Unicode" pitchFamily="34" charset="0"/>
            </a:endParaRPr>
          </a:p>
        </p:txBody>
      </p:sp>
      <p:pic>
        <p:nvPicPr>
          <p:cNvPr id="11282" name="Picture 83"/>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5500688" y="3506788"/>
            <a:ext cx="357187" cy="511175"/>
          </a:xfrm>
          <a:prstGeom prst="rect">
            <a:avLst/>
          </a:prstGeom>
          <a:noFill/>
          <a:ln w="9525">
            <a:noFill/>
            <a:miter lim="800000"/>
            <a:headEnd/>
            <a:tailEnd/>
          </a:ln>
        </p:spPr>
      </p:pic>
      <p:sp>
        <p:nvSpPr>
          <p:cNvPr id="11283" name="Rectangle 86"/>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u-RU">
              <a:latin typeface="Lucida Sans Unicode" pitchFamily="34" charset="0"/>
            </a:endParaRPr>
          </a:p>
        </p:txBody>
      </p:sp>
      <p:pic>
        <p:nvPicPr>
          <p:cNvPr id="11284" name="Picture 85"/>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1971675" y="3000375"/>
            <a:ext cx="385763" cy="550863"/>
          </a:xfrm>
          <a:prstGeom prst="rect">
            <a:avLst/>
          </a:prstGeom>
          <a:noFill/>
          <a:ln w="9525">
            <a:noFill/>
            <a:miter lim="800000"/>
            <a:headEnd/>
            <a:tailEnd/>
          </a:ln>
        </p:spPr>
      </p:pic>
      <p:sp>
        <p:nvSpPr>
          <p:cNvPr id="21" name="Text Box 68"/>
          <p:cNvSpPr txBox="1">
            <a:spLocks noChangeArrowheads="1"/>
          </p:cNvSpPr>
          <p:nvPr/>
        </p:nvSpPr>
        <p:spPr bwMode="auto">
          <a:xfrm>
            <a:off x="428625" y="4000500"/>
            <a:ext cx="3143250" cy="1200150"/>
          </a:xfrm>
          <a:prstGeom prst="rect">
            <a:avLst/>
          </a:prstGeom>
          <a:noFill/>
          <a:ln w="9525">
            <a:noFill/>
            <a:miter lim="800000"/>
            <a:headEnd/>
            <a:tailEnd/>
          </a:ln>
        </p:spPr>
        <p:txBody>
          <a:bodyPr>
            <a:spAutoFit/>
          </a:bodyPr>
          <a:lstStyle/>
          <a:p>
            <a:pPr>
              <a:spcBef>
                <a:spcPct val="50000"/>
              </a:spcBef>
            </a:pPr>
            <a:r>
              <a:rPr lang="ru-RU" sz="1600">
                <a:solidFill>
                  <a:srgbClr val="00B050"/>
                </a:solidFill>
              </a:rPr>
              <a:t>Т. </a:t>
            </a:r>
            <a:r>
              <a:rPr lang="ru-RU">
                <a:solidFill>
                  <a:srgbClr val="33CC33"/>
                </a:solidFill>
              </a:rPr>
              <a:t>А,В- </a:t>
            </a:r>
            <a:r>
              <a:rPr lang="ru-RU" sz="1600"/>
              <a:t>точки приложения сил.</a:t>
            </a:r>
          </a:p>
          <a:p>
            <a:pPr>
              <a:spcBef>
                <a:spcPct val="50000"/>
              </a:spcBef>
            </a:pPr>
            <a:r>
              <a:rPr lang="ru-RU">
                <a:solidFill>
                  <a:srgbClr val="33CC33"/>
                </a:solidFill>
              </a:rPr>
              <a:t>ОА</a:t>
            </a:r>
            <a:r>
              <a:rPr lang="ru-RU" sz="1600"/>
              <a:t> –плечо  силы </a:t>
            </a:r>
            <a:endParaRPr lang="en-US"/>
          </a:p>
          <a:p>
            <a:pPr>
              <a:spcBef>
                <a:spcPct val="50000"/>
              </a:spcBef>
            </a:pPr>
            <a:r>
              <a:rPr lang="ru-RU">
                <a:solidFill>
                  <a:srgbClr val="33CC33"/>
                </a:solidFill>
              </a:rPr>
              <a:t>ОВ </a:t>
            </a:r>
            <a:r>
              <a:rPr lang="ru-RU" sz="1600"/>
              <a:t>–плечо силы </a:t>
            </a:r>
            <a:endParaRPr lang="ru-RU"/>
          </a:p>
        </p:txBody>
      </p:sp>
      <p:sp>
        <p:nvSpPr>
          <p:cNvPr id="22" name="Text Box 72"/>
          <p:cNvSpPr txBox="1">
            <a:spLocks noChangeArrowheads="1"/>
          </p:cNvSpPr>
          <p:nvPr/>
        </p:nvSpPr>
        <p:spPr bwMode="auto">
          <a:xfrm>
            <a:off x="5076825" y="4724400"/>
            <a:ext cx="3816350" cy="1616075"/>
          </a:xfrm>
          <a:prstGeom prst="rect">
            <a:avLst/>
          </a:prstGeom>
          <a:noFill/>
          <a:ln w="9525">
            <a:noFill/>
            <a:miter lim="800000"/>
            <a:headEnd/>
            <a:tailEnd/>
          </a:ln>
        </p:spPr>
        <p:txBody>
          <a:bodyPr>
            <a:spAutoFit/>
          </a:bodyPr>
          <a:lstStyle/>
          <a:p>
            <a:pPr>
              <a:spcBef>
                <a:spcPct val="50000"/>
              </a:spcBef>
            </a:pPr>
            <a:r>
              <a:rPr lang="ru-RU" sz="2000"/>
              <a:t>Кратчайшее </a:t>
            </a:r>
            <a:r>
              <a:rPr lang="ru-RU" sz="2000" i="1"/>
              <a:t>расстояние между точкой опоры и прямой,</a:t>
            </a:r>
            <a:r>
              <a:rPr lang="ru-RU" sz="2000"/>
              <a:t> вдоль которой действует на рычаг сила называется </a:t>
            </a:r>
            <a:r>
              <a:rPr lang="ru-RU" sz="2000" b="1">
                <a:solidFill>
                  <a:srgbClr val="FF0000"/>
                </a:solidFill>
              </a:rPr>
              <a:t>плечом силы.</a:t>
            </a:r>
          </a:p>
        </p:txBody>
      </p:sp>
      <p:sp>
        <p:nvSpPr>
          <p:cNvPr id="11287" name="TextBox 22"/>
          <p:cNvSpPr txBox="1">
            <a:spLocks noChangeArrowheads="1"/>
          </p:cNvSpPr>
          <p:nvPr/>
        </p:nvSpPr>
        <p:spPr bwMode="auto">
          <a:xfrm>
            <a:off x="1643063" y="2214563"/>
            <a:ext cx="428625" cy="369887"/>
          </a:xfrm>
          <a:prstGeom prst="rect">
            <a:avLst/>
          </a:prstGeom>
          <a:noFill/>
          <a:ln w="9525">
            <a:noFill/>
            <a:miter lim="800000"/>
            <a:headEnd/>
            <a:tailEnd/>
          </a:ln>
        </p:spPr>
        <p:txBody>
          <a:bodyPr>
            <a:spAutoFit/>
          </a:bodyPr>
          <a:lstStyle/>
          <a:p>
            <a:r>
              <a:rPr lang="ru-RU"/>
              <a:t>А</a:t>
            </a:r>
          </a:p>
        </p:txBody>
      </p:sp>
      <p:sp>
        <p:nvSpPr>
          <p:cNvPr id="11288" name="TextBox 23"/>
          <p:cNvSpPr txBox="1">
            <a:spLocks noChangeArrowheads="1"/>
          </p:cNvSpPr>
          <p:nvPr/>
        </p:nvSpPr>
        <p:spPr bwMode="auto">
          <a:xfrm>
            <a:off x="5357813" y="2143125"/>
            <a:ext cx="357187" cy="369888"/>
          </a:xfrm>
          <a:prstGeom prst="rect">
            <a:avLst/>
          </a:prstGeom>
          <a:noFill/>
          <a:ln w="9525">
            <a:noFill/>
            <a:miter lim="800000"/>
            <a:headEnd/>
            <a:tailEnd/>
          </a:ln>
        </p:spPr>
        <p:txBody>
          <a:bodyPr>
            <a:spAutoFit/>
          </a:bodyPr>
          <a:lstStyle/>
          <a:p>
            <a:r>
              <a:rPr lang="ru-RU"/>
              <a:t>В</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anim calcmode="lin" valueType="num">
                                      <p:cBhvr>
                                        <p:cTn id="7" dur="1000" fill="hold"/>
                                        <p:tgtEl>
                                          <p:spTgt spid="21">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21">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21">
                                            <p:txEl>
                                              <p:pRg st="0" end="0"/>
                                            </p:txEl>
                                          </p:spTgt>
                                        </p:tgtEl>
                                      </p:cBhvr>
                                    </p:animEffect>
                                  </p:childTnLst>
                                </p:cTn>
                              </p:par>
                            </p:childTnLst>
                          </p:cTn>
                        </p:par>
                        <p:par>
                          <p:cTn id="10" fill="hold" nodeType="afterGroup">
                            <p:stCondLst>
                              <p:cond delay="1000"/>
                            </p:stCondLst>
                            <p:childTnLst>
                              <p:par>
                                <p:cTn id="11" presetID="29" presetClass="entr" presetSubtype="0" fill="hold" nodeType="afterEffect">
                                  <p:stCondLst>
                                    <p:cond delay="0"/>
                                  </p:stCondLst>
                                  <p:childTnLst>
                                    <p:set>
                                      <p:cBhvr>
                                        <p:cTn id="12" dur="1" fill="hold">
                                          <p:stCondLst>
                                            <p:cond delay="0"/>
                                          </p:stCondLst>
                                        </p:cTn>
                                        <p:tgtEl>
                                          <p:spTgt spid="21">
                                            <p:txEl>
                                              <p:pRg st="1" end="1"/>
                                            </p:txEl>
                                          </p:spTgt>
                                        </p:tgtEl>
                                        <p:attrNameLst>
                                          <p:attrName>style.visibility</p:attrName>
                                        </p:attrNameLst>
                                      </p:cBhvr>
                                      <p:to>
                                        <p:strVal val="visible"/>
                                      </p:to>
                                    </p:set>
                                    <p:anim calcmode="lin" valueType="num">
                                      <p:cBhvr>
                                        <p:cTn id="13" dur="1000" fill="hold"/>
                                        <p:tgtEl>
                                          <p:spTgt spid="21">
                                            <p:txEl>
                                              <p:pRg st="1" end="1"/>
                                            </p:txEl>
                                          </p:spTgt>
                                        </p:tgtEl>
                                        <p:attrNameLst>
                                          <p:attrName>ppt_x</p:attrName>
                                        </p:attrNameLst>
                                      </p:cBhvr>
                                      <p:tavLst>
                                        <p:tav tm="0">
                                          <p:val>
                                            <p:strVal val="#ppt_x-.2"/>
                                          </p:val>
                                        </p:tav>
                                        <p:tav tm="100000">
                                          <p:val>
                                            <p:strVal val="#ppt_x"/>
                                          </p:val>
                                        </p:tav>
                                      </p:tavLst>
                                    </p:anim>
                                    <p:anim calcmode="lin" valueType="num">
                                      <p:cBhvr>
                                        <p:cTn id="14" dur="1000" fill="hold"/>
                                        <p:tgtEl>
                                          <p:spTgt spid="21">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21">
                                            <p:txEl>
                                              <p:pRg st="1" end="1"/>
                                            </p:txEl>
                                          </p:spTgt>
                                        </p:tgtEl>
                                      </p:cBhvr>
                                    </p:animEffect>
                                  </p:childTnLst>
                                </p:cTn>
                              </p:par>
                            </p:childTnLst>
                          </p:cTn>
                        </p:par>
                        <p:par>
                          <p:cTn id="16" fill="hold" nodeType="afterGroup">
                            <p:stCondLst>
                              <p:cond delay="2000"/>
                            </p:stCondLst>
                            <p:childTnLst>
                              <p:par>
                                <p:cTn id="17" presetID="29" presetClass="entr" presetSubtype="0" fill="hold" nodeType="afterEffect">
                                  <p:stCondLst>
                                    <p:cond delay="0"/>
                                  </p:stCondLst>
                                  <p:childTnLst>
                                    <p:set>
                                      <p:cBhvr>
                                        <p:cTn id="18" dur="1" fill="hold">
                                          <p:stCondLst>
                                            <p:cond delay="0"/>
                                          </p:stCondLst>
                                        </p:cTn>
                                        <p:tgtEl>
                                          <p:spTgt spid="21">
                                            <p:txEl>
                                              <p:pRg st="2" end="2"/>
                                            </p:txEl>
                                          </p:spTgt>
                                        </p:tgtEl>
                                        <p:attrNameLst>
                                          <p:attrName>style.visibility</p:attrName>
                                        </p:attrNameLst>
                                      </p:cBhvr>
                                      <p:to>
                                        <p:strVal val="visible"/>
                                      </p:to>
                                    </p:set>
                                    <p:anim calcmode="lin" valueType="num">
                                      <p:cBhvr>
                                        <p:cTn id="19" dur="1000" fill="hold"/>
                                        <p:tgtEl>
                                          <p:spTgt spid="21">
                                            <p:txEl>
                                              <p:pRg st="2" end="2"/>
                                            </p:txEl>
                                          </p:spTgt>
                                        </p:tgtEl>
                                        <p:attrNameLst>
                                          <p:attrName>ppt_x</p:attrName>
                                        </p:attrNameLst>
                                      </p:cBhvr>
                                      <p:tavLst>
                                        <p:tav tm="0">
                                          <p:val>
                                            <p:strVal val="#ppt_x-.2"/>
                                          </p:val>
                                        </p:tav>
                                        <p:tav tm="100000">
                                          <p:val>
                                            <p:strVal val="#ppt_x"/>
                                          </p:val>
                                        </p:tav>
                                      </p:tavLst>
                                    </p:anim>
                                    <p:anim calcmode="lin" valueType="num">
                                      <p:cBhvr>
                                        <p:cTn id="20" dur="1000" fill="hold"/>
                                        <p:tgtEl>
                                          <p:spTgt spid="21">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21">
                                            <p:txEl>
                                              <p:pRg st="2" end="2"/>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p:cTn id="26" dur="1000" fill="hold"/>
                                        <p:tgtEl>
                                          <p:spTgt spid="22"/>
                                        </p:tgtEl>
                                        <p:attrNameLst>
                                          <p:attrName>ppt_x</p:attrName>
                                        </p:attrNameLst>
                                      </p:cBhvr>
                                      <p:tavLst>
                                        <p:tav tm="0">
                                          <p:val>
                                            <p:strVal val="#ppt_x-.2"/>
                                          </p:val>
                                        </p:tav>
                                        <p:tav tm="100000">
                                          <p:val>
                                            <p:strVal val="#ppt_x"/>
                                          </p:val>
                                        </p:tav>
                                      </p:tavLst>
                                    </p:anim>
                                    <p:anim calcmode="lin" valueType="num">
                                      <p:cBhvr>
                                        <p:cTn id="27" dur="1000" fill="hold"/>
                                        <p:tgtEl>
                                          <p:spTgt spid="22"/>
                                        </p:tgtEl>
                                        <p:attrNameLst>
                                          <p:attrName>ppt_y</p:attrName>
                                        </p:attrNameLst>
                                      </p:cBhvr>
                                      <p:tavLst>
                                        <p:tav tm="0">
                                          <p:val>
                                            <p:strVal val="#ppt_y"/>
                                          </p:val>
                                        </p:tav>
                                        <p:tav tm="100000">
                                          <p:val>
                                            <p:strVal val="#ppt_y"/>
                                          </p:val>
                                        </p:tav>
                                      </p:tavLst>
                                    </p:anim>
                                    <p:animEffect transition="in" filter="wipe(right)" prLst="gradientSize: 0.1">
                                      <p:cBhvr>
                                        <p:cTn id="28"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4" descr="Безымянный"/>
          <p:cNvPicPr>
            <a:picLocks noGrp="1" noChangeAspect="1" noChangeArrowheads="1"/>
          </p:cNvPicPr>
          <p:nvPr>
            <p:ph idx="1"/>
          </p:nvPr>
        </p:nvPicPr>
        <p:blipFill>
          <a:blip r:embed="rId2" cstate="print">
            <a:lum bright="-10000" contrast="-10000"/>
          </a:blip>
          <a:srcRect b="69389"/>
          <a:stretch>
            <a:fillRect/>
          </a:stretch>
        </p:blipFill>
        <p:spPr>
          <a:xfrm>
            <a:off x="214313" y="714375"/>
            <a:ext cx="5214937" cy="2919413"/>
          </a:xfrm>
          <a:noFill/>
        </p:spPr>
      </p:pic>
      <p:sp>
        <p:nvSpPr>
          <p:cNvPr id="12291" name="TextBox 5"/>
          <p:cNvSpPr txBox="1">
            <a:spLocks noChangeArrowheads="1"/>
          </p:cNvSpPr>
          <p:nvPr/>
        </p:nvSpPr>
        <p:spPr bwMode="auto">
          <a:xfrm>
            <a:off x="2643188" y="214313"/>
            <a:ext cx="3357562" cy="461962"/>
          </a:xfrm>
          <a:prstGeom prst="rect">
            <a:avLst/>
          </a:prstGeom>
          <a:noFill/>
          <a:ln w="9525">
            <a:noFill/>
            <a:miter lim="800000"/>
            <a:headEnd/>
            <a:tailEnd/>
          </a:ln>
        </p:spPr>
        <p:txBody>
          <a:bodyPr>
            <a:spAutoFit/>
          </a:bodyPr>
          <a:lstStyle/>
          <a:p>
            <a:pPr algn="ctr"/>
            <a:r>
              <a:rPr lang="ru-RU" sz="2400" b="1">
                <a:solidFill>
                  <a:srgbClr val="FF0000"/>
                </a:solidFill>
              </a:rPr>
              <a:t>Род   рычага</a:t>
            </a:r>
          </a:p>
        </p:txBody>
      </p:sp>
      <p:pic>
        <p:nvPicPr>
          <p:cNvPr id="12292" name="Picture 4" descr="Безымянный"/>
          <p:cNvPicPr>
            <a:picLocks noChangeAspect="1" noChangeArrowheads="1"/>
          </p:cNvPicPr>
          <p:nvPr/>
        </p:nvPicPr>
        <p:blipFill>
          <a:blip r:embed="rId2" cstate="print">
            <a:lum bright="-10000" contrast="-10000"/>
          </a:blip>
          <a:srcRect l="1701" t="29427" b="34840"/>
          <a:stretch>
            <a:fillRect/>
          </a:stretch>
        </p:blipFill>
        <p:spPr bwMode="auto">
          <a:xfrm>
            <a:off x="3854450" y="3767138"/>
            <a:ext cx="5289550" cy="3090862"/>
          </a:xfrm>
          <a:prstGeom prst="rect">
            <a:avLst/>
          </a:prstGeom>
          <a:noFill/>
          <a:ln w="9525">
            <a:noFill/>
            <a:miter lim="800000"/>
            <a:headEnd/>
            <a:tailEnd/>
          </a:ln>
        </p:spPr>
      </p:pic>
      <p:sp>
        <p:nvSpPr>
          <p:cNvPr id="12293" name="TextBox 7"/>
          <p:cNvSpPr txBox="1">
            <a:spLocks noChangeArrowheads="1"/>
          </p:cNvSpPr>
          <p:nvPr/>
        </p:nvSpPr>
        <p:spPr bwMode="auto">
          <a:xfrm>
            <a:off x="5715000" y="1714500"/>
            <a:ext cx="1714500" cy="646113"/>
          </a:xfrm>
          <a:prstGeom prst="rect">
            <a:avLst/>
          </a:prstGeom>
          <a:noFill/>
          <a:ln w="9525">
            <a:noFill/>
            <a:miter lim="800000"/>
            <a:headEnd/>
            <a:tailEnd/>
          </a:ln>
        </p:spPr>
        <p:txBody>
          <a:bodyPr>
            <a:spAutoFit/>
          </a:bodyPr>
          <a:lstStyle/>
          <a:p>
            <a:r>
              <a:rPr lang="ru-RU" b="1">
                <a:solidFill>
                  <a:srgbClr val="FF0000"/>
                </a:solidFill>
              </a:rPr>
              <a:t>Рычаг первого рода</a:t>
            </a:r>
          </a:p>
        </p:txBody>
      </p:sp>
      <p:sp>
        <p:nvSpPr>
          <p:cNvPr id="12294" name="TextBox 8"/>
          <p:cNvSpPr txBox="1">
            <a:spLocks noChangeArrowheads="1"/>
          </p:cNvSpPr>
          <p:nvPr/>
        </p:nvSpPr>
        <p:spPr bwMode="auto">
          <a:xfrm>
            <a:off x="2357438" y="4786313"/>
            <a:ext cx="1428750" cy="923925"/>
          </a:xfrm>
          <a:prstGeom prst="rect">
            <a:avLst/>
          </a:prstGeom>
          <a:noFill/>
          <a:ln w="9525">
            <a:noFill/>
            <a:miter lim="800000"/>
            <a:headEnd/>
            <a:tailEnd/>
          </a:ln>
        </p:spPr>
        <p:txBody>
          <a:bodyPr>
            <a:spAutoFit/>
          </a:bodyPr>
          <a:lstStyle/>
          <a:p>
            <a:r>
              <a:rPr lang="ru-RU" b="1">
                <a:solidFill>
                  <a:srgbClr val="FF0000"/>
                </a:solidFill>
              </a:rPr>
              <a:t>Рычаг второго рода</a:t>
            </a:r>
          </a:p>
        </p:txBody>
      </p:sp>
      <p:pic>
        <p:nvPicPr>
          <p:cNvPr id="12295" name="Рисунок 3"/>
          <p:cNvPicPr>
            <a:picLocks noChangeAspect="1" noChangeArrowheads="1"/>
          </p:cNvPicPr>
          <p:nvPr/>
        </p:nvPicPr>
        <p:blipFill>
          <a:blip r:embed="rId3" cstate="print"/>
          <a:srcRect/>
          <a:stretch>
            <a:fillRect/>
          </a:stretch>
        </p:blipFill>
        <p:spPr bwMode="auto">
          <a:xfrm>
            <a:off x="7096125" y="571500"/>
            <a:ext cx="2047875" cy="1285875"/>
          </a:xfrm>
          <a:prstGeom prst="rect">
            <a:avLst/>
          </a:prstGeom>
          <a:noFill/>
          <a:ln w="9525">
            <a:noFill/>
            <a:miter lim="800000"/>
            <a:headEnd/>
            <a:tailEnd/>
          </a:ln>
        </p:spPr>
      </p:pic>
      <p:pic>
        <p:nvPicPr>
          <p:cNvPr id="12296" name="Рисунок 3"/>
          <p:cNvPicPr>
            <a:picLocks noChangeAspect="1" noChangeArrowheads="1"/>
          </p:cNvPicPr>
          <p:nvPr/>
        </p:nvPicPr>
        <p:blipFill>
          <a:blip r:embed="rId4" cstate="print"/>
          <a:srcRect l="11192" t="11539" r="13908" b="11539"/>
          <a:stretch>
            <a:fillRect/>
          </a:stretch>
        </p:blipFill>
        <p:spPr bwMode="auto">
          <a:xfrm>
            <a:off x="214313" y="4286250"/>
            <a:ext cx="2000250" cy="1428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77858" name="Rectangle 2"/>
          <p:cNvSpPr>
            <a:spLocks noGrp="1" noChangeArrowheads="1"/>
          </p:cNvSpPr>
          <p:nvPr>
            <p:ph type="title" sz="quarter"/>
          </p:nvPr>
        </p:nvSpPr>
        <p:spPr>
          <a:xfrm>
            <a:off x="539750" y="333375"/>
            <a:ext cx="8229600" cy="922338"/>
          </a:xfrm>
        </p:spPr>
        <p:txBody>
          <a:bodyPr/>
          <a:lstStyle/>
          <a:p>
            <a:pPr eaLnBrk="1" fontAlgn="auto" hangingPunct="1">
              <a:spcAft>
                <a:spcPts val="0"/>
              </a:spcAft>
              <a:defRPr/>
            </a:pPr>
            <a:r>
              <a:rPr lang="ru-RU" sz="4800" dirty="0"/>
              <a:t>Условие равновесия рычага</a:t>
            </a:r>
          </a:p>
        </p:txBody>
      </p:sp>
      <p:graphicFrame>
        <p:nvGraphicFramePr>
          <p:cNvPr id="13315" name="Rectangle 2"/>
          <p:cNvGraphicFramePr>
            <a:graphicFrameLocks noGrp="1"/>
          </p:cNvGraphicFramePr>
          <p:nvPr>
            <p:ph sz="quarter" idx="1"/>
          </p:nvPr>
        </p:nvGraphicFramePr>
        <p:xfrm>
          <a:off x="1952625" y="2170113"/>
          <a:ext cx="1047750" cy="1047750"/>
        </p:xfrm>
        <a:graphic>
          <a:graphicData uri="http://schemas.openxmlformats.org/presentationml/2006/ole">
            <p:oleObj spid="_x0000_s13315" name="Формула" r:id="rId3" imgW="0" imgH="0" progId="Equation.3">
              <p:embed/>
            </p:oleObj>
          </a:graphicData>
        </a:graphic>
      </p:graphicFrame>
      <p:graphicFrame>
        <p:nvGraphicFramePr>
          <p:cNvPr id="13316" name="Rectangle 3"/>
          <p:cNvGraphicFramePr>
            <a:graphicFrameLocks noGrp="1"/>
          </p:cNvGraphicFramePr>
          <p:nvPr>
            <p:ph sz="quarter" idx="2"/>
          </p:nvPr>
        </p:nvGraphicFramePr>
        <p:xfrm>
          <a:off x="6143625" y="2170113"/>
          <a:ext cx="1047750" cy="1047750"/>
        </p:xfrm>
        <a:graphic>
          <a:graphicData uri="http://schemas.openxmlformats.org/presentationml/2006/ole">
            <p:oleObj spid="_x0000_s13316" name="Формула" r:id="rId4" imgW="0" imgH="0" progId="Equation.3">
              <p:embed/>
            </p:oleObj>
          </a:graphicData>
        </a:graphic>
      </p:graphicFrame>
      <p:graphicFrame>
        <p:nvGraphicFramePr>
          <p:cNvPr id="377870" name="Object 5"/>
          <p:cNvGraphicFramePr>
            <a:graphicFrameLocks noGrp="1" noChangeAspect="1"/>
          </p:cNvGraphicFramePr>
          <p:nvPr>
            <p:ph sz="quarter" idx="3"/>
          </p:nvPr>
        </p:nvGraphicFramePr>
        <p:xfrm>
          <a:off x="395288" y="4005263"/>
          <a:ext cx="620712" cy="1506537"/>
        </p:xfrm>
        <a:graphic>
          <a:graphicData uri="http://schemas.openxmlformats.org/presentationml/2006/ole">
            <p:oleObj spid="_x0000_s13317" name="Формула" r:id="rId5" imgW="177646" imgH="431425" progId="Equation.3">
              <p:embed/>
            </p:oleObj>
          </a:graphicData>
        </a:graphic>
      </p:graphicFrame>
      <p:graphicFrame>
        <p:nvGraphicFramePr>
          <p:cNvPr id="377872" name="Object 4"/>
          <p:cNvGraphicFramePr>
            <a:graphicFrameLocks noGrp="1" noChangeAspect="1"/>
          </p:cNvGraphicFramePr>
          <p:nvPr>
            <p:ph sz="quarter" idx="4"/>
          </p:nvPr>
        </p:nvGraphicFramePr>
        <p:xfrm>
          <a:off x="2987675" y="2205038"/>
          <a:ext cx="1800225" cy="1530350"/>
        </p:xfrm>
        <a:graphic>
          <a:graphicData uri="http://schemas.openxmlformats.org/presentationml/2006/ole">
            <p:oleObj spid="_x0000_s13318" name="Формула" r:id="rId6" imgW="508000" imgH="431800" progId="Equation.3">
              <p:embed/>
            </p:oleObj>
          </a:graphicData>
        </a:graphic>
      </p:graphicFrame>
      <p:sp>
        <p:nvSpPr>
          <p:cNvPr id="377859" name="Rectangle 3"/>
          <p:cNvSpPr>
            <a:spLocks noGrp="1" noChangeArrowheads="1"/>
          </p:cNvSpPr>
          <p:nvPr>
            <p:ph type="body" idx="4294967295"/>
          </p:nvPr>
        </p:nvSpPr>
        <p:spPr>
          <a:xfrm>
            <a:off x="917575" y="1196975"/>
            <a:ext cx="8226425" cy="5040313"/>
          </a:xfrm>
        </p:spPr>
        <p:txBody>
          <a:bodyPr rtlCol="0">
            <a:normAutofit/>
          </a:bodyPr>
          <a:lstStyle/>
          <a:p>
            <a:pPr eaLnBrk="1" fontAlgn="auto" hangingPunct="1">
              <a:lnSpc>
                <a:spcPct val="80000"/>
              </a:lnSpc>
              <a:spcAft>
                <a:spcPts val="0"/>
              </a:spcAft>
              <a:buFont typeface="Wingdings" pitchFamily="2" charset="2"/>
              <a:buNone/>
              <a:defRPr/>
            </a:pPr>
            <a:r>
              <a:rPr lang="ru-RU" sz="2600" dirty="0" smtClean="0">
                <a:solidFill>
                  <a:schemeClr val="tx1">
                    <a:lumMod val="50000"/>
                    <a:lumOff val="50000"/>
                  </a:schemeClr>
                </a:solidFill>
              </a:rPr>
              <a:t>Рычаг находится в равновесии, когда  действующие на него силы обратно пропорциональны плечам этих сил.  </a:t>
            </a:r>
          </a:p>
          <a:p>
            <a:pPr eaLnBrk="1" fontAlgn="auto" hangingPunct="1">
              <a:lnSpc>
                <a:spcPct val="80000"/>
              </a:lnSpc>
              <a:spcAft>
                <a:spcPts val="0"/>
              </a:spcAft>
              <a:buFont typeface="Wingdings" pitchFamily="2" charset="2"/>
              <a:buNone/>
              <a:defRPr/>
            </a:pPr>
            <a:r>
              <a:rPr lang="en-US" sz="2600" dirty="0" smtClean="0">
                <a:solidFill>
                  <a:schemeClr val="tx1">
                    <a:lumMod val="50000"/>
                    <a:lumOff val="50000"/>
                  </a:schemeClr>
                </a:solidFill>
              </a:rPr>
              <a:t>                </a:t>
            </a:r>
          </a:p>
          <a:p>
            <a:pPr marL="0" indent="0" eaLnBrk="1" fontAlgn="auto" hangingPunct="1">
              <a:lnSpc>
                <a:spcPct val="80000"/>
              </a:lnSpc>
              <a:spcAft>
                <a:spcPts val="0"/>
              </a:spcAft>
              <a:buFont typeface="Arial" pitchFamily="34" charset="0"/>
              <a:buNone/>
              <a:defRPr/>
            </a:pPr>
            <a:endParaRPr lang="en-US" sz="2600" dirty="0" smtClean="0">
              <a:solidFill>
                <a:schemeClr val="tx1">
                  <a:lumMod val="50000"/>
                  <a:lumOff val="50000"/>
                </a:schemeClr>
              </a:solidFill>
            </a:endParaRPr>
          </a:p>
          <a:p>
            <a:pPr eaLnBrk="1" fontAlgn="auto" hangingPunct="1">
              <a:lnSpc>
                <a:spcPct val="80000"/>
              </a:lnSpc>
              <a:spcAft>
                <a:spcPts val="0"/>
              </a:spcAft>
              <a:buFont typeface="Wingdings" pitchFamily="2" charset="2"/>
              <a:buNone/>
              <a:defRPr/>
            </a:pPr>
            <a:endParaRPr lang="ru-RU" sz="2600" dirty="0" smtClean="0">
              <a:solidFill>
                <a:schemeClr val="tx1">
                  <a:lumMod val="50000"/>
                  <a:lumOff val="50000"/>
                </a:schemeClr>
              </a:solidFill>
            </a:endParaRPr>
          </a:p>
          <a:p>
            <a:pPr eaLnBrk="1" fontAlgn="auto" hangingPunct="1">
              <a:lnSpc>
                <a:spcPct val="80000"/>
              </a:lnSpc>
              <a:spcAft>
                <a:spcPts val="0"/>
              </a:spcAft>
              <a:buFont typeface="Wingdings" pitchFamily="2" charset="2"/>
              <a:buNone/>
              <a:defRPr/>
            </a:pPr>
            <a:endParaRPr lang="ru-RU" sz="2600" dirty="0" smtClean="0">
              <a:solidFill>
                <a:schemeClr val="tx1">
                  <a:lumMod val="50000"/>
                  <a:lumOff val="50000"/>
                </a:schemeClr>
              </a:solidFill>
            </a:endParaRPr>
          </a:p>
          <a:p>
            <a:pPr eaLnBrk="1" fontAlgn="auto" hangingPunct="1">
              <a:lnSpc>
                <a:spcPct val="80000"/>
              </a:lnSpc>
              <a:spcAft>
                <a:spcPts val="0"/>
              </a:spcAft>
              <a:buFont typeface="Wingdings" pitchFamily="2" charset="2"/>
              <a:buNone/>
              <a:defRPr/>
            </a:pPr>
            <a:endParaRPr lang="ru-RU" sz="2600" dirty="0" smtClean="0">
              <a:solidFill>
                <a:schemeClr val="tx1">
                  <a:lumMod val="50000"/>
                  <a:lumOff val="50000"/>
                </a:schemeClr>
              </a:solidFill>
            </a:endParaRPr>
          </a:p>
          <a:p>
            <a:pPr eaLnBrk="1" fontAlgn="auto" hangingPunct="1">
              <a:lnSpc>
                <a:spcPct val="80000"/>
              </a:lnSpc>
              <a:spcAft>
                <a:spcPts val="0"/>
              </a:spcAft>
              <a:buFont typeface="Wingdings" pitchFamily="2" charset="2"/>
              <a:buNone/>
              <a:defRPr/>
            </a:pPr>
            <a:endParaRPr lang="ru-RU" sz="2600" dirty="0" smtClean="0">
              <a:solidFill>
                <a:schemeClr val="tx1">
                  <a:lumMod val="50000"/>
                  <a:lumOff val="50000"/>
                </a:schemeClr>
              </a:solidFill>
            </a:endParaRPr>
          </a:p>
          <a:p>
            <a:pPr eaLnBrk="1" fontAlgn="auto" hangingPunct="1">
              <a:lnSpc>
                <a:spcPct val="80000"/>
              </a:lnSpc>
              <a:spcAft>
                <a:spcPts val="0"/>
              </a:spcAft>
              <a:buFont typeface="Wingdings" pitchFamily="2" charset="2"/>
              <a:buNone/>
              <a:defRPr/>
            </a:pPr>
            <a:r>
              <a:rPr lang="ru-RU" sz="2600" dirty="0" smtClean="0">
                <a:solidFill>
                  <a:schemeClr val="tx1">
                    <a:lumMod val="50000"/>
                    <a:lumOff val="50000"/>
                  </a:schemeClr>
                </a:solidFill>
              </a:rPr>
              <a:t>     - выигрыш в силе.</a:t>
            </a:r>
            <a:r>
              <a:rPr lang="en-US" sz="2600" dirty="0" smtClean="0">
                <a:solidFill>
                  <a:schemeClr val="tx1">
                    <a:lumMod val="50000"/>
                    <a:lumOff val="50000"/>
                  </a:schemeClr>
                </a:solidFill>
              </a:rPr>
              <a:t>   </a:t>
            </a:r>
            <a:endParaRPr lang="ru-RU" sz="2600" dirty="0" smtClean="0">
              <a:solidFill>
                <a:schemeClr val="tx1">
                  <a:lumMod val="50000"/>
                  <a:lumOff val="50000"/>
                </a:schemeClr>
              </a:solidFill>
            </a:endParaRPr>
          </a:p>
          <a:p>
            <a:pPr eaLnBrk="1" fontAlgn="auto" hangingPunct="1">
              <a:lnSpc>
                <a:spcPct val="80000"/>
              </a:lnSpc>
              <a:spcAft>
                <a:spcPts val="0"/>
              </a:spcAft>
              <a:buFont typeface="Wingdings" pitchFamily="2" charset="2"/>
              <a:buNone/>
              <a:defRPr/>
            </a:pPr>
            <a:r>
              <a:rPr lang="en-US" sz="2600" dirty="0" smtClean="0">
                <a:solidFill>
                  <a:schemeClr val="tx1">
                    <a:lumMod val="50000"/>
                    <a:lumOff val="50000"/>
                  </a:schemeClr>
                </a:solidFill>
              </a:rPr>
              <a:t>                      </a:t>
            </a:r>
            <a:r>
              <a:rPr lang="ru-RU" sz="2600" dirty="0" smtClean="0">
                <a:solidFill>
                  <a:schemeClr val="tx1">
                    <a:lumMod val="50000"/>
                    <a:lumOff val="50000"/>
                  </a:schemeClr>
                </a:solidFill>
              </a:rPr>
              <a:t>                     </a:t>
            </a:r>
          </a:p>
          <a:p>
            <a:pPr eaLnBrk="1" fontAlgn="auto" hangingPunct="1">
              <a:lnSpc>
                <a:spcPct val="80000"/>
              </a:lnSpc>
              <a:spcAft>
                <a:spcPts val="0"/>
              </a:spcAft>
              <a:buFont typeface="Wingdings" pitchFamily="2" charset="2"/>
              <a:buNone/>
              <a:defRPr/>
            </a:pPr>
            <a:r>
              <a:rPr lang="en-US" sz="2600" dirty="0" smtClean="0">
                <a:solidFill>
                  <a:schemeClr val="tx1">
                    <a:lumMod val="50000"/>
                    <a:lumOff val="50000"/>
                  </a:schemeClr>
                </a:solidFill>
              </a:rPr>
              <a:t>  </a:t>
            </a:r>
            <a:r>
              <a:rPr lang="ru-RU" sz="2600" dirty="0" smtClean="0">
                <a:solidFill>
                  <a:schemeClr val="tx1">
                    <a:lumMod val="50000"/>
                    <a:lumOff val="50000"/>
                  </a:schemeClr>
                </a:solidFill>
              </a:rPr>
              <a:t>    </a:t>
            </a:r>
          </a:p>
          <a:p>
            <a:pPr eaLnBrk="1" fontAlgn="auto" hangingPunct="1">
              <a:lnSpc>
                <a:spcPct val="80000"/>
              </a:lnSpc>
              <a:spcAft>
                <a:spcPts val="0"/>
              </a:spcAft>
              <a:buFont typeface="Wingdings" pitchFamily="2" charset="2"/>
              <a:buNone/>
              <a:defRPr/>
            </a:pPr>
            <a:endParaRPr lang="ru-RU" sz="2600" dirty="0" smtClean="0">
              <a:solidFill>
                <a:schemeClr val="tx1">
                  <a:lumMod val="50000"/>
                  <a:lumOff val="50000"/>
                </a:schemeClr>
              </a:solidFill>
            </a:endParaRPr>
          </a:p>
        </p:txBody>
      </p:sp>
      <p:sp>
        <p:nvSpPr>
          <p:cNvPr id="13320" name="Line 4"/>
          <p:cNvSpPr>
            <a:spLocks noChangeShapeType="1"/>
          </p:cNvSpPr>
          <p:nvPr/>
        </p:nvSpPr>
        <p:spPr bwMode="auto">
          <a:xfrm>
            <a:off x="2627313" y="3789363"/>
            <a:ext cx="0" cy="0"/>
          </a:xfrm>
          <a:prstGeom prst="line">
            <a:avLst/>
          </a:prstGeom>
          <a:noFill/>
          <a:ln w="57150">
            <a:solidFill>
              <a:schemeClr val="tx1"/>
            </a:solidFill>
            <a:round/>
            <a:headEnd/>
            <a:tailEnd/>
          </a:ln>
        </p:spPr>
        <p:txBody>
          <a:bodyPr/>
          <a:lstStyle/>
          <a:p>
            <a:endParaRPr lang="ru-RU"/>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nodeType="clickEffect">
                                  <p:stCondLst>
                                    <p:cond delay="0"/>
                                  </p:stCondLst>
                                  <p:childTnLst>
                                    <p:set>
                                      <p:cBhvr>
                                        <p:cTn id="6" dur="1" fill="hold">
                                          <p:stCondLst>
                                            <p:cond delay="0"/>
                                          </p:stCondLst>
                                        </p:cTn>
                                        <p:tgtEl>
                                          <p:spTgt spid="377859">
                                            <p:txEl>
                                              <p:pRg st="0" end="0"/>
                                            </p:txEl>
                                          </p:spTgt>
                                        </p:tgtEl>
                                        <p:attrNameLst>
                                          <p:attrName>style.visibility</p:attrName>
                                        </p:attrNameLst>
                                      </p:cBhvr>
                                      <p:to>
                                        <p:strVal val="visible"/>
                                      </p:to>
                                    </p:set>
                                    <p:anim calcmode="lin" valueType="num">
                                      <p:cBhvr>
                                        <p:cTn id="7" dur="1000" fill="hold"/>
                                        <p:tgtEl>
                                          <p:spTgt spid="377859">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77859">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77859">
                                            <p:txEl>
                                              <p:pRg st="0" end="0"/>
                                            </p:txEl>
                                          </p:spTgt>
                                        </p:tgtEl>
                                      </p:cBhvr>
                                    </p:animEffect>
                                  </p:childTnLst>
                                </p:cTn>
                              </p:par>
                            </p:childTnLst>
                          </p:cTn>
                        </p:par>
                        <p:par>
                          <p:cTn id="10" fill="hold" nodeType="afterGroup">
                            <p:stCondLst>
                              <p:cond delay="1000"/>
                            </p:stCondLst>
                            <p:childTnLst>
                              <p:par>
                                <p:cTn id="11" presetID="29" presetClass="entr" presetSubtype="0" fill="hold" nodeType="afterEffect">
                                  <p:stCondLst>
                                    <p:cond delay="0"/>
                                  </p:stCondLst>
                                  <p:childTnLst>
                                    <p:set>
                                      <p:cBhvr>
                                        <p:cTn id="12" dur="1" fill="hold">
                                          <p:stCondLst>
                                            <p:cond delay="0"/>
                                          </p:stCondLst>
                                        </p:cTn>
                                        <p:tgtEl>
                                          <p:spTgt spid="377872"/>
                                        </p:tgtEl>
                                        <p:attrNameLst>
                                          <p:attrName>style.visibility</p:attrName>
                                        </p:attrNameLst>
                                      </p:cBhvr>
                                      <p:to>
                                        <p:strVal val="visible"/>
                                      </p:to>
                                    </p:set>
                                    <p:anim calcmode="lin" valueType="num">
                                      <p:cBhvr>
                                        <p:cTn id="13" dur="1000" fill="hold"/>
                                        <p:tgtEl>
                                          <p:spTgt spid="377872"/>
                                        </p:tgtEl>
                                        <p:attrNameLst>
                                          <p:attrName>ppt_x</p:attrName>
                                        </p:attrNameLst>
                                      </p:cBhvr>
                                      <p:tavLst>
                                        <p:tav tm="0">
                                          <p:val>
                                            <p:strVal val="#ppt_x-.2"/>
                                          </p:val>
                                        </p:tav>
                                        <p:tav tm="100000">
                                          <p:val>
                                            <p:strVal val="#ppt_x"/>
                                          </p:val>
                                        </p:tav>
                                      </p:tavLst>
                                    </p:anim>
                                    <p:anim calcmode="lin" valueType="num">
                                      <p:cBhvr>
                                        <p:cTn id="14" dur="1000" fill="hold"/>
                                        <p:tgtEl>
                                          <p:spTgt spid="377872"/>
                                        </p:tgtEl>
                                        <p:attrNameLst>
                                          <p:attrName>ppt_y</p:attrName>
                                        </p:attrNameLst>
                                      </p:cBhvr>
                                      <p:tavLst>
                                        <p:tav tm="0">
                                          <p:val>
                                            <p:strVal val="#ppt_y"/>
                                          </p:val>
                                        </p:tav>
                                        <p:tav tm="100000">
                                          <p:val>
                                            <p:strVal val="#ppt_y"/>
                                          </p:val>
                                        </p:tav>
                                      </p:tavLst>
                                    </p:anim>
                                    <p:animEffect transition="in" filter="wipe(right)" prLst="gradientSize: 0.1">
                                      <p:cBhvr>
                                        <p:cTn id="15" dur="1000"/>
                                        <p:tgtEl>
                                          <p:spTgt spid="377872"/>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9" presetClass="entr" presetSubtype="0" fill="hold" nodeType="clickEffect">
                                  <p:stCondLst>
                                    <p:cond delay="0"/>
                                  </p:stCondLst>
                                  <p:childTnLst>
                                    <p:set>
                                      <p:cBhvr>
                                        <p:cTn id="19" dur="1" fill="hold">
                                          <p:stCondLst>
                                            <p:cond delay="0"/>
                                          </p:stCondLst>
                                        </p:cTn>
                                        <p:tgtEl>
                                          <p:spTgt spid="377870"/>
                                        </p:tgtEl>
                                        <p:attrNameLst>
                                          <p:attrName>style.visibility</p:attrName>
                                        </p:attrNameLst>
                                      </p:cBhvr>
                                      <p:to>
                                        <p:strVal val="visible"/>
                                      </p:to>
                                    </p:set>
                                    <p:anim calcmode="lin" valueType="num">
                                      <p:cBhvr>
                                        <p:cTn id="20" dur="1000" fill="hold"/>
                                        <p:tgtEl>
                                          <p:spTgt spid="377870"/>
                                        </p:tgtEl>
                                        <p:attrNameLst>
                                          <p:attrName>ppt_x</p:attrName>
                                        </p:attrNameLst>
                                      </p:cBhvr>
                                      <p:tavLst>
                                        <p:tav tm="0">
                                          <p:val>
                                            <p:strVal val="#ppt_x-.2"/>
                                          </p:val>
                                        </p:tav>
                                        <p:tav tm="100000">
                                          <p:val>
                                            <p:strVal val="#ppt_x"/>
                                          </p:val>
                                        </p:tav>
                                      </p:tavLst>
                                    </p:anim>
                                    <p:anim calcmode="lin" valueType="num">
                                      <p:cBhvr>
                                        <p:cTn id="21" dur="1000" fill="hold"/>
                                        <p:tgtEl>
                                          <p:spTgt spid="377870"/>
                                        </p:tgtEl>
                                        <p:attrNameLst>
                                          <p:attrName>ppt_y</p:attrName>
                                        </p:attrNameLst>
                                      </p:cBhvr>
                                      <p:tavLst>
                                        <p:tav tm="0">
                                          <p:val>
                                            <p:strVal val="#ppt_y"/>
                                          </p:val>
                                        </p:tav>
                                        <p:tav tm="100000">
                                          <p:val>
                                            <p:strVal val="#ppt_y"/>
                                          </p:val>
                                        </p:tav>
                                      </p:tavLst>
                                    </p:anim>
                                    <p:animEffect transition="in" filter="wipe(right)" prLst="gradientSize: 0.1">
                                      <p:cBhvr>
                                        <p:cTn id="22" dur="1000"/>
                                        <p:tgtEl>
                                          <p:spTgt spid="377870"/>
                                        </p:tgtEl>
                                      </p:cBhvr>
                                    </p:animEffect>
                                  </p:childTnLst>
                                </p:cTn>
                              </p:par>
                              <p:par>
                                <p:cTn id="23" presetID="29" presetClass="entr" presetSubtype="0" fill="hold" nodeType="withEffect">
                                  <p:stCondLst>
                                    <p:cond delay="0"/>
                                  </p:stCondLst>
                                  <p:childTnLst>
                                    <p:set>
                                      <p:cBhvr>
                                        <p:cTn id="24" dur="1" fill="hold">
                                          <p:stCondLst>
                                            <p:cond delay="0"/>
                                          </p:stCondLst>
                                        </p:cTn>
                                        <p:tgtEl>
                                          <p:spTgt spid="377859">
                                            <p:txEl>
                                              <p:pRg st="7" end="7"/>
                                            </p:txEl>
                                          </p:spTgt>
                                        </p:tgtEl>
                                        <p:attrNameLst>
                                          <p:attrName>style.visibility</p:attrName>
                                        </p:attrNameLst>
                                      </p:cBhvr>
                                      <p:to>
                                        <p:strVal val="visible"/>
                                      </p:to>
                                    </p:set>
                                    <p:anim calcmode="lin" valueType="num">
                                      <p:cBhvr>
                                        <p:cTn id="25" dur="1000" fill="hold"/>
                                        <p:tgtEl>
                                          <p:spTgt spid="377859">
                                            <p:txEl>
                                              <p:pRg st="7" end="7"/>
                                            </p:txEl>
                                          </p:spTgt>
                                        </p:tgtEl>
                                        <p:attrNameLst>
                                          <p:attrName>ppt_x</p:attrName>
                                        </p:attrNameLst>
                                      </p:cBhvr>
                                      <p:tavLst>
                                        <p:tav tm="0">
                                          <p:val>
                                            <p:strVal val="#ppt_x-.2"/>
                                          </p:val>
                                        </p:tav>
                                        <p:tav tm="100000">
                                          <p:val>
                                            <p:strVal val="#ppt_x"/>
                                          </p:val>
                                        </p:tav>
                                      </p:tavLst>
                                    </p:anim>
                                    <p:anim calcmode="lin" valueType="num">
                                      <p:cBhvr>
                                        <p:cTn id="26" dur="1000" fill="hold"/>
                                        <p:tgtEl>
                                          <p:spTgt spid="377859">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27" dur="1000"/>
                                        <p:tgtEl>
                                          <p:spTgt spid="37785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сполнительная">
  <a:themeElements>
    <a:clrScheme name="Исполнительная">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Исполнительная">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Исполнитель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emplate>
  <TotalTime>896</TotalTime>
  <Words>289</Words>
  <Application>Microsoft Office PowerPoint</Application>
  <PresentationFormat>Экран (4:3)</PresentationFormat>
  <Paragraphs>65</Paragraphs>
  <Slides>14</Slides>
  <Notes>0</Notes>
  <HiddenSlides>0</HiddenSlides>
  <MMClips>0</MMClips>
  <ScaleCrop>false</ScaleCrop>
  <HeadingPairs>
    <vt:vector size="8" baseType="variant">
      <vt:variant>
        <vt:lpstr>Использованные шрифты</vt:lpstr>
      </vt:variant>
      <vt:variant>
        <vt:i4>9</vt:i4>
      </vt:variant>
      <vt:variant>
        <vt:lpstr>Тема</vt:lpstr>
      </vt:variant>
      <vt:variant>
        <vt:i4>1</vt:i4>
      </vt:variant>
      <vt:variant>
        <vt:lpstr>Внедренные серверы OLE</vt:lpstr>
      </vt:variant>
      <vt:variant>
        <vt:i4>1</vt:i4>
      </vt:variant>
      <vt:variant>
        <vt:lpstr>Заголовки слайдов</vt:lpstr>
      </vt:variant>
      <vt:variant>
        <vt:i4>14</vt:i4>
      </vt:variant>
    </vt:vector>
  </HeadingPairs>
  <TitlesOfParts>
    <vt:vector size="25" baseType="lpstr">
      <vt:lpstr>Arial</vt:lpstr>
      <vt:lpstr>Palatino Linotype</vt:lpstr>
      <vt:lpstr>Century Gothic</vt:lpstr>
      <vt:lpstr>Courier New</vt:lpstr>
      <vt:lpstr>Calibri</vt:lpstr>
      <vt:lpstr>Times New Roman</vt:lpstr>
      <vt:lpstr>Lucida Sans Unicode</vt:lpstr>
      <vt:lpstr>Wingdings 3</vt:lpstr>
      <vt:lpstr>Wingdings</vt:lpstr>
      <vt:lpstr>Исполнительная</vt:lpstr>
      <vt:lpstr>Microsoft Equation 3.0</vt:lpstr>
      <vt:lpstr>Простые механизмы. Рычаг.</vt:lpstr>
      <vt:lpstr>Механизмы</vt:lpstr>
      <vt:lpstr>Назначение </vt:lpstr>
      <vt:lpstr>Структурно-логическая схема</vt:lpstr>
      <vt:lpstr>Слайд 5</vt:lpstr>
      <vt:lpstr>Рычаг </vt:lpstr>
      <vt:lpstr>Схематический рисунок рычага</vt:lpstr>
      <vt:lpstr>Слайд 8</vt:lpstr>
      <vt:lpstr>Условие равновесия рычага</vt:lpstr>
      <vt:lpstr>Решите задачу</vt:lpstr>
      <vt:lpstr>Слайд 11</vt:lpstr>
      <vt:lpstr>Слайд 12</vt:lpstr>
      <vt:lpstr>Слайд 13</vt:lpstr>
      <vt:lpstr>Слайд 14</vt:lpstr>
    </vt:vector>
  </TitlesOfParts>
  <Company>дом</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Урок физики в 7 классе</dc:title>
  <dc:creator>Ирина</dc:creator>
  <cp:lastModifiedBy>Adminn</cp:lastModifiedBy>
  <cp:revision>127</cp:revision>
  <dcterms:created xsi:type="dcterms:W3CDTF">2008-12-03T16:04:47Z</dcterms:created>
  <dcterms:modified xsi:type="dcterms:W3CDTF">2015-11-04T13:38:59Z</dcterms:modified>
</cp:coreProperties>
</file>