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69" r:id="rId3"/>
    <p:sldId id="271" r:id="rId4"/>
    <p:sldId id="275" r:id="rId5"/>
    <p:sldId id="273" r:id="rId6"/>
    <p:sldId id="279" r:id="rId7"/>
    <p:sldId id="259" r:id="rId8"/>
    <p:sldId id="263" r:id="rId9"/>
    <p:sldId id="262" r:id="rId10"/>
    <p:sldId id="276" r:id="rId11"/>
    <p:sldId id="277" r:id="rId12"/>
    <p:sldId id="264" r:id="rId13"/>
    <p:sldId id="265" r:id="rId14"/>
    <p:sldId id="266" r:id="rId15"/>
    <p:sldId id="267" r:id="rId16"/>
    <p:sldId id="268" r:id="rId17"/>
    <p:sldId id="280" r:id="rId18"/>
    <p:sldId id="26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07DF9-493A-47A8-BB55-AC0CE51D54AA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803D8-63FC-4BE7-989D-A7C74DFDB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65937-A0AC-46E7-BD64-2B52BE967A6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2E323-2C24-4B6D-A670-C93994D2CE1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4A04-86DB-46F7-876C-5AEA5C419CB0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C970-1D2D-49D8-ABCF-5F9544DAB988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5E9E-C861-4A82-9D68-FCA9B38CF13E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BF0C6-0E94-457E-A44D-881B60EDC99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03DD-5281-4D01-AD7A-8558CEC6CDE5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32F5-083A-4FCE-B243-A3B792AF9FC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634C-BAF2-4639-8A0F-FB93D3B87CD6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F061-3B68-4C29-8F92-E83A84AB7147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C016-C034-45CC-A6DE-74AD15F44222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D314-BDAC-4AC4-9CCC-6C8C59A0A6AD}" type="datetime1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Буква «У».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g-fotki.yandex.ru/get/4811/svetlera.4c4/0_68cdf_eb24c906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811/svetlera.4c4/0_68cdf_eb24c906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786190"/>
            <a:ext cx="1143008" cy="16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Показывай  буквы «У» и считай: одна буква «У», две буквы «У» …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786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Покажи  правильные буквы.</a:t>
            </a:r>
            <a:endParaRPr lang="ru-RU" dirty="0"/>
          </a:p>
        </p:txBody>
      </p:sp>
      <p:pic>
        <p:nvPicPr>
          <p:cNvPr id="4" name="Picture" descr="A description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453" b="42375"/>
          <a:stretch>
            <a:fillRect/>
          </a:stretch>
        </p:blipFill>
        <p:spPr bwMode="auto">
          <a:xfrm>
            <a:off x="781050" y="3152340"/>
            <a:ext cx="7581900" cy="142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Определи место  «у» в словах. Запиши букву в нужный квадрат.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86183" y="2285992"/>
          <a:ext cx="3643338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5643571" y="5143512"/>
            <a:ext cx="857256" cy="80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у</a:t>
            </a:r>
          </a:p>
        </p:txBody>
      </p:sp>
      <p:pic>
        <p:nvPicPr>
          <p:cNvPr id="7" name="Picture 4" descr="Z2633 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07419">
            <a:off x="627455" y="2413382"/>
            <a:ext cx="3421128" cy="34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11948 L -0.19548 -0.40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786183" y="2285992"/>
          <a:ext cx="3643338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214446"/>
              </a:tblGrid>
              <a:tr h="10001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643571" y="5143512"/>
            <a:ext cx="857256" cy="80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у</a:t>
            </a:r>
          </a:p>
        </p:txBody>
      </p:sp>
      <p:pic>
        <p:nvPicPr>
          <p:cNvPr id="4098" name="Picture 2" descr="&amp;Gcy;&amp;ocy;&amp;rcy;&amp;ocy;&amp;scy;&amp;kcy;&amp;ocy;&amp;pcy;&amp;ycy;, &amp;Gcy;&amp;acy;&amp;dcy;&amp;acy;&amp;ncy;&amp;icy;&amp;yacy; &quot; &amp;Scy;&amp;tcy;&amp;rcy;&amp;acy;&amp;ncy;&amp;icy;&amp;tscy;&amp;acy;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546604" cy="27432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5246 L -0.046 -0.40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 smtClean="0"/>
              <a:t>Прочитай» </a:t>
            </a:r>
            <a:r>
              <a:rPr lang="ru-RU" sz="3200" dirty="0" smtClean="0"/>
              <a:t>предложения с помощью картинок.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643182"/>
            <a:ext cx="1428760" cy="1592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у</a:t>
            </a:r>
          </a:p>
        </p:txBody>
      </p:sp>
      <p:pic>
        <p:nvPicPr>
          <p:cNvPr id="5" name="Picture 4" descr="&amp;Fcy;&amp;ocy;&amp;tcy;&amp;ocy;&amp;gcy;&amp;rcy;&amp;acy;&amp;fcy;&amp;icy;&amp;icy; &amp;kcy;&amp;ucy;&amp;rcy;&amp;icy;&amp;tscy;&amp;ycy; (11 &amp;shcy;&amp;tcy;.) &quot; &amp;Kcy;&amp;acy;&amp;rcy;&amp;tcy;&amp;icy;&amp;ncy;&amp;kcy;&amp;icy; &amp;ncy;&amp;acy; &amp;pcy;&amp;rcy;&amp;ocy;&amp;zcy;&amp;rcy;&amp;acy;&amp;chcy;&amp;ncy;&amp;ocy;&amp;mcy; &amp;fcy;&amp;ocy;&amp;ncy;&amp;iecy;, &amp;kcy;&amp;lcy;&amp;icy;&amp;pcy;&amp;acy;&amp;rcy;&amp;tcy;&amp;ycy; &amp;icy; &amp;scy;&amp;kcy;&amp;rcy;&amp;acy;&amp;p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28792"/>
            <a:ext cx="2928958" cy="2928958"/>
          </a:xfrm>
          <a:prstGeom prst="rect">
            <a:avLst/>
          </a:prstGeom>
          <a:noFill/>
        </p:spPr>
      </p:pic>
      <p:pic>
        <p:nvPicPr>
          <p:cNvPr id="6" name="Picture 6" descr="&amp;Zcy;&amp;acy;&amp;gcy;&amp;acy;&amp;dcy;&amp;kcy;&amp;icy; &amp;pcy;&amp;rcy;&amp;ocy; &amp;tscy;&amp;ycy;&amp;pcy;&amp;lcy;&amp;iocy;&amp;ncy;&amp;kcy;&amp;acy; &amp;dcy;&amp;lcy;&amp;yacy; 4 &amp;kcy;&amp;lcy;&amp;acy;&amp;scy;&amp;s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1428750" cy="142875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ZHcy;&amp;icy;&amp;vcy;&amp;ocy;&amp;tcy;&amp;ncy;&amp;ycy;&amp;iecy;,&amp;pcy;&amp;tcy;&amp;icy;&amp;tscy;&amp;ycy;,&amp;bcy;&amp;acy;&amp;bcy;&amp;ocy;&amp;chcy;&amp;kcy;&amp;icy; ,&amp;rcy;&amp;ycy;&amp;bcy;&amp;ycy;,&amp;ncy;&amp;acy;&amp;scy;&amp;iecy;&amp;kcy;&amp;ocy;&amp;mcy;&amp;ycy;&amp;ie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2937994" cy="2214568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642910" y="2643182"/>
            <a:ext cx="1428760" cy="1592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у</a:t>
            </a:r>
          </a:p>
        </p:txBody>
      </p:sp>
      <p:pic>
        <p:nvPicPr>
          <p:cNvPr id="24582" name="Picture 6" descr="&amp;Kcy;&amp;lcy;&amp;icy;&amp;pcy;&amp;Acy;&amp;rcy;&amp;tcy; &amp;IEcy;&amp;Dcy;&amp;Acy; Cute and Tasty &amp;ncy;&amp;acy; &amp;pcy;&amp;rcy;&amp;ocy;&amp;zcy;&amp;rcy;&amp;acy;&amp;chcy;&amp;ncy;&amp;ocy;&amp;mcy; &amp;fcy;&amp;ocy;&amp;ncy;&amp;iecy;. &amp;Ocy;&amp;bcy;&amp;scy;&amp;ucy;&amp;zhcy;&amp;dcy;&amp;iecy;&amp;ncy;&amp;icy;&amp;iecy; &amp;ncy;&amp;acy;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86124"/>
            <a:ext cx="2162175" cy="142875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Kcy;&amp;ocy;&amp;shcy;&amp;kcy;&amp;icy;, &amp;kcy;&amp;ocy;&amp;tcy;&amp;ycy;, &amp;kcy;&amp;ocy;&amp;tcy;&amp;yacy;&amp;tcy;&amp;acy; - &amp;Kcy;&amp;lcy;&amp;icy;&amp;pcy;&amp;acy;&amp;rcy;&amp;tcy;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00306"/>
            <a:ext cx="2643206" cy="2303995"/>
          </a:xfrm>
          <a:prstGeom prst="rect">
            <a:avLst/>
          </a:prstGeom>
          <a:noFill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42910" y="2643182"/>
            <a:ext cx="1428760" cy="1592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у</a:t>
            </a:r>
          </a:p>
        </p:txBody>
      </p:sp>
      <p:pic>
        <p:nvPicPr>
          <p:cNvPr id="26630" name="Picture 6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Kcy;&amp;ocy;&amp;shcy;&amp;kcy;&amp;icy;, &amp;kcy;&amp;ocy;&amp;tcy;&amp;ycy;, &amp;kcy;&amp;ocy;&amp;tcy;&amp;yacy;&amp;tcy;&amp;acy; - &amp;Kcy;&amp;lcy;&amp;icy;&amp;pcy;&amp;acy;&amp;rcy;&amp;tcy;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904875" cy="142875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Нарисуй </a:t>
            </a:r>
            <a:r>
              <a:rPr lang="ru-RU" sz="3600" dirty="0" smtClean="0"/>
              <a:t>в тетради домик и напечатай в домике букву </a:t>
            </a:r>
            <a:r>
              <a:rPr lang="ru-RU" sz="3600" dirty="0" smtClean="0"/>
              <a:t>«У» </a:t>
            </a:r>
            <a:r>
              <a:rPr lang="ru-RU" sz="3600" dirty="0" smtClean="0"/>
              <a:t> </a:t>
            </a:r>
            <a:r>
              <a:rPr lang="ru-RU" sz="3600" dirty="0" smtClean="0"/>
              <a:t>столько раз, сколько картинок  найдешь, начинающихся на  «У».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00240"/>
            <a:ext cx="6566821" cy="39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Возьми жёлтый карандаш и закрась те части рисунка, в которых ты видишь буквы «У» и «у».</a:t>
            </a:r>
            <a:br>
              <a:rPr lang="ru-RU" sz="3100" b="1" dirty="0" smtClean="0"/>
            </a:br>
            <a:r>
              <a:rPr lang="ru-RU" sz="3100" b="1" dirty="0" smtClean="0"/>
              <a:t>(по желанию)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73552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Вспомни, что звук мы слышим и произносим. Но ещё мы можем записать его буквой. </a:t>
            </a:r>
            <a:br>
              <a:rPr lang="ru-RU" sz="2400" dirty="0" smtClean="0"/>
            </a:br>
            <a:r>
              <a:rPr lang="ru-RU" sz="2400" dirty="0" smtClean="0"/>
              <a:t>Покажи на картинке, где большая буква «У», а где маленькая буква «у».</a:t>
            </a:r>
            <a:br>
              <a:rPr lang="ru-RU" sz="2400" dirty="0" smtClean="0"/>
            </a:br>
            <a:r>
              <a:rPr lang="ru-RU" sz="2400" dirty="0" smtClean="0"/>
              <a:t>В какую сторону «смотрит» короткая линия у буквы?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7650" name="Picture 2" descr="C:\Users\Татьяна\Documents\фото буквы\DSCN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433" t="11996" r="22773" b="23290"/>
          <a:stretch>
            <a:fillRect/>
          </a:stretch>
        </p:blipFill>
        <p:spPr bwMode="auto">
          <a:xfrm>
            <a:off x="5072066" y="2357430"/>
            <a:ext cx="2417292" cy="327776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2547108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Запоминалки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Буква  «У»  совсем  проста,  тянет рожки из  хвоста.</a:t>
            </a:r>
            <a:endParaRPr lang="ru-RU" dirty="0"/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500430" y="3000372"/>
            <a:ext cx="2643206" cy="2441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у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 что  похожа буква У?»</a:t>
            </a:r>
            <a:br>
              <a:rPr lang="ru-RU" sz="3200" dirty="0" smtClean="0"/>
            </a:br>
            <a:r>
              <a:rPr lang="ru-RU" sz="3200" dirty="0" smtClean="0"/>
              <a:t> (на рогатку, галочку...);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6000792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ru-RU" b="1" dirty="0" smtClean="0"/>
              <a:t>Выложить </a:t>
            </a:r>
            <a:r>
              <a:rPr lang="ru-RU" dirty="0" smtClean="0"/>
              <a:t> букву  из  палочек или мелких предметов.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Пальчиком</a:t>
            </a:r>
            <a:r>
              <a:rPr lang="ru-RU" dirty="0" smtClean="0"/>
              <a:t>  написать  букву  на  левой  ладошке  у  себя,  а  затем  у  мамы.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Найди</a:t>
            </a:r>
            <a:r>
              <a:rPr lang="ru-RU" dirty="0" smtClean="0"/>
              <a:t>   в газете слова с буквой  «У», обведи  их, вырежи и наклей в тетрадь.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Играем</a:t>
            </a:r>
            <a:r>
              <a:rPr lang="ru-RU" dirty="0" smtClean="0"/>
              <a:t>  с пальчиками: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Зайки белые сидят</a:t>
            </a:r>
          </a:p>
          <a:p>
            <a:pPr>
              <a:buNone/>
            </a:pPr>
            <a:r>
              <a:rPr lang="ru-RU" dirty="0" smtClean="0"/>
              <a:t>И ушами шевелят</a:t>
            </a:r>
          </a:p>
          <a:p>
            <a:pPr>
              <a:buNone/>
            </a:pPr>
            <a:r>
              <a:rPr lang="ru-RU" dirty="0" smtClean="0"/>
              <a:t>Вот так, вот так.</a:t>
            </a:r>
          </a:p>
          <a:p>
            <a:pPr>
              <a:buNone/>
            </a:pPr>
            <a:r>
              <a:rPr lang="ru-RU" dirty="0" smtClean="0"/>
              <a:t>(Буква У — ушки зайчика: средний и указательный пальцы — вверх, а остальные — сжать в кулак, пошевелить средним и указательным пальчиками).</a:t>
            </a:r>
          </a:p>
          <a:p>
            <a:endParaRPr lang="ru-RU" dirty="0"/>
          </a:p>
        </p:txBody>
      </p:sp>
      <p:pic>
        <p:nvPicPr>
          <p:cNvPr id="37890" name="Picture 2" descr="C:\Users\Татьяна\Downloads\0_70ff7_54b488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1395757" cy="2318534"/>
          </a:xfrm>
          <a:prstGeom prst="rect">
            <a:avLst/>
          </a:prstGeom>
          <a:noFill/>
        </p:spPr>
      </p:pic>
      <p:pic>
        <p:nvPicPr>
          <p:cNvPr id="5" name="Picture 2" descr="C:\Users\Татьяна\Downloads\0_70ff7_54b488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00174"/>
            <a:ext cx="1395757" cy="231853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2976" y="5286388"/>
            <a:ext cx="77740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/>
              <a:t>Посмотри – укроп – на букву У, а это уж – тоже на У, и удочка начинается </a:t>
            </a:r>
            <a:r>
              <a:rPr lang="ru-RU" sz="3200" dirty="0" smtClean="0"/>
              <a:t>У.</a:t>
            </a:r>
            <a:endParaRPr lang="ru-RU" sz="12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14348" y="571480"/>
            <a:ext cx="2606663" cy="2733680"/>
            <a:chOff x="158" y="890"/>
            <a:chExt cx="2722" cy="2587"/>
          </a:xfrm>
        </p:grpSpPr>
        <p:pic>
          <p:nvPicPr>
            <p:cNvPr id="8206" name="Picture 14" descr="ук"/>
            <p:cNvPicPr>
              <a:picLocks noChangeAspect="1" noChangeArrowheads="1"/>
            </p:cNvPicPr>
            <p:nvPr/>
          </p:nvPicPr>
          <p:blipFill>
            <a:blip r:embed="rId2" cstate="print"/>
            <a:srcRect b="10338"/>
            <a:stretch>
              <a:fillRect/>
            </a:stretch>
          </p:blipFill>
          <p:spPr bwMode="auto">
            <a:xfrm>
              <a:off x="158" y="890"/>
              <a:ext cx="2722" cy="2587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</p:pic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1874" y="3053"/>
              <a:ext cx="695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Century Gothic" pitchFamily="34" charset="0"/>
                </a:rPr>
                <a:t>у</a:t>
              </a:r>
              <a:r>
                <a:rPr lang="ru-RU" sz="2400" b="1" dirty="0">
                  <a:latin typeface="Century Gothic" pitchFamily="34" charset="0"/>
                </a:rPr>
                <a:t>кроп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643306" y="2571744"/>
            <a:ext cx="3618304" cy="2571768"/>
            <a:chOff x="3335" y="2161"/>
            <a:chExt cx="2502" cy="1889"/>
          </a:xfrm>
        </p:grpSpPr>
        <p:pic>
          <p:nvPicPr>
            <p:cNvPr id="8208" name="Picture 16" descr="udochk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5" y="2161"/>
              <a:ext cx="2502" cy="1889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</p:pic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3426" y="2161"/>
              <a:ext cx="1007" cy="3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solidFill>
                    <a:srgbClr val="FF0000"/>
                  </a:solidFill>
                  <a:latin typeface="Century Gothic" pitchFamily="34" charset="0"/>
                </a:rPr>
                <a:t>у</a:t>
              </a:r>
              <a:r>
                <a:rPr lang="ru-RU" sz="2400" b="1" dirty="0">
                  <a:latin typeface="Century Gothic" pitchFamily="34" charset="0"/>
                </a:rPr>
                <a:t>дочка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214942" y="785794"/>
            <a:ext cx="3284562" cy="1925654"/>
            <a:chOff x="3061" y="391"/>
            <a:chExt cx="2541" cy="1617"/>
          </a:xfrm>
        </p:grpSpPr>
        <p:pic>
          <p:nvPicPr>
            <p:cNvPr id="8209" name="Picture 17" descr="уж"/>
            <p:cNvPicPr>
              <a:picLocks noChangeAspect="1" noChangeArrowheads="1"/>
            </p:cNvPicPr>
            <p:nvPr/>
          </p:nvPicPr>
          <p:blipFill>
            <a:blip r:embed="rId4" cstate="print"/>
            <a:srcRect r="22194" b="25731"/>
            <a:stretch>
              <a:fillRect/>
            </a:stretch>
          </p:blipFill>
          <p:spPr bwMode="auto">
            <a:xfrm>
              <a:off x="3061" y="391"/>
              <a:ext cx="2541" cy="1617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</p:spPr>
        </p:pic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5220" y="391"/>
              <a:ext cx="375" cy="2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FF0000"/>
                  </a:solidFill>
                  <a:latin typeface="Century Gothic" pitchFamily="34" charset="0"/>
                </a:rPr>
                <a:t>у</a:t>
              </a:r>
              <a:r>
                <a:rPr lang="ru-RU" sz="2400" b="1">
                  <a:latin typeface="Century Gothic" pitchFamily="34" charset="0"/>
                </a:rPr>
                <a:t>ж</a:t>
              </a:r>
            </a:p>
          </p:txBody>
        </p:sp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490913" y="5589588"/>
            <a:ext cx="21605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  <a:latin typeface="Century Gothic" pitchFamily="34" charset="0"/>
              </a:rPr>
              <a:t>У</a:t>
            </a:r>
            <a:r>
              <a:rPr lang="ru-RU" sz="7200" b="1" dirty="0">
                <a:latin typeface="Century Gothic" pitchFamily="34" charset="0"/>
              </a:rPr>
              <a:t>Х</a:t>
            </a:r>
            <a:r>
              <a:rPr lang="ru-RU" sz="7200" b="1" dirty="0">
                <a:solidFill>
                  <a:srgbClr val="FF0000"/>
                </a:solidFill>
                <a:latin typeface="Century Gothic" pitchFamily="34" charset="0"/>
              </a:rPr>
              <a:t>О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7011988" y="6613525"/>
            <a:ext cx="209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Это слово тоже начитается на У</a:t>
            </a:r>
          </a:p>
        </p:txBody>
      </p:sp>
      <p:pic>
        <p:nvPicPr>
          <p:cNvPr id="5124" name="Picture 5" descr="482px-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000108"/>
            <a:ext cx="2357454" cy="369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879725" y="5589588"/>
            <a:ext cx="36607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У</a:t>
            </a:r>
            <a:r>
              <a:rPr lang="ru-RU" sz="7200" b="1">
                <a:latin typeface="Century Gothic" pitchFamily="34" charset="0"/>
              </a:rPr>
              <a:t>Л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И</a:t>
            </a:r>
            <a:r>
              <a:rPr lang="ru-RU" sz="7200" b="1">
                <a:latin typeface="Century Gothic" pitchFamily="34" charset="0"/>
              </a:rPr>
              <a:t>ТК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А</a:t>
            </a:r>
          </a:p>
        </p:txBody>
      </p:sp>
      <p:pic>
        <p:nvPicPr>
          <p:cNvPr id="3075" name="Picture 5" descr="ул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67691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282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Буква «У».</vt:lpstr>
      <vt:lpstr>Вспомни, что звук мы слышим и произносим. Но ещё мы можем записать его буквой.  Покажи на картинке, где большая буква «У», а где маленькая буква «у». В какую сторону «смотрит» короткая линия у буквы? </vt:lpstr>
      <vt:lpstr> Запоминалки. </vt:lpstr>
      <vt:lpstr>На что  похожа буква У?»  (на рогатку, галочку...); </vt:lpstr>
      <vt:lpstr>Слайд 5</vt:lpstr>
      <vt:lpstr>Играем  с пальчиками:</vt:lpstr>
      <vt:lpstr>Слайд 7</vt:lpstr>
      <vt:lpstr>Слайд 8</vt:lpstr>
      <vt:lpstr>Слайд 9</vt:lpstr>
      <vt:lpstr> Показывай  буквы «У» и считай: одна буква «У», две буквы «У» … </vt:lpstr>
      <vt:lpstr>Покажи  правильные буквы.</vt:lpstr>
      <vt:lpstr>Определи место  «у» в словах. Запиши букву в нужный квадрат. </vt:lpstr>
      <vt:lpstr>Слайд 13</vt:lpstr>
      <vt:lpstr>«Прочитай» предложения с помощью картинок.</vt:lpstr>
      <vt:lpstr>Слайд 15</vt:lpstr>
      <vt:lpstr>Слайд 16</vt:lpstr>
      <vt:lpstr>Нарисуй в тетради домик и напечатай в домике букву «У»  столько раз, сколько картинок  найдешь, начинающихся на  «У».     </vt:lpstr>
      <vt:lpstr>Возьми жёлтый карандаш и закрась те части рисунка, в которых ты видишь буквы «У» и «у». (по желанию)     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10</cp:revision>
  <dcterms:created xsi:type="dcterms:W3CDTF">2014-10-19T14:15:18Z</dcterms:created>
  <dcterms:modified xsi:type="dcterms:W3CDTF">2015-10-26T13:56:10Z</dcterms:modified>
</cp:coreProperties>
</file>