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480B0-C6BA-4A45-97F1-DF143B48D752}" type="datetimeFigureOut">
              <a:rPr lang="ru-RU" smtClean="0"/>
              <a:t>26.08.2015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596FF-F54F-42D7-A89C-75BFE0C84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20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E15167-7066-438C-9E3A-922B9D4E29F1}" type="datetime1">
              <a:rPr lang="ru-RU" smtClean="0"/>
              <a:t>26.08.2015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A12D-FFFF-4D87-BA14-16945DB62C80}" type="datetime1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483B-5517-426D-8BF1-B795553F5AE0}" type="datetime1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EBF0E7-5AA3-451B-A0FF-1936042448BB}" type="datetime1">
              <a:rPr lang="ru-RU" smtClean="0"/>
              <a:t>26.08.2015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14E049-388A-4177-B47D-D8FA17CE3AA6}" type="datetime1">
              <a:rPr lang="ru-RU" smtClean="0"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DBAAA-9FC7-437E-8E95-286CE7414B7D}" type="datetime1">
              <a:rPr lang="ru-RU" smtClean="0"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864F-B893-4A35-8A4B-8614E93DEF7D}" type="datetime1">
              <a:rPr lang="ru-RU" smtClean="0"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BB223E9-DE62-42D0-B593-415752A6F65F}" type="datetime1">
              <a:rPr lang="ru-RU" smtClean="0"/>
              <a:t>26.08.2015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DA20-5CB0-4574-A36F-E6A3EB97A2F4}" type="datetime1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27878C6-8D5A-4306-9CD0-8A70C27284A9}" type="datetime1">
              <a:rPr lang="ru-RU" smtClean="0"/>
              <a:t>26.08.2015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316975-C9C5-4508-BAB6-28E68531F5AF}" type="datetime1">
              <a:rPr lang="ru-RU" smtClean="0"/>
              <a:t>26.08.2015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F11322-F457-4672-BF9D-DBF210F22AF0}" type="datetime1">
              <a:rPr lang="ru-RU" smtClean="0"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8864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© МОУ Пречистенская СОШ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9888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Times New Roman"/>
              </a:rPr>
              <a:t>Становление профессиональной </a:t>
            </a:r>
            <a:endParaRPr lang="ru-RU" sz="2800" dirty="0">
              <a:latin typeface="Times New Roman"/>
              <a:ea typeface="Times New Roman"/>
            </a:endParaRPr>
          </a:p>
          <a:p>
            <a:pPr algn="ctr"/>
            <a:r>
              <a:rPr lang="ru-RU" sz="2800" b="1" dirty="0">
                <a:latin typeface="Times New Roman"/>
                <a:ea typeface="Times New Roman"/>
              </a:rPr>
              <a:t>позиции классного руководителя</a:t>
            </a:r>
            <a:endParaRPr lang="ru-RU" sz="2800" dirty="0">
              <a:latin typeface="Times New Roman"/>
              <a:ea typeface="Times New Roman"/>
            </a:endParaRPr>
          </a:p>
          <a:p>
            <a:pPr algn="ctr"/>
            <a:r>
              <a:rPr lang="ru-RU" sz="2800" b="1" dirty="0">
                <a:latin typeface="Times New Roman"/>
                <a:ea typeface="Times New Roman"/>
              </a:rPr>
              <a:t> в современном образовательном </a:t>
            </a:r>
            <a:r>
              <a:rPr lang="ru-RU" sz="2800" b="1" dirty="0" smtClean="0">
                <a:latin typeface="Times New Roman"/>
                <a:ea typeface="Times New Roman"/>
              </a:rPr>
              <a:t>учреждении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2664" y="508518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Автор: Булыгина Наталия Владимировна,</a:t>
            </a:r>
          </a:p>
          <a:p>
            <a:pPr algn="r"/>
            <a:r>
              <a:rPr lang="ru-RU" dirty="0"/>
              <a:t>к</a:t>
            </a:r>
            <a:r>
              <a:rPr lang="ru-RU" dirty="0" smtClean="0"/>
              <a:t>лассный руководитель 10 класса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638132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. Пречистое, 2015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4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9" y="3556195"/>
            <a:ext cx="3384376" cy="25371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418" y="346252"/>
            <a:ext cx="3438255" cy="25786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854"/>
            <a:ext cx="4331582" cy="57754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69269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Наставничество быстро и качественно помогает решать задачи профессионального становления молодых учителей</a:t>
            </a:r>
            <a:r>
              <a:rPr lang="ru-RU" sz="3200" dirty="0"/>
              <a:t>, включать их в проектирование своего развития, оказывать им помощь в самоорганизации, самоанализе своего развития, повышать их профессиональную компетентность.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2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Непрерывное педагогическое образование — особая система, влияющая на формирование профессиональной зрелости классного руководителя, которая определяется не только потребностями самого специалиста, но и содержанием и условиями воспитательного процесса в образовательном учреждении, где он работает.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37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4482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/>
              <a:t>изучение методической и педагогической литературы;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методическую </a:t>
            </a:r>
            <a:r>
              <a:rPr lang="ru-RU" sz="2400" dirty="0"/>
              <a:t>деятельность;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обучение </a:t>
            </a:r>
            <a:r>
              <a:rPr lang="ru-RU" sz="2400" dirty="0"/>
              <a:t>на курсах повышения квалификации;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применение </a:t>
            </a:r>
            <a:r>
              <a:rPr lang="ru-RU" sz="2400" dirty="0"/>
              <a:t>в своей деятельности опыта </a:t>
            </a:r>
            <a:r>
              <a:rPr lang="ru-RU" sz="2400" dirty="0" smtClean="0"/>
              <a:t>коллег</a:t>
            </a:r>
            <a:r>
              <a:rPr lang="ru-RU" sz="2400" dirty="0"/>
              <a:t>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проведение </a:t>
            </a:r>
            <a:r>
              <a:rPr lang="ru-RU" sz="2400" dirty="0"/>
              <a:t>открытых классных часов и мероприятий;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проведение </a:t>
            </a:r>
            <a:r>
              <a:rPr lang="ru-RU" sz="2400" dirty="0"/>
              <a:t>мониторинговых исследований,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анализ </a:t>
            </a:r>
            <a:r>
              <a:rPr lang="ru-RU" sz="2400" dirty="0"/>
              <a:t>воспитательной деятельности.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7346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Повышение </a:t>
            </a:r>
            <a:r>
              <a:rPr lang="ru-RU" sz="2800" dirty="0"/>
              <a:t>компетентности </a:t>
            </a:r>
            <a:endParaRPr lang="ru-RU" sz="2800" dirty="0" smtClean="0"/>
          </a:p>
          <a:p>
            <a:pPr algn="ctr"/>
            <a:r>
              <a:rPr lang="ru-RU" sz="2800" dirty="0" smtClean="0"/>
              <a:t>классных </a:t>
            </a:r>
            <a:r>
              <a:rPr lang="ru-RU" sz="2800" dirty="0"/>
              <a:t>руководителей </a:t>
            </a:r>
            <a:endParaRPr lang="ru-RU" sz="2800" dirty="0" smtClean="0"/>
          </a:p>
          <a:p>
            <a:pPr algn="ctr"/>
            <a:r>
              <a:rPr lang="ru-RU" sz="2800" dirty="0" smtClean="0"/>
              <a:t>МОУ </a:t>
            </a:r>
            <a:r>
              <a:rPr lang="ru-RU" sz="2800" dirty="0" err="1"/>
              <a:t>Пречистеской</a:t>
            </a:r>
            <a:r>
              <a:rPr lang="ru-RU" sz="2800" dirty="0"/>
              <a:t> </a:t>
            </a:r>
            <a:r>
              <a:rPr lang="ru-RU" sz="2800" dirty="0" smtClean="0"/>
              <a:t>СОШ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440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300192" cy="35438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4" t="7274" r="1834" b="25243"/>
          <a:stretch/>
        </p:blipFill>
        <p:spPr bwMode="auto">
          <a:xfrm>
            <a:off x="2195736" y="3371867"/>
            <a:ext cx="6723435" cy="327484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3265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Смысл </a:t>
            </a:r>
            <a:r>
              <a:rPr lang="ru-RU" sz="3200" dirty="0"/>
              <a:t>воспитательной работы - помочь детям в конструировании их собственного мира, т. е. помочь человеку найти себя в жизни, а сделать это сможет только тот, кто обладает внутренним здоровьем, в отличие от нездоровой личности, живущей с ощущением внутренней неполноценности, чувством вины или страха, эмоциональной зажатости.</a:t>
            </a:r>
          </a:p>
        </p:txBody>
      </p:sp>
    </p:spTree>
    <p:extLst>
      <p:ext uri="{BB962C8B-B14F-4D97-AF65-F5344CB8AC3E}">
        <p14:creationId xmlns:p14="http://schemas.microsoft.com/office/powerpoint/2010/main" val="8317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1305"/>
            <a:ext cx="3995489" cy="2996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305"/>
            <a:ext cx="3227985" cy="299661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034325" cy="30243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81" y="3427175"/>
            <a:ext cx="4034881" cy="3026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3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77048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Воспитательная работа в классе ведётся по направлениям</a:t>
            </a:r>
            <a:r>
              <a:rPr lang="ru-RU" sz="3200" dirty="0" smtClean="0"/>
              <a:t>:</a:t>
            </a:r>
          </a:p>
          <a:p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 </a:t>
            </a:r>
            <a:r>
              <a:rPr lang="ru-RU" sz="3200" dirty="0"/>
              <a:t>интеллектуальное;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патриотическое</a:t>
            </a:r>
            <a:r>
              <a:rPr lang="ru-RU" sz="3200" dirty="0"/>
              <a:t>;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правовое</a:t>
            </a:r>
            <a:r>
              <a:rPr lang="ru-RU" sz="3200" dirty="0"/>
              <a:t>;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трудовое</a:t>
            </a:r>
            <a:r>
              <a:rPr lang="ru-RU" sz="3200" dirty="0"/>
              <a:t>;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здоровье</a:t>
            </a:r>
            <a:r>
              <a:rPr lang="ru-RU" sz="3200" dirty="0"/>
              <a:t>;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работа </a:t>
            </a:r>
            <a:r>
              <a:rPr lang="ru-RU" sz="3200" dirty="0"/>
              <a:t>с детским коллективом;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работа </a:t>
            </a:r>
            <a:r>
              <a:rPr lang="ru-RU" sz="3200" dirty="0"/>
              <a:t>с родителями; </a:t>
            </a:r>
            <a:endParaRPr lang="ru-RU" sz="32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3200" dirty="0" smtClean="0"/>
              <a:t>духовно-нравственное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149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9269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Первый этап </a:t>
            </a:r>
            <a:r>
              <a:rPr lang="ru-RU" sz="2400" dirty="0"/>
              <a:t>моей работы - изучение учащихся класса, отношений, общения и деятельности в классном </a:t>
            </a:r>
            <a:r>
              <a:rPr lang="ru-RU" sz="2400" dirty="0" smtClean="0"/>
              <a:t>коллективе.</a:t>
            </a:r>
          </a:p>
          <a:p>
            <a:r>
              <a:rPr lang="ru-RU" sz="2400" dirty="0" smtClean="0"/>
              <a:t> </a:t>
            </a:r>
            <a:endParaRPr lang="ru-RU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Изучаю </a:t>
            </a:r>
            <a:r>
              <a:rPr lang="ru-RU" sz="2400" dirty="0"/>
              <a:t>потребности, интересов, склонностей и других личностных характеристик членов классного коллектива.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Определяю </a:t>
            </a:r>
            <a:r>
              <a:rPr lang="ru-RU" sz="2400" dirty="0"/>
              <a:t>уровень </a:t>
            </a:r>
            <a:r>
              <a:rPr lang="ru-RU" sz="2400" dirty="0" err="1"/>
              <a:t>сформированности</a:t>
            </a:r>
            <a:r>
              <a:rPr lang="ru-RU" sz="2400" dirty="0"/>
              <a:t> коллектива, состояния в нем деловых и межличностных отношений.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/>
              <a:t>Выявляю </a:t>
            </a:r>
            <a:r>
              <a:rPr lang="ru-RU" sz="2400" dirty="0"/>
              <a:t>воспитательные возможности родителей и других взрослых, вовлеченных в жизнь класса.</a:t>
            </a:r>
          </a:p>
        </p:txBody>
      </p:sp>
    </p:spTree>
    <p:extLst>
      <p:ext uri="{BB962C8B-B14F-4D97-AF65-F5344CB8AC3E}">
        <p14:creationId xmlns:p14="http://schemas.microsoft.com/office/powerpoint/2010/main" val="38695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>
          <a:xfrm rot="5400000">
            <a:off x="6910686" y="3766200"/>
            <a:ext cx="3200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4664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Второй этап </a:t>
            </a:r>
            <a:r>
              <a:rPr lang="ru-RU" sz="2000" dirty="0"/>
              <a:t>- проектирование целей, перспектив и образа жизнедеятельности классного сообщества.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Способствую </a:t>
            </a:r>
            <a:r>
              <a:rPr lang="ru-RU" sz="2000" dirty="0"/>
              <a:t>сплочению классного коллектива, формированию доброжелательного отношения между одноклассниками, посредством привлечения учащихся к КТД. 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Создаю </a:t>
            </a:r>
            <a:r>
              <a:rPr lang="ru-RU" sz="2000" dirty="0"/>
              <a:t>условия для сохранения и укрепления здоровья.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Создаю </a:t>
            </a:r>
            <a:r>
              <a:rPr lang="ru-RU" sz="2000" dirty="0"/>
              <a:t>в классе ситуацию успеха, развиваю классное самоуправление.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Стимулирую </a:t>
            </a:r>
            <a:r>
              <a:rPr lang="ru-RU" sz="2000" dirty="0"/>
              <a:t>интерес к развитию творческих, интеллектуальных и физических возможностей и способностей в каждом ученике.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/>
              <a:t>Развиваю </a:t>
            </a:r>
            <a:r>
              <a:rPr lang="ru-RU" sz="2000" dirty="0"/>
              <a:t>сотрудничество с родителями учащихся посредством включения их в организационный и воспитательный процесс в </a:t>
            </a:r>
            <a:r>
              <a:rPr lang="ru-RU" sz="2000" dirty="0" smtClean="0"/>
              <a:t>классе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0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12474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«Воспитание является одним из важных компонентов образования в интересах человека, общества, государства»  –  именно так сегодня расставлены приоритеты в системе образования.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32656"/>
            <a:ext cx="68407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Третий этап </a:t>
            </a:r>
            <a:r>
              <a:rPr lang="ru-RU" sz="3200" dirty="0"/>
              <a:t>- формирование механизма построения и функционирования воспитательной системы.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2497439" cy="1872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6912"/>
            <a:ext cx="2497439" cy="1872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6912"/>
            <a:ext cx="2497439" cy="1872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142" y="4653136"/>
            <a:ext cx="2709664" cy="20322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4645314"/>
            <a:ext cx="2699345" cy="20245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7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4957" y="956939"/>
            <a:ext cx="5184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2014 год – победители общешкольного конкурса «Класс года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 </a:t>
            </a:r>
          </a:p>
          <a:p>
            <a:endParaRPr lang="ru-RU" sz="3200" dirty="0"/>
          </a:p>
          <a:p>
            <a:r>
              <a:rPr lang="ru-RU" sz="3200" dirty="0" smtClean="0"/>
              <a:t>2015 </a:t>
            </a:r>
            <a:r>
              <a:rPr lang="ru-RU" sz="3200" dirty="0"/>
              <a:t>год – победа в муниципальном конкурсе «Самый классный </a:t>
            </a:r>
            <a:r>
              <a:rPr lang="ru-RU" sz="3200" dirty="0" err="1" smtClean="0"/>
              <a:t>Классный</a:t>
            </a:r>
            <a:r>
              <a:rPr lang="ru-RU" sz="3200" dirty="0"/>
              <a:t>».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7" y="956938"/>
            <a:ext cx="3129791" cy="4524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38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530"/>
            <a:ext cx="785021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4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98072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ea typeface="Times New Roman"/>
              </a:rPr>
              <a:t>Основное назначение классного руководства </a:t>
            </a:r>
            <a:r>
              <a:rPr lang="ru-RU" sz="3200" dirty="0" smtClean="0">
                <a:latin typeface="Times New Roman"/>
                <a:ea typeface="Times New Roman"/>
              </a:rPr>
              <a:t>– </a:t>
            </a:r>
            <a:r>
              <a:rPr lang="ru-RU" sz="3200" dirty="0">
                <a:latin typeface="Times New Roman"/>
                <a:ea typeface="Times New Roman"/>
              </a:rPr>
              <a:t>максимальное развитие каждого ребенка, сохранение его неповторимости, раскрытие его потенциальных талантов и создание условий для духовного, умственного и физического совершенствования.</a:t>
            </a:r>
            <a:endParaRPr lang="ru-RU" sz="32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Успешность работы классного руководителя зависит от определенных условий</a:t>
            </a:r>
            <a:r>
              <a:rPr lang="ru-RU" sz="2800" dirty="0" smtClean="0"/>
              <a:t>:</a:t>
            </a:r>
          </a:p>
          <a:p>
            <a:endParaRPr lang="ru-RU" sz="2800" dirty="0"/>
          </a:p>
          <a:p>
            <a:pPr algn="just"/>
            <a:r>
              <a:rPr lang="ru-RU" sz="2800" dirty="0"/>
              <a:t>- знания педагогических технологий;</a:t>
            </a:r>
          </a:p>
          <a:p>
            <a:pPr algn="just"/>
            <a:r>
              <a:rPr lang="ru-RU" sz="2800" dirty="0"/>
              <a:t>- владения педагогическими техниками;</a:t>
            </a:r>
          </a:p>
          <a:p>
            <a:pPr algn="just"/>
            <a:r>
              <a:rPr lang="ru-RU" sz="2800" dirty="0"/>
              <a:t>- профессионального использования методов и форм воспитания;</a:t>
            </a:r>
          </a:p>
          <a:p>
            <a:r>
              <a:rPr lang="ru-RU" sz="2800" dirty="0" smtClean="0"/>
              <a:t>- владения </a:t>
            </a:r>
            <a:r>
              <a:rPr lang="ru-RU" sz="2800" dirty="0"/>
              <a:t>различными способами организации и проведения воспитывающей деятельности;</a:t>
            </a:r>
          </a:p>
          <a:p>
            <a:pPr algn="just"/>
            <a:r>
              <a:rPr lang="ru-RU" sz="2800" dirty="0"/>
              <a:t>- владения технологией планирования и анализа деятельности.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ФОТО КЛАССА\фото 9 кл 2014-2015\9 б класс\369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5592812" cy="29489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ФОТО КЛАССА\фото 9 кл 2014-2015\Волонтёрское движение Ярославской области\dUuU81OTyTs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032" y="3601414"/>
            <a:ext cx="2206075" cy="21723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к\Desktop\ФОТО КЛАССА\фото 9 кл 2014-2015\субботники, сентябрь\IMG_38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02744"/>
            <a:ext cx="2880320" cy="21592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к\Desktop\ФОТО КЛАССА\фото 9 кл 2014-2015\ветераны\фото Кирилловой ЛС\IMG_4427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06" y="3601414"/>
            <a:ext cx="2864739" cy="21475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602530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Классный руководитель </a:t>
            </a:r>
            <a:endParaRPr lang="ru-RU" dirty="0" smtClean="0"/>
          </a:p>
          <a:p>
            <a:pPr algn="ctr"/>
            <a:r>
              <a:rPr lang="ru-RU" dirty="0" smtClean="0"/>
              <a:t>создает </a:t>
            </a:r>
            <a:r>
              <a:rPr lang="ru-RU" dirty="0"/>
              <a:t>условия для развития </a:t>
            </a:r>
            <a:r>
              <a:rPr lang="ru-RU" dirty="0" smtClean="0"/>
              <a:t>задатков </a:t>
            </a:r>
            <a:r>
              <a:rPr lang="ru-RU" dirty="0"/>
              <a:t>и </a:t>
            </a:r>
            <a:r>
              <a:rPr lang="ru-RU" dirty="0" smtClean="0"/>
              <a:t>способностей обучающихся.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33265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Условия для реализации возможностей педагога как классного руководителя </a:t>
            </a:r>
          </a:p>
          <a:p>
            <a:pPr algn="ctr"/>
            <a:r>
              <a:rPr lang="ru-RU" sz="2800" dirty="0" smtClean="0"/>
              <a:t>в МОУ Пречистенской СОШ: </a:t>
            </a:r>
          </a:p>
          <a:p>
            <a:endParaRPr lang="ru-RU" sz="2800" dirty="0" smtClean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специальная </a:t>
            </a:r>
            <a:r>
              <a:rPr lang="ru-RU" sz="2800" dirty="0"/>
              <a:t>учебная литература,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помощь </a:t>
            </a:r>
            <a:r>
              <a:rPr lang="ru-RU" sz="2800" dirty="0"/>
              <a:t>старших педагогов,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классный </a:t>
            </a:r>
            <a:r>
              <a:rPr lang="ru-RU" sz="2800" dirty="0"/>
              <a:t>кабинет,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организованы </a:t>
            </a:r>
            <a:r>
              <a:rPr lang="ru-RU" sz="2800" dirty="0"/>
              <a:t>занятия в школе молодого классного руководителя,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dirty="0" smtClean="0"/>
              <a:t>ежегодно </a:t>
            </a:r>
            <a:r>
              <a:rPr lang="ru-RU" sz="2800" dirty="0"/>
              <a:t>проводятся тематические занятия, семинары, педсоветы по вопросам воспитания.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36712"/>
            <a:ext cx="85689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dirty="0"/>
              <a:t>Программа воспитания и социализации»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dirty="0"/>
              <a:t>Программа духовно-нравственного развития и воспитания»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dirty="0"/>
              <a:t>Программа «Одарённые дети»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/>
              <a:t>«</a:t>
            </a:r>
            <a:r>
              <a:rPr lang="ru-RU" sz="3200" dirty="0"/>
              <a:t>Программа формирования экологической культуры, здорового и безопасного образа жизни»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3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ФОТО КЛАССА\фото 7 кл 2012-2013\УРОКИ\SAM_07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8674"/>
            <a:ext cx="3485683" cy="26142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ФОТО КЛАССА\фото 7 кл 2012-2013\разное\SAM_1142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8674"/>
            <a:ext cx="3547120" cy="26603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44" y="3645024"/>
            <a:ext cx="3471169" cy="26033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57465"/>
            <a:ext cx="3454581" cy="25909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2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1" t="18253" r="36289" b="4936"/>
          <a:stretch/>
        </p:blipFill>
        <p:spPr bwMode="auto">
          <a:xfrm>
            <a:off x="395536" y="268153"/>
            <a:ext cx="3793500" cy="54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 t="17950" r="35404" b="4717"/>
          <a:stretch/>
        </p:blipFill>
        <p:spPr bwMode="auto">
          <a:xfrm>
            <a:off x="4644008" y="268153"/>
            <a:ext cx="3888434" cy="5400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</TotalTime>
  <Words>611</Words>
  <Application>Microsoft Office PowerPoint</Application>
  <PresentationFormat>Экран (4:3)</PresentationFormat>
  <Paragraphs>91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28</cp:revision>
  <dcterms:created xsi:type="dcterms:W3CDTF">2015-08-26T16:31:24Z</dcterms:created>
  <dcterms:modified xsi:type="dcterms:W3CDTF">2015-08-26T18:41:52Z</dcterms:modified>
</cp:coreProperties>
</file>