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172" autoAdjust="0"/>
  </p:normalViewPr>
  <p:slideViewPr>
    <p:cSldViewPr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lorist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foxford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veseloshagat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nogomeb.ru/" TargetMode="External"/><Relationship Id="rId2" Type="http://schemas.openxmlformats.org/officeDocument/2006/relationships/hyperlink" Target="http://kk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83574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предметно-пространственной развивающей среды по формированию математических представлений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886200"/>
            <a:ext cx="2408312" cy="1752600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tx1"/>
                </a:solidFill>
              </a:rPr>
              <a:t>Выполнила студентка  группы 921 у</a:t>
            </a:r>
          </a:p>
          <a:p>
            <a:r>
              <a:rPr lang="ru-RU" sz="1600" i="1" dirty="0" smtClean="0">
                <a:solidFill>
                  <a:schemeClr val="tx1"/>
                </a:solidFill>
              </a:rPr>
              <a:t>Г.Ф .Евлентьева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0727"/>
            <a:ext cx="8229600" cy="5343873"/>
          </a:xfrm>
        </p:spPr>
        <p:txBody>
          <a:bodyPr/>
          <a:lstStyle/>
          <a:p>
            <a:pPr algn="ctr"/>
            <a:r>
              <a:rPr lang="ru-RU" b="1" i="1" dirty="0" smtClean="0"/>
              <a:t>Предложите детям сделать из мокрого песка куличики с помощью формочек разного </a:t>
            </a:r>
            <a:r>
              <a:rPr lang="ru-RU" b="1" i="1" dirty="0" smtClean="0"/>
              <a:t>размера</a:t>
            </a:r>
            <a:endParaRPr lang="ru-RU" b="1" i="1" dirty="0"/>
          </a:p>
        </p:txBody>
      </p:sp>
      <p:pic>
        <p:nvPicPr>
          <p:cNvPr id="4098" name="Picture 2" descr="Синдикат прикрыли. - Комната гнева - Форум WebIM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475252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753"/>
            <a:ext cx="8229600" cy="5127848"/>
          </a:xfrm>
        </p:spPr>
        <p:txBody>
          <a:bodyPr/>
          <a:lstStyle/>
          <a:p>
            <a:r>
              <a:rPr lang="ru-RU" b="1" i="1" dirty="0" smtClean="0"/>
              <a:t>Соберите вместе с ребятами опавшие листья в небольшие </a:t>
            </a:r>
            <a:r>
              <a:rPr lang="ru-RU" b="1" i="1" u="sng" dirty="0" smtClean="0">
                <a:hlinkClick r:id="rId2"/>
              </a:rPr>
              <a:t>букеты</a:t>
            </a:r>
            <a:endParaRPr lang="ru-RU" b="1" i="1" dirty="0"/>
          </a:p>
        </p:txBody>
      </p:sp>
      <p:pic>
        <p:nvPicPr>
          <p:cNvPr id="3074" name="Picture 2" descr="Осенние поделки из листьев. Букет - Нежность. Мастер кла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248472" cy="3672408"/>
          </a:xfrm>
          <a:prstGeom prst="rect">
            <a:avLst/>
          </a:prstGeom>
          <a:noFill/>
        </p:spPr>
      </p:pic>
      <p:pic>
        <p:nvPicPr>
          <p:cNvPr id="3076" name="Picture 4" descr="Листья клена (фотография) - Press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2852936"/>
            <a:ext cx="3312369" cy="3494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584" y="1268761"/>
            <a:ext cx="7402016" cy="505584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b="1" i="1" dirty="0" smtClean="0"/>
              <a:t>В книге Б. П. Никитина «Ступеньки творчества» есть замечательные слова «дедушки космонавтики» К. Э. Циолковского, приоткрывающие завесу над тайной рождения творческого ума: «Сначала я открывал истины, известные многим, затем стал открывать истины, известные некоторым, и, наконец, стал открывать истины, никому еще не известные». Видимо, это и есть путь становления творческой стороны интеллекта, путь развития изобретательного и исследовательского таланта. Наша обязанность — помочь ребенку встать на этот путь.</a:t>
            </a:r>
            <a:endParaRPr lang="ru-RU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2011387"/>
            <a:ext cx="8352928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Используемая литература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Ж/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Дошкольная педагогика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№4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2011г. Т.А.Пирожкова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развивающих игр в работе по развитию математических представлений дошкольников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.с.30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Ж/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Дошкольная педагогика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№7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2011г.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Л.А.Патракова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Математика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вокруг нас. Использование развивающей среды для формированию элементарных математических представлений у дошкольников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.с.16.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Ж/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Дошкольная педагогика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№8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2011г.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Л.П.Бусырева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Л.С.Летягина,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Ю.С.Кочура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 игры математического содержания как средство формирования умственных способностей у дошкольников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.с.22.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Теории и технологии математического развития детей дошкольного возраста / З.А. Михайлова, Е.А. Носова, А.А. Столяр, М.Н. Полякова, А.М.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Вербенец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.Предметно-пространственная развивающая среда в детском саду. Принципы построения, советы, рекомендации / Н. В.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Нищеева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СПб: Детство-Пресс, 2010.- 128 с. Новоселова С.Л. Развивающая предметная среда / С.Л. Новоселова. - М.: Центр инноваций в педагогике, 1995.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59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765175"/>
            <a:ext cx="5472113" cy="5254625"/>
          </a:xfrm>
        </p:spPr>
        <p:txBody>
          <a:bodyPr numCol="1">
            <a:normAutofit/>
          </a:bodyPr>
          <a:lstStyle/>
          <a:p>
            <a:r>
              <a:rPr lang="ru-RU" b="1" i="1" dirty="0" smtClean="0"/>
              <a:t>"Игра - это огромное окно, через которое в духовный мир</a:t>
            </a:r>
          </a:p>
          <a:p>
            <a:pPr>
              <a:buNone/>
            </a:pPr>
            <a:r>
              <a:rPr lang="ru-RU" b="1" i="1" dirty="0" smtClean="0"/>
              <a:t>ребенка вливается живительный поток представлений, понятий</a:t>
            </a:r>
          </a:p>
          <a:p>
            <a:pPr>
              <a:buNone/>
            </a:pPr>
            <a:r>
              <a:rPr lang="ru-RU" b="1" i="1" dirty="0" smtClean="0"/>
              <a:t>об окружающем мире. Игра - это искра, зажигающая огонек</a:t>
            </a:r>
          </a:p>
          <a:p>
            <a:pPr>
              <a:buNone/>
            </a:pPr>
            <a:r>
              <a:rPr lang="ru-RU" b="1" i="1" dirty="0" smtClean="0"/>
              <a:t>пытливости и любознательности". 		В.А. Сухомлинский</a:t>
            </a:r>
          </a:p>
          <a:p>
            <a:endParaRPr lang="ru-RU" dirty="0"/>
          </a:p>
        </p:txBody>
      </p:sp>
      <p:pic>
        <p:nvPicPr>
          <p:cNvPr id="11268" name="Picture 4" descr="Цитаты Сухомлинский, Василий Александрович - Патриотизмом чувство самое на icit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67240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0" y="1124744"/>
            <a:ext cx="7092280" cy="4608512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условием успешной реализации программы по формированию элементарных математических представлений является организация развивающей предметно – пространственной среды в возрастных группах. Согласно требованиям Федерального государственного образовательного стандарта развивающая предметно – </a:t>
            </a:r>
            <a:r>
              <a:rPr lang="ru-RU" b="1" i="1" dirty="0" err="1" smtClean="0"/>
              <a:t>предметно</a:t>
            </a:r>
            <a:r>
              <a:rPr lang="ru-RU" b="1" i="1" dirty="0" smtClean="0"/>
              <a:t> – пространственная среда должна быть:</a:t>
            </a:r>
          </a:p>
          <a:p>
            <a:pPr>
              <a:buNone/>
            </a:pPr>
            <a:r>
              <a:rPr lang="ru-RU" b="1" i="1" dirty="0" smtClean="0"/>
              <a:t>	• содержательно – насыщенной,</a:t>
            </a:r>
          </a:p>
          <a:p>
            <a:pPr>
              <a:buNone/>
            </a:pPr>
            <a:r>
              <a:rPr lang="ru-RU" b="1" i="1" dirty="0" smtClean="0"/>
              <a:t>	• трансформируемой;</a:t>
            </a:r>
          </a:p>
          <a:p>
            <a:pPr>
              <a:buNone/>
            </a:pPr>
            <a:r>
              <a:rPr lang="ru-RU" b="1" i="1" dirty="0" smtClean="0"/>
              <a:t>	• </a:t>
            </a:r>
            <a:r>
              <a:rPr lang="ru-RU" b="1" i="1" dirty="0" err="1" smtClean="0"/>
              <a:t>полуфункциональной</a:t>
            </a:r>
            <a:r>
              <a:rPr lang="ru-RU" b="1" i="1" dirty="0" smtClean="0"/>
              <a:t>;</a:t>
            </a:r>
          </a:p>
          <a:p>
            <a:pPr>
              <a:buNone/>
            </a:pPr>
            <a:r>
              <a:rPr lang="ru-RU" b="1" i="1" dirty="0" smtClean="0"/>
              <a:t>	• вариативной;</a:t>
            </a:r>
          </a:p>
          <a:p>
            <a:pPr>
              <a:buNone/>
            </a:pPr>
            <a:r>
              <a:rPr lang="ru-RU" b="1" i="1" dirty="0" smtClean="0"/>
              <a:t>	• доступной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753"/>
            <a:ext cx="8229600" cy="5127848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b="1" i="1" dirty="0" smtClean="0"/>
              <a:t>Математическое развитие дошкольников — это сложный процесс, теоретическими основами которого являются:</a:t>
            </a:r>
          </a:p>
          <a:p>
            <a:pPr lvl="0" fontAlgn="base">
              <a:buNone/>
            </a:pPr>
            <a:r>
              <a:rPr lang="ru-RU" b="1" i="1" dirty="0" smtClean="0"/>
              <a:t>	развитие </a:t>
            </a:r>
            <a:r>
              <a:rPr lang="ru-RU" b="1" i="1" dirty="0" err="1" smtClean="0"/>
              <a:t>сенсорики</a:t>
            </a:r>
            <a:r>
              <a:rPr lang="ru-RU" b="1" i="1" dirty="0" smtClean="0"/>
              <a:t>;</a:t>
            </a:r>
          </a:p>
          <a:p>
            <a:pPr lvl="0" fontAlgn="base">
              <a:buNone/>
            </a:pPr>
            <a:r>
              <a:rPr lang="ru-RU" b="1" i="1" dirty="0" smtClean="0"/>
              <a:t>	закономерности и логика начального понимания детьми дошкольного возраста математической организации мира (число, форма и т. д.);</a:t>
            </a:r>
          </a:p>
          <a:p>
            <a:pPr lvl="0" fontAlgn="base">
              <a:buNone/>
            </a:pPr>
            <a:r>
              <a:rPr lang="ru-RU" b="1" i="1" dirty="0" smtClean="0"/>
              <a:t>	учет возрастных, индивидуальных особенностей, уровня развития каждого ребенка при отборе содержания;</a:t>
            </a:r>
          </a:p>
          <a:p>
            <a:pPr lvl="0" fontAlgn="base">
              <a:buNone/>
            </a:pPr>
            <a:r>
              <a:rPr lang="ru-RU" b="1" i="1" dirty="0" smtClean="0"/>
              <a:t>	ориентировка на личностное развитие, саморазвитие и самореализацию ребенка;</a:t>
            </a:r>
          </a:p>
          <a:p>
            <a:pPr>
              <a:buNone/>
            </a:pPr>
            <a:r>
              <a:rPr lang="ru-RU" b="1" i="1" dirty="0" smtClean="0"/>
              <a:t>	целесообразность интегрированного подхода к процессу обучения</a:t>
            </a:r>
            <a:endParaRPr lang="ru-RU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0" y="1268413"/>
            <a:ext cx="4283968" cy="432117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Дети очень любят игры-головоломки (геометрические </a:t>
            </a:r>
            <a:r>
              <a:rPr lang="ru-RU" b="1" i="1" u="sng" dirty="0" smtClean="0">
                <a:hlinkClick r:id="rId2"/>
              </a:rPr>
              <a:t>конструкторы</a:t>
            </a:r>
            <a:r>
              <a:rPr lang="ru-RU" b="1" i="1" dirty="0" smtClean="0"/>
              <a:t>) «</a:t>
            </a:r>
            <a:r>
              <a:rPr lang="ru-RU" b="1" i="1" dirty="0" err="1" smtClean="0"/>
              <a:t>Танграм</a:t>
            </a:r>
            <a:r>
              <a:rPr lang="ru-RU" b="1" i="1" dirty="0" smtClean="0"/>
              <a:t>», «Волшебный круг», «</a:t>
            </a:r>
            <a:r>
              <a:rPr lang="ru-RU" b="1" i="1" dirty="0" err="1" smtClean="0"/>
              <a:t>Колумбово</a:t>
            </a:r>
            <a:r>
              <a:rPr lang="ru-RU" b="1" i="1" dirty="0" smtClean="0"/>
              <a:t> яйцо», «Листик», «Вьетнамскую игру». </a:t>
            </a:r>
            <a:endParaRPr lang="ru-RU" b="1" i="1" dirty="0"/>
          </a:p>
        </p:txBody>
      </p:sp>
      <p:pic>
        <p:nvPicPr>
          <p:cNvPr id="1030" name="Picture 6" descr="Efra Волшебный Круг Игрушки Детские Констру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2376265" cy="2016224"/>
          </a:xfrm>
          <a:prstGeom prst="rect">
            <a:avLst/>
          </a:prstGeom>
          <a:noFill/>
        </p:spPr>
      </p:pic>
      <p:pic>
        <p:nvPicPr>
          <p:cNvPr id="1032" name="Picture 8" descr="http://im2-tub-ru.yandex.net/i?id=6081b0b6bdfa3414710a6fd0aa69ab32-96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268760"/>
            <a:ext cx="2163316" cy="1944216"/>
          </a:xfrm>
          <a:prstGeom prst="rect">
            <a:avLst/>
          </a:prstGeom>
          <a:noFill/>
        </p:spPr>
      </p:pic>
      <p:pic>
        <p:nvPicPr>
          <p:cNvPr id="1034" name="Picture 10" descr="Tan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77072"/>
            <a:ext cx="273630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52737"/>
            <a:ext cx="8229600" cy="5271864"/>
          </a:xfrm>
        </p:spPr>
        <p:txBody>
          <a:bodyPr/>
          <a:lstStyle/>
          <a:p>
            <a:pPr algn="ctr"/>
            <a:r>
              <a:rPr lang="ru-RU" b="1" i="1" dirty="0" smtClean="0"/>
              <a:t>Счетные палочки традиционно использовались как счетный материал. </a:t>
            </a:r>
            <a:endParaRPr lang="ru-RU" b="1" i="1" dirty="0"/>
          </a:p>
        </p:txBody>
      </p:sp>
      <p:pic>
        <p:nvPicPr>
          <p:cNvPr id="8196" name="Picture 4" descr="http://im1-tub-ru.yandex.net/i?id=eabd1b4a94743d6d7d5d5a46247d6ede-10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3456384" cy="2448272"/>
          </a:xfrm>
          <a:prstGeom prst="rect">
            <a:avLst/>
          </a:prstGeom>
          <a:noFill/>
        </p:spPr>
      </p:pic>
      <p:pic>
        <p:nvPicPr>
          <p:cNvPr id="8198" name="Picture 6" descr="ЧП Козлов В.Ю. - канцелярские товары от производите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367240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52737"/>
            <a:ext cx="8229600" cy="5271864"/>
          </a:xfrm>
        </p:spPr>
        <p:txBody>
          <a:bodyPr/>
          <a:lstStyle/>
          <a:p>
            <a:pPr algn="ctr"/>
            <a:r>
              <a:rPr lang="ru-RU" b="1" i="1" dirty="0" smtClean="0"/>
              <a:t>Логические блоки </a:t>
            </a:r>
            <a:r>
              <a:rPr lang="ru-RU" b="1" i="1" dirty="0" err="1" smtClean="0"/>
              <a:t>Дьенеша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7170" name="Picture 2" descr="Все для детей Записи в рубрике Все для детей Дневник LLena63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810000" cy="3810000"/>
          </a:xfrm>
          <a:prstGeom prst="rect">
            <a:avLst/>
          </a:prstGeom>
          <a:noFill/>
        </p:spPr>
      </p:pic>
      <p:pic>
        <p:nvPicPr>
          <p:cNvPr id="7172" name="Picture 4" descr="http://im0-tub-ru.yandex.net/i?id=d09a3d962b54e6edd3d808218805bf9a-8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76872"/>
            <a:ext cx="345638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08720"/>
            <a:ext cx="8229600" cy="5415881"/>
          </a:xfrm>
        </p:spPr>
        <p:txBody>
          <a:bodyPr/>
          <a:lstStyle/>
          <a:p>
            <a:pPr algn="ctr"/>
            <a:r>
              <a:rPr lang="ru-RU" b="1" i="1" dirty="0" err="1" smtClean="0"/>
              <a:t>ковролиновое</a:t>
            </a:r>
            <a:r>
              <a:rPr lang="ru-RU" b="1" i="1" dirty="0" smtClean="0"/>
              <a:t> панно </a:t>
            </a:r>
            <a:endParaRPr lang="ru-RU" b="1" i="1" dirty="0"/>
          </a:p>
        </p:txBody>
      </p:sp>
      <p:pic>
        <p:nvPicPr>
          <p:cNvPr id="6150" name="Picture 6" descr="http://im0-tub-ru.yandex.net/i?id=043f0d5fa3300232bef2600a8b17a6f6-13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56792"/>
            <a:ext cx="2880320" cy="1944216"/>
          </a:xfrm>
          <a:prstGeom prst="rect">
            <a:avLst/>
          </a:prstGeom>
          <a:noFill/>
        </p:spPr>
      </p:pic>
      <p:pic>
        <p:nvPicPr>
          <p:cNvPr id="6154" name="Picture 10" descr="Ковролиновый конструкт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3960440" cy="4248472"/>
          </a:xfrm>
          <a:prstGeom prst="rect">
            <a:avLst/>
          </a:prstGeom>
          <a:noFill/>
        </p:spPr>
      </p:pic>
      <p:pic>
        <p:nvPicPr>
          <p:cNvPr id="6156" name="Picture 12" descr="Развивающее панно в детский сад. - Не определено - &quot; ProstoDelkino.com - поделки своими рукам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394488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20689"/>
            <a:ext cx="8229600" cy="5703912"/>
          </a:xfrm>
        </p:spPr>
        <p:txBody>
          <a:bodyPr/>
          <a:lstStyle/>
          <a:p>
            <a:r>
              <a:rPr lang="ru-RU" b="1" i="1" dirty="0" smtClean="0"/>
              <a:t>во время уборки игрушек предложите мальчикам поставить все маленькие машинки на полку, большие — под </a:t>
            </a:r>
            <a:r>
              <a:rPr lang="ru-RU" b="1" i="1" u="sng" dirty="0" smtClean="0">
                <a:hlinkClick r:id="rId2"/>
              </a:rPr>
              <a:t>стеллаж</a:t>
            </a:r>
            <a:r>
              <a:rPr lang="ru-RU" b="1" i="1" dirty="0" smtClean="0"/>
              <a:t>, а девочкам — посадить за один </a:t>
            </a:r>
            <a:r>
              <a:rPr lang="ru-RU" b="1" i="1" u="sng" dirty="0" smtClean="0">
                <a:hlinkClick r:id="rId3"/>
              </a:rPr>
              <a:t>стол</a:t>
            </a:r>
            <a:r>
              <a:rPr lang="ru-RU" b="1" i="1" dirty="0" smtClean="0"/>
              <a:t> больших кукол, а за другой — маленьких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 descr="Блог - Po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708920"/>
            <a:ext cx="534352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267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Организация предметно-пространственной развивающей среды по формированию математических представлений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предметно-пространственной развивающей среды по формированию математических представлений</dc:title>
  <dc:creator>1</dc:creator>
  <cp:lastModifiedBy>1</cp:lastModifiedBy>
  <cp:revision>9</cp:revision>
  <dcterms:created xsi:type="dcterms:W3CDTF">2015-02-08T19:21:59Z</dcterms:created>
  <dcterms:modified xsi:type="dcterms:W3CDTF">2015-02-08T20:57:05Z</dcterms:modified>
</cp:coreProperties>
</file>