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62" r:id="rId2"/>
    <p:sldId id="263" r:id="rId3"/>
    <p:sldId id="265" r:id="rId4"/>
    <p:sldId id="264" r:id="rId5"/>
    <p:sldId id="285" r:id="rId6"/>
    <p:sldId id="266" r:id="rId7"/>
    <p:sldId id="268" r:id="rId8"/>
    <p:sldId id="260" r:id="rId9"/>
    <p:sldId id="287" r:id="rId10"/>
    <p:sldId id="256" r:id="rId11"/>
    <p:sldId id="271" r:id="rId12"/>
    <p:sldId id="261" r:id="rId13"/>
    <p:sldId id="272" r:id="rId14"/>
    <p:sldId id="288" r:id="rId15"/>
    <p:sldId id="286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57" r:id="rId25"/>
    <p:sldId id="283" r:id="rId26"/>
    <p:sldId id="289" r:id="rId27"/>
    <p:sldId id="284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992E4-4979-45D5-BA73-C8C1DD9F145C}" type="datetimeFigureOut">
              <a:rPr lang="ru-RU" smtClean="0"/>
              <a:pPr/>
              <a:t>15.12.2009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2CD03-DA15-4BC7-AF11-119A3AF398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2CD03-DA15-4BC7-AF11-119A3AF3987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2CD03-DA15-4BC7-AF11-119A3AF3987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2CD03-DA15-4BC7-AF11-119A3AF3987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2CD03-DA15-4BC7-AF11-119A3AF3987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2CD03-DA15-4BC7-AF11-119A3AF3987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2CD03-DA15-4BC7-AF11-119A3AF3987C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2CD03-DA15-4BC7-AF11-119A3AF3987C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2CD03-DA15-4BC7-AF11-119A3AF3987C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2CD03-DA15-4BC7-AF11-119A3AF3987C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2CD03-DA15-4BC7-AF11-119A3AF3987C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2CD03-DA15-4BC7-AF11-119A3AF3987C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2CD03-DA15-4BC7-AF11-119A3AF3987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2CD03-DA15-4BC7-AF11-119A3AF3987C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2CD03-DA15-4BC7-AF11-119A3AF3987C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2CD03-DA15-4BC7-AF11-119A3AF3987C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2CD03-DA15-4BC7-AF11-119A3AF3987C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2CD03-DA15-4BC7-AF11-119A3AF3987C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2CD03-DA15-4BC7-AF11-119A3AF3987C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2CD03-DA15-4BC7-AF11-119A3AF3987C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2CD03-DA15-4BC7-AF11-119A3AF3987C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2CD03-DA15-4BC7-AF11-119A3AF3987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2CD03-DA15-4BC7-AF11-119A3AF3987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2CD03-DA15-4BC7-AF11-119A3AF3987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2CD03-DA15-4BC7-AF11-119A3AF3987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2CD03-DA15-4BC7-AF11-119A3AF3987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2CD03-DA15-4BC7-AF11-119A3AF3987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608F4-6A6F-4906-A7C7-3BA776C0D86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FBBE-338C-4F41-947A-0F1B9C93A7DC}" type="datetimeFigureOut">
              <a:rPr lang="ru-RU" smtClean="0"/>
              <a:pPr/>
              <a:t>15.12.2009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343F-FE75-4356-886A-A582EBC1B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FBBE-338C-4F41-947A-0F1B9C93A7DC}" type="datetimeFigureOut">
              <a:rPr lang="ru-RU" smtClean="0"/>
              <a:pPr/>
              <a:t>15.12.2009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343F-FE75-4356-886A-A582EBC1B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FBBE-338C-4F41-947A-0F1B9C93A7DC}" type="datetimeFigureOut">
              <a:rPr lang="ru-RU" smtClean="0"/>
              <a:pPr/>
              <a:t>15.12.2009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343F-FE75-4356-886A-A582EBC1B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FBBE-338C-4F41-947A-0F1B9C93A7DC}" type="datetimeFigureOut">
              <a:rPr lang="ru-RU" smtClean="0"/>
              <a:pPr/>
              <a:t>15.12.2009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343F-FE75-4356-886A-A582EBC1B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FBBE-338C-4F41-947A-0F1B9C93A7DC}" type="datetimeFigureOut">
              <a:rPr lang="ru-RU" smtClean="0"/>
              <a:pPr/>
              <a:t>15.12.2009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343F-FE75-4356-886A-A582EBC1B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FBBE-338C-4F41-947A-0F1B9C93A7DC}" type="datetimeFigureOut">
              <a:rPr lang="ru-RU" smtClean="0"/>
              <a:pPr/>
              <a:t>15.12.2009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343F-FE75-4356-886A-A582EBC1B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FBBE-338C-4F41-947A-0F1B9C93A7DC}" type="datetimeFigureOut">
              <a:rPr lang="ru-RU" smtClean="0"/>
              <a:pPr/>
              <a:t>15.12.2009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343F-FE75-4356-886A-A582EBC1B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FBBE-338C-4F41-947A-0F1B9C93A7DC}" type="datetimeFigureOut">
              <a:rPr lang="ru-RU" smtClean="0"/>
              <a:pPr/>
              <a:t>15.12.2009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343F-FE75-4356-886A-A582EBC1B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FBBE-338C-4F41-947A-0F1B9C93A7DC}" type="datetimeFigureOut">
              <a:rPr lang="ru-RU" smtClean="0"/>
              <a:pPr/>
              <a:t>15.12.2009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343F-FE75-4356-886A-A582EBC1B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FBBE-338C-4F41-947A-0F1B9C93A7DC}" type="datetimeFigureOut">
              <a:rPr lang="ru-RU" smtClean="0"/>
              <a:pPr/>
              <a:t>15.12.2009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343F-FE75-4356-886A-A582EBC1B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FBBE-338C-4F41-947A-0F1B9C93A7DC}" type="datetimeFigureOut">
              <a:rPr lang="ru-RU" smtClean="0"/>
              <a:pPr/>
              <a:t>15.12.2009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343F-FE75-4356-886A-A582EBC1B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0FBBE-338C-4F41-947A-0F1B9C93A7DC}" type="datetimeFigureOut">
              <a:rPr lang="ru-RU" smtClean="0"/>
              <a:pPr/>
              <a:t>15.12.2009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343F-FE75-4356-886A-A582EBC1B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3.png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3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image" Target="../media/image33.jpeg"/><Relationship Id="rId4" Type="http://schemas.openxmlformats.org/officeDocument/2006/relationships/image" Target="../media/image3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gif"/><Relationship Id="rId7" Type="http://schemas.openxmlformats.org/officeDocument/2006/relationships/image" Target="../media/image3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.gif"/><Relationship Id="rId5" Type="http://schemas.openxmlformats.org/officeDocument/2006/relationships/image" Target="../media/image37.wmf"/><Relationship Id="rId4" Type="http://schemas.openxmlformats.org/officeDocument/2006/relationships/image" Target="../media/image36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4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5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3929090" cy="1143008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Тема урока</a:t>
            </a: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6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img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643050"/>
            <a:ext cx="778674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929058" y="285728"/>
            <a:ext cx="32415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Пропорция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500034" y="2143116"/>
          <a:ext cx="2592388" cy="1849438"/>
        </p:xfrm>
        <a:graphic>
          <a:graphicData uri="http://schemas.openxmlformats.org/presentationml/2006/ole">
            <p:oleObj spid="_x0000_s1026" name="CorelDRAW" r:id="rId4" imgW="3310920" imgH="2362320" progId="">
              <p:embed/>
            </p:oleObj>
          </a:graphicData>
        </a:graphic>
      </p:graphicFrame>
      <p:pic>
        <p:nvPicPr>
          <p:cNvPr id="7" name="Picture 9" descr="chocolate_cupcake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FFC"/>
              </a:clrFrom>
              <a:clrTo>
                <a:srgbClr val="FEFF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1928802"/>
            <a:ext cx="11525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chocolate_cupcake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FFC"/>
              </a:clrFrom>
              <a:clrTo>
                <a:srgbClr val="FEFF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1928802"/>
            <a:ext cx="11525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chocolate_cupcake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FFC"/>
              </a:clrFrom>
              <a:clrTo>
                <a:srgbClr val="FEFF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2500306"/>
            <a:ext cx="11525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hocolate_cupcake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FFC"/>
              </a:clrFrom>
              <a:clrTo>
                <a:srgbClr val="FEFF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2714620"/>
            <a:ext cx="11525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" descr="chocolate_cupcake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FFC"/>
              </a:clrFrom>
              <a:clrTo>
                <a:srgbClr val="FEFF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2143116"/>
            <a:ext cx="11525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 descr="chocolate_cupcake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FFC"/>
              </a:clrFrom>
              <a:clrTo>
                <a:srgbClr val="FEFF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2643182"/>
            <a:ext cx="11525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7" name="Object 8"/>
          <p:cNvGraphicFramePr>
            <a:graphicFrameLocks noChangeAspect="1"/>
          </p:cNvGraphicFramePr>
          <p:nvPr/>
        </p:nvGraphicFramePr>
        <p:xfrm>
          <a:off x="428596" y="4214818"/>
          <a:ext cx="2592388" cy="1849438"/>
        </p:xfrm>
        <a:graphic>
          <a:graphicData uri="http://schemas.openxmlformats.org/presentationml/2006/ole">
            <p:oleObj spid="_x0000_s1027" name="CorelDRAW" r:id="rId6" imgW="3310920" imgH="2362320" progId="">
              <p:embed/>
            </p:oleObj>
          </a:graphicData>
        </a:graphic>
      </p:graphicFrame>
      <p:pic>
        <p:nvPicPr>
          <p:cNvPr id="14" name="Picture 9" descr="chocolate_cupcake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FFC"/>
              </a:clrFrom>
              <a:clrTo>
                <a:srgbClr val="FEFF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4143380"/>
            <a:ext cx="11525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9" descr="chocolate_cupcake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FFC"/>
              </a:clrFrom>
              <a:clrTo>
                <a:srgbClr val="FEFF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4643446"/>
            <a:ext cx="11525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" name="Group 269"/>
          <p:cNvGrpSpPr>
            <a:grpSpLocks/>
          </p:cNvGrpSpPr>
          <p:nvPr/>
        </p:nvGrpSpPr>
        <p:grpSpPr bwMode="auto">
          <a:xfrm>
            <a:off x="6357950" y="1571612"/>
            <a:ext cx="1527175" cy="2284413"/>
            <a:chOff x="2013" y="953"/>
            <a:chExt cx="546" cy="786"/>
          </a:xfrm>
        </p:grpSpPr>
        <p:grpSp>
          <p:nvGrpSpPr>
            <p:cNvPr id="17" name="Group 270"/>
            <p:cNvGrpSpPr>
              <a:grpSpLocks/>
            </p:cNvGrpSpPr>
            <p:nvPr/>
          </p:nvGrpSpPr>
          <p:grpSpPr bwMode="auto">
            <a:xfrm>
              <a:off x="2057" y="953"/>
              <a:ext cx="479" cy="786"/>
              <a:chOff x="656" y="1298"/>
              <a:chExt cx="1951" cy="2723"/>
            </a:xfrm>
          </p:grpSpPr>
          <p:grpSp>
            <p:nvGrpSpPr>
              <p:cNvPr id="19" name="Group 271"/>
              <p:cNvGrpSpPr>
                <a:grpSpLocks/>
              </p:cNvGrpSpPr>
              <p:nvPr/>
            </p:nvGrpSpPr>
            <p:grpSpPr bwMode="auto">
              <a:xfrm>
                <a:off x="656" y="1298"/>
                <a:ext cx="1951" cy="2723"/>
                <a:chOff x="656" y="1298"/>
                <a:chExt cx="1951" cy="2723"/>
              </a:xfrm>
            </p:grpSpPr>
            <p:sp>
              <p:nvSpPr>
                <p:cNvPr id="22" name="Freeform 272" descr="Циновка"/>
                <p:cNvSpPr>
                  <a:spLocks/>
                </p:cNvSpPr>
                <p:nvPr/>
              </p:nvSpPr>
              <p:spPr bwMode="auto">
                <a:xfrm>
                  <a:off x="656" y="1753"/>
                  <a:ext cx="1951" cy="2268"/>
                </a:xfrm>
                <a:custGeom>
                  <a:avLst/>
                  <a:gdLst>
                    <a:gd name="T0" fmla="*/ 930 w 2162"/>
                    <a:gd name="T1" fmla="*/ 15 h 2699"/>
                    <a:gd name="T2" fmla="*/ 431 w 2162"/>
                    <a:gd name="T3" fmla="*/ 197 h 2699"/>
                    <a:gd name="T4" fmla="*/ 68 w 2162"/>
                    <a:gd name="T5" fmla="*/ 469 h 2699"/>
                    <a:gd name="T6" fmla="*/ 23 w 2162"/>
                    <a:gd name="T7" fmla="*/ 1467 h 2699"/>
                    <a:gd name="T8" fmla="*/ 113 w 2162"/>
                    <a:gd name="T9" fmla="*/ 2283 h 2699"/>
                    <a:gd name="T10" fmla="*/ 204 w 2162"/>
                    <a:gd name="T11" fmla="*/ 2601 h 2699"/>
                    <a:gd name="T12" fmla="*/ 476 w 2162"/>
                    <a:gd name="T13" fmla="*/ 2646 h 2699"/>
                    <a:gd name="T14" fmla="*/ 1066 w 2162"/>
                    <a:gd name="T15" fmla="*/ 2646 h 2699"/>
                    <a:gd name="T16" fmla="*/ 1610 w 2162"/>
                    <a:gd name="T17" fmla="*/ 2691 h 2699"/>
                    <a:gd name="T18" fmla="*/ 1973 w 2162"/>
                    <a:gd name="T19" fmla="*/ 2646 h 2699"/>
                    <a:gd name="T20" fmla="*/ 2064 w 2162"/>
                    <a:gd name="T21" fmla="*/ 2374 h 2699"/>
                    <a:gd name="T22" fmla="*/ 2109 w 2162"/>
                    <a:gd name="T23" fmla="*/ 1739 h 2699"/>
                    <a:gd name="T24" fmla="*/ 2155 w 2162"/>
                    <a:gd name="T25" fmla="*/ 1557 h 2699"/>
                    <a:gd name="T26" fmla="*/ 2109 w 2162"/>
                    <a:gd name="T27" fmla="*/ 1194 h 2699"/>
                    <a:gd name="T28" fmla="*/ 2109 w 2162"/>
                    <a:gd name="T29" fmla="*/ 741 h 2699"/>
                    <a:gd name="T30" fmla="*/ 2109 w 2162"/>
                    <a:gd name="T31" fmla="*/ 333 h 2699"/>
                    <a:gd name="T32" fmla="*/ 1792 w 2162"/>
                    <a:gd name="T33" fmla="*/ 106 h 2699"/>
                    <a:gd name="T34" fmla="*/ 930 w 2162"/>
                    <a:gd name="T35" fmla="*/ 15 h 2699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2162"/>
                    <a:gd name="T55" fmla="*/ 0 h 2699"/>
                    <a:gd name="T56" fmla="*/ 2162 w 2162"/>
                    <a:gd name="T57" fmla="*/ 2699 h 2699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2162" h="2699">
                      <a:moveTo>
                        <a:pt x="930" y="15"/>
                      </a:moveTo>
                      <a:cubicBezTo>
                        <a:pt x="703" y="30"/>
                        <a:pt x="575" y="121"/>
                        <a:pt x="431" y="197"/>
                      </a:cubicBezTo>
                      <a:cubicBezTo>
                        <a:pt x="287" y="273"/>
                        <a:pt x="136" y="257"/>
                        <a:pt x="68" y="469"/>
                      </a:cubicBezTo>
                      <a:cubicBezTo>
                        <a:pt x="0" y="681"/>
                        <a:pt x="16" y="1165"/>
                        <a:pt x="23" y="1467"/>
                      </a:cubicBezTo>
                      <a:cubicBezTo>
                        <a:pt x="30" y="1769"/>
                        <a:pt x="83" y="2094"/>
                        <a:pt x="113" y="2283"/>
                      </a:cubicBezTo>
                      <a:cubicBezTo>
                        <a:pt x="143" y="2472"/>
                        <a:pt x="144" y="2541"/>
                        <a:pt x="204" y="2601"/>
                      </a:cubicBezTo>
                      <a:cubicBezTo>
                        <a:pt x="264" y="2661"/>
                        <a:pt x="332" y="2639"/>
                        <a:pt x="476" y="2646"/>
                      </a:cubicBezTo>
                      <a:cubicBezTo>
                        <a:pt x="620" y="2653"/>
                        <a:pt x="877" y="2639"/>
                        <a:pt x="1066" y="2646"/>
                      </a:cubicBezTo>
                      <a:cubicBezTo>
                        <a:pt x="1255" y="2653"/>
                        <a:pt x="1459" y="2691"/>
                        <a:pt x="1610" y="2691"/>
                      </a:cubicBezTo>
                      <a:cubicBezTo>
                        <a:pt x="1761" y="2691"/>
                        <a:pt x="1897" y="2699"/>
                        <a:pt x="1973" y="2646"/>
                      </a:cubicBezTo>
                      <a:cubicBezTo>
                        <a:pt x="2049" y="2593"/>
                        <a:pt x="2041" y="2525"/>
                        <a:pt x="2064" y="2374"/>
                      </a:cubicBezTo>
                      <a:cubicBezTo>
                        <a:pt x="2087" y="2223"/>
                        <a:pt x="2094" y="1875"/>
                        <a:pt x="2109" y="1739"/>
                      </a:cubicBezTo>
                      <a:cubicBezTo>
                        <a:pt x="2124" y="1603"/>
                        <a:pt x="2155" y="1648"/>
                        <a:pt x="2155" y="1557"/>
                      </a:cubicBezTo>
                      <a:cubicBezTo>
                        <a:pt x="2155" y="1466"/>
                        <a:pt x="2117" y="1330"/>
                        <a:pt x="2109" y="1194"/>
                      </a:cubicBezTo>
                      <a:cubicBezTo>
                        <a:pt x="2101" y="1058"/>
                        <a:pt x="2109" y="884"/>
                        <a:pt x="2109" y="741"/>
                      </a:cubicBezTo>
                      <a:cubicBezTo>
                        <a:pt x="2109" y="598"/>
                        <a:pt x="2162" y="439"/>
                        <a:pt x="2109" y="333"/>
                      </a:cubicBezTo>
                      <a:cubicBezTo>
                        <a:pt x="2056" y="227"/>
                        <a:pt x="1988" y="159"/>
                        <a:pt x="1792" y="106"/>
                      </a:cubicBezTo>
                      <a:cubicBezTo>
                        <a:pt x="1596" y="53"/>
                        <a:pt x="1157" y="0"/>
                        <a:pt x="930" y="15"/>
                      </a:cubicBezTo>
                      <a:close/>
                    </a:path>
                  </a:pathLst>
                </a:custGeom>
                <a:blipFill dpi="0" rotWithShape="1">
                  <a:blip r:embed="rId7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" name="Freeform 273" descr="Циновка"/>
                <p:cNvSpPr>
                  <a:spLocks/>
                </p:cNvSpPr>
                <p:nvPr/>
              </p:nvSpPr>
              <p:spPr bwMode="auto">
                <a:xfrm>
                  <a:off x="1111" y="1298"/>
                  <a:ext cx="590" cy="499"/>
                </a:xfrm>
                <a:custGeom>
                  <a:avLst/>
                  <a:gdLst>
                    <a:gd name="T0" fmla="*/ 318 w 590"/>
                    <a:gd name="T1" fmla="*/ 499 h 499"/>
                    <a:gd name="T2" fmla="*/ 0 w 590"/>
                    <a:gd name="T3" fmla="*/ 272 h 499"/>
                    <a:gd name="T4" fmla="*/ 45 w 590"/>
                    <a:gd name="T5" fmla="*/ 227 h 499"/>
                    <a:gd name="T6" fmla="*/ 136 w 590"/>
                    <a:gd name="T7" fmla="*/ 227 h 499"/>
                    <a:gd name="T8" fmla="*/ 136 w 590"/>
                    <a:gd name="T9" fmla="*/ 136 h 499"/>
                    <a:gd name="T10" fmla="*/ 227 w 590"/>
                    <a:gd name="T11" fmla="*/ 182 h 499"/>
                    <a:gd name="T12" fmla="*/ 91 w 590"/>
                    <a:gd name="T13" fmla="*/ 91 h 499"/>
                    <a:gd name="T14" fmla="*/ 136 w 590"/>
                    <a:gd name="T15" fmla="*/ 46 h 499"/>
                    <a:gd name="T16" fmla="*/ 181 w 590"/>
                    <a:gd name="T17" fmla="*/ 91 h 499"/>
                    <a:gd name="T18" fmla="*/ 181 w 590"/>
                    <a:gd name="T19" fmla="*/ 182 h 499"/>
                    <a:gd name="T20" fmla="*/ 181 w 590"/>
                    <a:gd name="T21" fmla="*/ 91 h 499"/>
                    <a:gd name="T22" fmla="*/ 227 w 590"/>
                    <a:gd name="T23" fmla="*/ 0 h 499"/>
                    <a:gd name="T24" fmla="*/ 272 w 590"/>
                    <a:gd name="T25" fmla="*/ 46 h 499"/>
                    <a:gd name="T26" fmla="*/ 227 w 590"/>
                    <a:gd name="T27" fmla="*/ 136 h 499"/>
                    <a:gd name="T28" fmla="*/ 318 w 590"/>
                    <a:gd name="T29" fmla="*/ 136 h 499"/>
                    <a:gd name="T30" fmla="*/ 318 w 590"/>
                    <a:gd name="T31" fmla="*/ 227 h 499"/>
                    <a:gd name="T32" fmla="*/ 408 w 590"/>
                    <a:gd name="T33" fmla="*/ 0 h 499"/>
                    <a:gd name="T34" fmla="*/ 408 w 590"/>
                    <a:gd name="T35" fmla="*/ 136 h 499"/>
                    <a:gd name="T36" fmla="*/ 499 w 590"/>
                    <a:gd name="T37" fmla="*/ 182 h 499"/>
                    <a:gd name="T38" fmla="*/ 454 w 590"/>
                    <a:gd name="T39" fmla="*/ 272 h 499"/>
                    <a:gd name="T40" fmla="*/ 590 w 590"/>
                    <a:gd name="T41" fmla="*/ 363 h 499"/>
                    <a:gd name="T42" fmla="*/ 590 w 590"/>
                    <a:gd name="T43" fmla="*/ 499 h 499"/>
                    <a:gd name="T44" fmla="*/ 318 w 590"/>
                    <a:gd name="T45" fmla="*/ 499 h 499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590"/>
                    <a:gd name="T70" fmla="*/ 0 h 499"/>
                    <a:gd name="T71" fmla="*/ 590 w 590"/>
                    <a:gd name="T72" fmla="*/ 499 h 499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590" h="499">
                      <a:moveTo>
                        <a:pt x="318" y="499"/>
                      </a:moveTo>
                      <a:lnTo>
                        <a:pt x="0" y="272"/>
                      </a:lnTo>
                      <a:lnTo>
                        <a:pt x="45" y="227"/>
                      </a:lnTo>
                      <a:lnTo>
                        <a:pt x="136" y="227"/>
                      </a:lnTo>
                      <a:lnTo>
                        <a:pt x="136" y="136"/>
                      </a:lnTo>
                      <a:lnTo>
                        <a:pt x="227" y="182"/>
                      </a:lnTo>
                      <a:lnTo>
                        <a:pt x="91" y="91"/>
                      </a:lnTo>
                      <a:lnTo>
                        <a:pt x="136" y="46"/>
                      </a:lnTo>
                      <a:lnTo>
                        <a:pt x="181" y="91"/>
                      </a:lnTo>
                      <a:lnTo>
                        <a:pt x="181" y="182"/>
                      </a:lnTo>
                      <a:lnTo>
                        <a:pt x="181" y="91"/>
                      </a:lnTo>
                      <a:lnTo>
                        <a:pt x="227" y="0"/>
                      </a:lnTo>
                      <a:lnTo>
                        <a:pt x="272" y="46"/>
                      </a:lnTo>
                      <a:lnTo>
                        <a:pt x="227" y="136"/>
                      </a:lnTo>
                      <a:lnTo>
                        <a:pt x="318" y="136"/>
                      </a:lnTo>
                      <a:lnTo>
                        <a:pt x="318" y="227"/>
                      </a:lnTo>
                      <a:lnTo>
                        <a:pt x="408" y="0"/>
                      </a:lnTo>
                      <a:lnTo>
                        <a:pt x="408" y="136"/>
                      </a:lnTo>
                      <a:lnTo>
                        <a:pt x="499" y="182"/>
                      </a:lnTo>
                      <a:lnTo>
                        <a:pt x="454" y="272"/>
                      </a:lnTo>
                      <a:lnTo>
                        <a:pt x="590" y="363"/>
                      </a:lnTo>
                      <a:lnTo>
                        <a:pt x="590" y="499"/>
                      </a:lnTo>
                      <a:lnTo>
                        <a:pt x="318" y="499"/>
                      </a:lnTo>
                      <a:close/>
                    </a:path>
                  </a:pathLst>
                </a:custGeom>
                <a:blipFill dpi="0" rotWithShape="1">
                  <a:blip r:embed="rId7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0" name="Freeform 274"/>
              <p:cNvSpPr>
                <a:spLocks/>
              </p:cNvSpPr>
              <p:nvPr/>
            </p:nvSpPr>
            <p:spPr bwMode="auto">
              <a:xfrm>
                <a:off x="1383" y="1767"/>
                <a:ext cx="499" cy="1028"/>
              </a:xfrm>
              <a:custGeom>
                <a:avLst/>
                <a:gdLst>
                  <a:gd name="T0" fmla="*/ 46 w 499"/>
                  <a:gd name="T1" fmla="*/ 30 h 1028"/>
                  <a:gd name="T2" fmla="*/ 318 w 499"/>
                  <a:gd name="T3" fmla="*/ 30 h 1028"/>
                  <a:gd name="T4" fmla="*/ 0 w 499"/>
                  <a:gd name="T5" fmla="*/ 30 h 1028"/>
                  <a:gd name="T6" fmla="*/ 318 w 499"/>
                  <a:gd name="T7" fmla="*/ 30 h 1028"/>
                  <a:gd name="T8" fmla="*/ 408 w 499"/>
                  <a:gd name="T9" fmla="*/ 212 h 1028"/>
                  <a:gd name="T10" fmla="*/ 318 w 499"/>
                  <a:gd name="T11" fmla="*/ 348 h 1028"/>
                  <a:gd name="T12" fmla="*/ 318 w 499"/>
                  <a:gd name="T13" fmla="*/ 620 h 1028"/>
                  <a:gd name="T14" fmla="*/ 499 w 499"/>
                  <a:gd name="T15" fmla="*/ 937 h 1028"/>
                  <a:gd name="T16" fmla="*/ 318 w 499"/>
                  <a:gd name="T17" fmla="*/ 1028 h 102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99"/>
                  <a:gd name="T28" fmla="*/ 0 h 1028"/>
                  <a:gd name="T29" fmla="*/ 499 w 499"/>
                  <a:gd name="T30" fmla="*/ 1028 h 102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99" h="1028">
                    <a:moveTo>
                      <a:pt x="46" y="30"/>
                    </a:moveTo>
                    <a:cubicBezTo>
                      <a:pt x="186" y="30"/>
                      <a:pt x="326" y="30"/>
                      <a:pt x="318" y="30"/>
                    </a:cubicBezTo>
                    <a:cubicBezTo>
                      <a:pt x="310" y="30"/>
                      <a:pt x="0" y="30"/>
                      <a:pt x="0" y="30"/>
                    </a:cubicBezTo>
                    <a:cubicBezTo>
                      <a:pt x="0" y="30"/>
                      <a:pt x="250" y="0"/>
                      <a:pt x="318" y="30"/>
                    </a:cubicBezTo>
                    <a:cubicBezTo>
                      <a:pt x="386" y="60"/>
                      <a:pt x="408" y="159"/>
                      <a:pt x="408" y="212"/>
                    </a:cubicBezTo>
                    <a:cubicBezTo>
                      <a:pt x="408" y="265"/>
                      <a:pt x="333" y="280"/>
                      <a:pt x="318" y="348"/>
                    </a:cubicBezTo>
                    <a:cubicBezTo>
                      <a:pt x="303" y="416"/>
                      <a:pt x="288" y="522"/>
                      <a:pt x="318" y="620"/>
                    </a:cubicBezTo>
                    <a:cubicBezTo>
                      <a:pt x="348" y="718"/>
                      <a:pt x="499" y="869"/>
                      <a:pt x="499" y="937"/>
                    </a:cubicBezTo>
                    <a:cubicBezTo>
                      <a:pt x="499" y="1005"/>
                      <a:pt x="348" y="1013"/>
                      <a:pt x="318" y="1028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275"/>
              <p:cNvSpPr>
                <a:spLocks/>
              </p:cNvSpPr>
              <p:nvPr/>
            </p:nvSpPr>
            <p:spPr bwMode="auto">
              <a:xfrm>
                <a:off x="1360" y="1759"/>
                <a:ext cx="318" cy="356"/>
              </a:xfrm>
              <a:custGeom>
                <a:avLst/>
                <a:gdLst>
                  <a:gd name="T0" fmla="*/ 295 w 318"/>
                  <a:gd name="T1" fmla="*/ 38 h 356"/>
                  <a:gd name="T2" fmla="*/ 114 w 318"/>
                  <a:gd name="T3" fmla="*/ 129 h 356"/>
                  <a:gd name="T4" fmla="*/ 23 w 318"/>
                  <a:gd name="T5" fmla="*/ 265 h 356"/>
                  <a:gd name="T6" fmla="*/ 23 w 318"/>
                  <a:gd name="T7" fmla="*/ 356 h 356"/>
                  <a:gd name="T8" fmla="*/ 159 w 318"/>
                  <a:gd name="T9" fmla="*/ 265 h 356"/>
                  <a:gd name="T10" fmla="*/ 250 w 318"/>
                  <a:gd name="T11" fmla="*/ 38 h 356"/>
                  <a:gd name="T12" fmla="*/ 295 w 318"/>
                  <a:gd name="T13" fmla="*/ 38 h 3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8"/>
                  <a:gd name="T22" fmla="*/ 0 h 356"/>
                  <a:gd name="T23" fmla="*/ 318 w 318"/>
                  <a:gd name="T24" fmla="*/ 356 h 3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8" h="356">
                    <a:moveTo>
                      <a:pt x="295" y="38"/>
                    </a:moveTo>
                    <a:cubicBezTo>
                      <a:pt x="272" y="53"/>
                      <a:pt x="159" y="91"/>
                      <a:pt x="114" y="129"/>
                    </a:cubicBezTo>
                    <a:cubicBezTo>
                      <a:pt x="69" y="167"/>
                      <a:pt x="38" y="227"/>
                      <a:pt x="23" y="265"/>
                    </a:cubicBezTo>
                    <a:cubicBezTo>
                      <a:pt x="8" y="303"/>
                      <a:pt x="0" y="356"/>
                      <a:pt x="23" y="356"/>
                    </a:cubicBezTo>
                    <a:cubicBezTo>
                      <a:pt x="46" y="356"/>
                      <a:pt x="121" y="318"/>
                      <a:pt x="159" y="265"/>
                    </a:cubicBezTo>
                    <a:cubicBezTo>
                      <a:pt x="197" y="212"/>
                      <a:pt x="227" y="76"/>
                      <a:pt x="250" y="38"/>
                    </a:cubicBezTo>
                    <a:cubicBezTo>
                      <a:pt x="273" y="0"/>
                      <a:pt x="318" y="23"/>
                      <a:pt x="295" y="38"/>
                    </a:cubicBez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8" name="Text Box 276"/>
            <p:cNvSpPr txBox="1">
              <a:spLocks noChangeArrowheads="1"/>
            </p:cNvSpPr>
            <p:nvPr/>
          </p:nvSpPr>
          <p:spPr bwMode="auto">
            <a:xfrm>
              <a:off x="2013" y="1307"/>
              <a:ext cx="546" cy="178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 dirty="0">
                  <a:cs typeface="Arial" charset="0"/>
                </a:rPr>
                <a:t> САХАР</a:t>
              </a:r>
            </a:p>
          </p:txBody>
        </p:sp>
      </p:grp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85720" y="142852"/>
            <a:ext cx="842968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Для приготовления 6 кексов необходимо 240 грамм сахара. Сколько сахара необходимо, для приготовления 2 кексов?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Group 269"/>
          <p:cNvGrpSpPr>
            <a:grpSpLocks/>
          </p:cNvGrpSpPr>
          <p:nvPr/>
        </p:nvGrpSpPr>
        <p:grpSpPr bwMode="auto">
          <a:xfrm>
            <a:off x="6357950" y="3929066"/>
            <a:ext cx="1527175" cy="2284413"/>
            <a:chOff x="2013" y="953"/>
            <a:chExt cx="546" cy="786"/>
          </a:xfrm>
        </p:grpSpPr>
        <p:grpSp>
          <p:nvGrpSpPr>
            <p:cNvPr id="25" name="Group 270"/>
            <p:cNvGrpSpPr>
              <a:grpSpLocks/>
            </p:cNvGrpSpPr>
            <p:nvPr/>
          </p:nvGrpSpPr>
          <p:grpSpPr bwMode="auto">
            <a:xfrm>
              <a:off x="2057" y="953"/>
              <a:ext cx="479" cy="786"/>
              <a:chOff x="656" y="1298"/>
              <a:chExt cx="1951" cy="2723"/>
            </a:xfrm>
          </p:grpSpPr>
          <p:grpSp>
            <p:nvGrpSpPr>
              <p:cNvPr id="27" name="Group 271"/>
              <p:cNvGrpSpPr>
                <a:grpSpLocks/>
              </p:cNvGrpSpPr>
              <p:nvPr/>
            </p:nvGrpSpPr>
            <p:grpSpPr bwMode="auto">
              <a:xfrm>
                <a:off x="656" y="1298"/>
                <a:ext cx="1951" cy="2723"/>
                <a:chOff x="656" y="1298"/>
                <a:chExt cx="1951" cy="2723"/>
              </a:xfrm>
            </p:grpSpPr>
            <p:sp>
              <p:nvSpPr>
                <p:cNvPr id="30" name="Freeform 272" descr="Циновка"/>
                <p:cNvSpPr>
                  <a:spLocks/>
                </p:cNvSpPr>
                <p:nvPr/>
              </p:nvSpPr>
              <p:spPr bwMode="auto">
                <a:xfrm>
                  <a:off x="656" y="1753"/>
                  <a:ext cx="1951" cy="2268"/>
                </a:xfrm>
                <a:custGeom>
                  <a:avLst/>
                  <a:gdLst>
                    <a:gd name="T0" fmla="*/ 930 w 2162"/>
                    <a:gd name="T1" fmla="*/ 15 h 2699"/>
                    <a:gd name="T2" fmla="*/ 431 w 2162"/>
                    <a:gd name="T3" fmla="*/ 197 h 2699"/>
                    <a:gd name="T4" fmla="*/ 68 w 2162"/>
                    <a:gd name="T5" fmla="*/ 469 h 2699"/>
                    <a:gd name="T6" fmla="*/ 23 w 2162"/>
                    <a:gd name="T7" fmla="*/ 1467 h 2699"/>
                    <a:gd name="T8" fmla="*/ 113 w 2162"/>
                    <a:gd name="T9" fmla="*/ 2283 h 2699"/>
                    <a:gd name="T10" fmla="*/ 204 w 2162"/>
                    <a:gd name="T11" fmla="*/ 2601 h 2699"/>
                    <a:gd name="T12" fmla="*/ 476 w 2162"/>
                    <a:gd name="T13" fmla="*/ 2646 h 2699"/>
                    <a:gd name="T14" fmla="*/ 1066 w 2162"/>
                    <a:gd name="T15" fmla="*/ 2646 h 2699"/>
                    <a:gd name="T16" fmla="*/ 1610 w 2162"/>
                    <a:gd name="T17" fmla="*/ 2691 h 2699"/>
                    <a:gd name="T18" fmla="*/ 1973 w 2162"/>
                    <a:gd name="T19" fmla="*/ 2646 h 2699"/>
                    <a:gd name="T20" fmla="*/ 2064 w 2162"/>
                    <a:gd name="T21" fmla="*/ 2374 h 2699"/>
                    <a:gd name="T22" fmla="*/ 2109 w 2162"/>
                    <a:gd name="T23" fmla="*/ 1739 h 2699"/>
                    <a:gd name="T24" fmla="*/ 2155 w 2162"/>
                    <a:gd name="T25" fmla="*/ 1557 h 2699"/>
                    <a:gd name="T26" fmla="*/ 2109 w 2162"/>
                    <a:gd name="T27" fmla="*/ 1194 h 2699"/>
                    <a:gd name="T28" fmla="*/ 2109 w 2162"/>
                    <a:gd name="T29" fmla="*/ 741 h 2699"/>
                    <a:gd name="T30" fmla="*/ 2109 w 2162"/>
                    <a:gd name="T31" fmla="*/ 333 h 2699"/>
                    <a:gd name="T32" fmla="*/ 1792 w 2162"/>
                    <a:gd name="T33" fmla="*/ 106 h 2699"/>
                    <a:gd name="T34" fmla="*/ 930 w 2162"/>
                    <a:gd name="T35" fmla="*/ 15 h 2699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2162"/>
                    <a:gd name="T55" fmla="*/ 0 h 2699"/>
                    <a:gd name="T56" fmla="*/ 2162 w 2162"/>
                    <a:gd name="T57" fmla="*/ 2699 h 2699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2162" h="2699">
                      <a:moveTo>
                        <a:pt x="930" y="15"/>
                      </a:moveTo>
                      <a:cubicBezTo>
                        <a:pt x="703" y="30"/>
                        <a:pt x="575" y="121"/>
                        <a:pt x="431" y="197"/>
                      </a:cubicBezTo>
                      <a:cubicBezTo>
                        <a:pt x="287" y="273"/>
                        <a:pt x="136" y="257"/>
                        <a:pt x="68" y="469"/>
                      </a:cubicBezTo>
                      <a:cubicBezTo>
                        <a:pt x="0" y="681"/>
                        <a:pt x="16" y="1165"/>
                        <a:pt x="23" y="1467"/>
                      </a:cubicBezTo>
                      <a:cubicBezTo>
                        <a:pt x="30" y="1769"/>
                        <a:pt x="83" y="2094"/>
                        <a:pt x="113" y="2283"/>
                      </a:cubicBezTo>
                      <a:cubicBezTo>
                        <a:pt x="143" y="2472"/>
                        <a:pt x="144" y="2541"/>
                        <a:pt x="204" y="2601"/>
                      </a:cubicBezTo>
                      <a:cubicBezTo>
                        <a:pt x="264" y="2661"/>
                        <a:pt x="332" y="2639"/>
                        <a:pt x="476" y="2646"/>
                      </a:cubicBezTo>
                      <a:cubicBezTo>
                        <a:pt x="620" y="2653"/>
                        <a:pt x="877" y="2639"/>
                        <a:pt x="1066" y="2646"/>
                      </a:cubicBezTo>
                      <a:cubicBezTo>
                        <a:pt x="1255" y="2653"/>
                        <a:pt x="1459" y="2691"/>
                        <a:pt x="1610" y="2691"/>
                      </a:cubicBezTo>
                      <a:cubicBezTo>
                        <a:pt x="1761" y="2691"/>
                        <a:pt x="1897" y="2699"/>
                        <a:pt x="1973" y="2646"/>
                      </a:cubicBezTo>
                      <a:cubicBezTo>
                        <a:pt x="2049" y="2593"/>
                        <a:pt x="2041" y="2525"/>
                        <a:pt x="2064" y="2374"/>
                      </a:cubicBezTo>
                      <a:cubicBezTo>
                        <a:pt x="2087" y="2223"/>
                        <a:pt x="2094" y="1875"/>
                        <a:pt x="2109" y="1739"/>
                      </a:cubicBezTo>
                      <a:cubicBezTo>
                        <a:pt x="2124" y="1603"/>
                        <a:pt x="2155" y="1648"/>
                        <a:pt x="2155" y="1557"/>
                      </a:cubicBezTo>
                      <a:cubicBezTo>
                        <a:pt x="2155" y="1466"/>
                        <a:pt x="2117" y="1330"/>
                        <a:pt x="2109" y="1194"/>
                      </a:cubicBezTo>
                      <a:cubicBezTo>
                        <a:pt x="2101" y="1058"/>
                        <a:pt x="2109" y="884"/>
                        <a:pt x="2109" y="741"/>
                      </a:cubicBezTo>
                      <a:cubicBezTo>
                        <a:pt x="2109" y="598"/>
                        <a:pt x="2162" y="439"/>
                        <a:pt x="2109" y="333"/>
                      </a:cubicBezTo>
                      <a:cubicBezTo>
                        <a:pt x="2056" y="227"/>
                        <a:pt x="1988" y="159"/>
                        <a:pt x="1792" y="106"/>
                      </a:cubicBezTo>
                      <a:cubicBezTo>
                        <a:pt x="1596" y="53"/>
                        <a:pt x="1157" y="0"/>
                        <a:pt x="930" y="15"/>
                      </a:cubicBezTo>
                      <a:close/>
                    </a:path>
                  </a:pathLst>
                </a:custGeom>
                <a:blipFill dpi="0" rotWithShape="1">
                  <a:blip r:embed="rId7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" name="Freeform 273" descr="Циновка"/>
                <p:cNvSpPr>
                  <a:spLocks/>
                </p:cNvSpPr>
                <p:nvPr/>
              </p:nvSpPr>
              <p:spPr bwMode="auto">
                <a:xfrm>
                  <a:off x="1111" y="1298"/>
                  <a:ext cx="590" cy="499"/>
                </a:xfrm>
                <a:custGeom>
                  <a:avLst/>
                  <a:gdLst>
                    <a:gd name="T0" fmla="*/ 318 w 590"/>
                    <a:gd name="T1" fmla="*/ 499 h 499"/>
                    <a:gd name="T2" fmla="*/ 0 w 590"/>
                    <a:gd name="T3" fmla="*/ 272 h 499"/>
                    <a:gd name="T4" fmla="*/ 45 w 590"/>
                    <a:gd name="T5" fmla="*/ 227 h 499"/>
                    <a:gd name="T6" fmla="*/ 136 w 590"/>
                    <a:gd name="T7" fmla="*/ 227 h 499"/>
                    <a:gd name="T8" fmla="*/ 136 w 590"/>
                    <a:gd name="T9" fmla="*/ 136 h 499"/>
                    <a:gd name="T10" fmla="*/ 227 w 590"/>
                    <a:gd name="T11" fmla="*/ 182 h 499"/>
                    <a:gd name="T12" fmla="*/ 91 w 590"/>
                    <a:gd name="T13" fmla="*/ 91 h 499"/>
                    <a:gd name="T14" fmla="*/ 136 w 590"/>
                    <a:gd name="T15" fmla="*/ 46 h 499"/>
                    <a:gd name="T16" fmla="*/ 181 w 590"/>
                    <a:gd name="T17" fmla="*/ 91 h 499"/>
                    <a:gd name="T18" fmla="*/ 181 w 590"/>
                    <a:gd name="T19" fmla="*/ 182 h 499"/>
                    <a:gd name="T20" fmla="*/ 181 w 590"/>
                    <a:gd name="T21" fmla="*/ 91 h 499"/>
                    <a:gd name="T22" fmla="*/ 227 w 590"/>
                    <a:gd name="T23" fmla="*/ 0 h 499"/>
                    <a:gd name="T24" fmla="*/ 272 w 590"/>
                    <a:gd name="T25" fmla="*/ 46 h 499"/>
                    <a:gd name="T26" fmla="*/ 227 w 590"/>
                    <a:gd name="T27" fmla="*/ 136 h 499"/>
                    <a:gd name="T28" fmla="*/ 318 w 590"/>
                    <a:gd name="T29" fmla="*/ 136 h 499"/>
                    <a:gd name="T30" fmla="*/ 318 w 590"/>
                    <a:gd name="T31" fmla="*/ 227 h 499"/>
                    <a:gd name="T32" fmla="*/ 408 w 590"/>
                    <a:gd name="T33" fmla="*/ 0 h 499"/>
                    <a:gd name="T34" fmla="*/ 408 w 590"/>
                    <a:gd name="T35" fmla="*/ 136 h 499"/>
                    <a:gd name="T36" fmla="*/ 499 w 590"/>
                    <a:gd name="T37" fmla="*/ 182 h 499"/>
                    <a:gd name="T38" fmla="*/ 454 w 590"/>
                    <a:gd name="T39" fmla="*/ 272 h 499"/>
                    <a:gd name="T40" fmla="*/ 590 w 590"/>
                    <a:gd name="T41" fmla="*/ 363 h 499"/>
                    <a:gd name="T42" fmla="*/ 590 w 590"/>
                    <a:gd name="T43" fmla="*/ 499 h 499"/>
                    <a:gd name="T44" fmla="*/ 318 w 590"/>
                    <a:gd name="T45" fmla="*/ 499 h 499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590"/>
                    <a:gd name="T70" fmla="*/ 0 h 499"/>
                    <a:gd name="T71" fmla="*/ 590 w 590"/>
                    <a:gd name="T72" fmla="*/ 499 h 499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590" h="499">
                      <a:moveTo>
                        <a:pt x="318" y="499"/>
                      </a:moveTo>
                      <a:lnTo>
                        <a:pt x="0" y="272"/>
                      </a:lnTo>
                      <a:lnTo>
                        <a:pt x="45" y="227"/>
                      </a:lnTo>
                      <a:lnTo>
                        <a:pt x="136" y="227"/>
                      </a:lnTo>
                      <a:lnTo>
                        <a:pt x="136" y="136"/>
                      </a:lnTo>
                      <a:lnTo>
                        <a:pt x="227" y="182"/>
                      </a:lnTo>
                      <a:lnTo>
                        <a:pt x="91" y="91"/>
                      </a:lnTo>
                      <a:lnTo>
                        <a:pt x="136" y="46"/>
                      </a:lnTo>
                      <a:lnTo>
                        <a:pt x="181" y="91"/>
                      </a:lnTo>
                      <a:lnTo>
                        <a:pt x="181" y="182"/>
                      </a:lnTo>
                      <a:lnTo>
                        <a:pt x="181" y="91"/>
                      </a:lnTo>
                      <a:lnTo>
                        <a:pt x="227" y="0"/>
                      </a:lnTo>
                      <a:lnTo>
                        <a:pt x="272" y="46"/>
                      </a:lnTo>
                      <a:lnTo>
                        <a:pt x="227" y="136"/>
                      </a:lnTo>
                      <a:lnTo>
                        <a:pt x="318" y="136"/>
                      </a:lnTo>
                      <a:lnTo>
                        <a:pt x="318" y="227"/>
                      </a:lnTo>
                      <a:lnTo>
                        <a:pt x="408" y="0"/>
                      </a:lnTo>
                      <a:lnTo>
                        <a:pt x="408" y="136"/>
                      </a:lnTo>
                      <a:lnTo>
                        <a:pt x="499" y="182"/>
                      </a:lnTo>
                      <a:lnTo>
                        <a:pt x="454" y="272"/>
                      </a:lnTo>
                      <a:lnTo>
                        <a:pt x="590" y="363"/>
                      </a:lnTo>
                      <a:lnTo>
                        <a:pt x="590" y="499"/>
                      </a:lnTo>
                      <a:lnTo>
                        <a:pt x="318" y="499"/>
                      </a:lnTo>
                      <a:close/>
                    </a:path>
                  </a:pathLst>
                </a:custGeom>
                <a:blipFill dpi="0" rotWithShape="1">
                  <a:blip r:embed="rId7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8" name="Freeform 274"/>
              <p:cNvSpPr>
                <a:spLocks/>
              </p:cNvSpPr>
              <p:nvPr/>
            </p:nvSpPr>
            <p:spPr bwMode="auto">
              <a:xfrm>
                <a:off x="1383" y="1767"/>
                <a:ext cx="499" cy="1028"/>
              </a:xfrm>
              <a:custGeom>
                <a:avLst/>
                <a:gdLst>
                  <a:gd name="T0" fmla="*/ 46 w 499"/>
                  <a:gd name="T1" fmla="*/ 30 h 1028"/>
                  <a:gd name="T2" fmla="*/ 318 w 499"/>
                  <a:gd name="T3" fmla="*/ 30 h 1028"/>
                  <a:gd name="T4" fmla="*/ 0 w 499"/>
                  <a:gd name="T5" fmla="*/ 30 h 1028"/>
                  <a:gd name="T6" fmla="*/ 318 w 499"/>
                  <a:gd name="T7" fmla="*/ 30 h 1028"/>
                  <a:gd name="T8" fmla="*/ 408 w 499"/>
                  <a:gd name="T9" fmla="*/ 212 h 1028"/>
                  <a:gd name="T10" fmla="*/ 318 w 499"/>
                  <a:gd name="T11" fmla="*/ 348 h 1028"/>
                  <a:gd name="T12" fmla="*/ 318 w 499"/>
                  <a:gd name="T13" fmla="*/ 620 h 1028"/>
                  <a:gd name="T14" fmla="*/ 499 w 499"/>
                  <a:gd name="T15" fmla="*/ 937 h 1028"/>
                  <a:gd name="T16" fmla="*/ 318 w 499"/>
                  <a:gd name="T17" fmla="*/ 1028 h 102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99"/>
                  <a:gd name="T28" fmla="*/ 0 h 1028"/>
                  <a:gd name="T29" fmla="*/ 499 w 499"/>
                  <a:gd name="T30" fmla="*/ 1028 h 102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99" h="1028">
                    <a:moveTo>
                      <a:pt x="46" y="30"/>
                    </a:moveTo>
                    <a:cubicBezTo>
                      <a:pt x="186" y="30"/>
                      <a:pt x="326" y="30"/>
                      <a:pt x="318" y="30"/>
                    </a:cubicBezTo>
                    <a:cubicBezTo>
                      <a:pt x="310" y="30"/>
                      <a:pt x="0" y="30"/>
                      <a:pt x="0" y="30"/>
                    </a:cubicBezTo>
                    <a:cubicBezTo>
                      <a:pt x="0" y="30"/>
                      <a:pt x="250" y="0"/>
                      <a:pt x="318" y="30"/>
                    </a:cubicBezTo>
                    <a:cubicBezTo>
                      <a:pt x="386" y="60"/>
                      <a:pt x="408" y="159"/>
                      <a:pt x="408" y="212"/>
                    </a:cubicBezTo>
                    <a:cubicBezTo>
                      <a:pt x="408" y="265"/>
                      <a:pt x="333" y="280"/>
                      <a:pt x="318" y="348"/>
                    </a:cubicBezTo>
                    <a:cubicBezTo>
                      <a:pt x="303" y="416"/>
                      <a:pt x="288" y="522"/>
                      <a:pt x="318" y="620"/>
                    </a:cubicBezTo>
                    <a:cubicBezTo>
                      <a:pt x="348" y="718"/>
                      <a:pt x="499" y="869"/>
                      <a:pt x="499" y="937"/>
                    </a:cubicBezTo>
                    <a:cubicBezTo>
                      <a:pt x="499" y="1005"/>
                      <a:pt x="348" y="1013"/>
                      <a:pt x="318" y="1028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Freeform 275"/>
              <p:cNvSpPr>
                <a:spLocks/>
              </p:cNvSpPr>
              <p:nvPr/>
            </p:nvSpPr>
            <p:spPr bwMode="auto">
              <a:xfrm>
                <a:off x="1360" y="1759"/>
                <a:ext cx="318" cy="356"/>
              </a:xfrm>
              <a:custGeom>
                <a:avLst/>
                <a:gdLst>
                  <a:gd name="T0" fmla="*/ 295 w 318"/>
                  <a:gd name="T1" fmla="*/ 38 h 356"/>
                  <a:gd name="T2" fmla="*/ 114 w 318"/>
                  <a:gd name="T3" fmla="*/ 129 h 356"/>
                  <a:gd name="T4" fmla="*/ 23 w 318"/>
                  <a:gd name="T5" fmla="*/ 265 h 356"/>
                  <a:gd name="T6" fmla="*/ 23 w 318"/>
                  <a:gd name="T7" fmla="*/ 356 h 356"/>
                  <a:gd name="T8" fmla="*/ 159 w 318"/>
                  <a:gd name="T9" fmla="*/ 265 h 356"/>
                  <a:gd name="T10" fmla="*/ 250 w 318"/>
                  <a:gd name="T11" fmla="*/ 38 h 356"/>
                  <a:gd name="T12" fmla="*/ 295 w 318"/>
                  <a:gd name="T13" fmla="*/ 38 h 3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8"/>
                  <a:gd name="T22" fmla="*/ 0 h 356"/>
                  <a:gd name="T23" fmla="*/ 318 w 318"/>
                  <a:gd name="T24" fmla="*/ 356 h 3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8" h="356">
                    <a:moveTo>
                      <a:pt x="295" y="38"/>
                    </a:moveTo>
                    <a:cubicBezTo>
                      <a:pt x="272" y="53"/>
                      <a:pt x="159" y="91"/>
                      <a:pt x="114" y="129"/>
                    </a:cubicBezTo>
                    <a:cubicBezTo>
                      <a:pt x="69" y="167"/>
                      <a:pt x="38" y="227"/>
                      <a:pt x="23" y="265"/>
                    </a:cubicBezTo>
                    <a:cubicBezTo>
                      <a:pt x="8" y="303"/>
                      <a:pt x="0" y="356"/>
                      <a:pt x="23" y="356"/>
                    </a:cubicBezTo>
                    <a:cubicBezTo>
                      <a:pt x="46" y="356"/>
                      <a:pt x="121" y="318"/>
                      <a:pt x="159" y="265"/>
                    </a:cubicBezTo>
                    <a:cubicBezTo>
                      <a:pt x="197" y="212"/>
                      <a:pt x="227" y="76"/>
                      <a:pt x="250" y="38"/>
                    </a:cubicBezTo>
                    <a:cubicBezTo>
                      <a:pt x="273" y="0"/>
                      <a:pt x="318" y="23"/>
                      <a:pt x="295" y="38"/>
                    </a:cubicBez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6" name="Text Box 276"/>
            <p:cNvSpPr txBox="1">
              <a:spLocks noChangeArrowheads="1"/>
            </p:cNvSpPr>
            <p:nvPr/>
          </p:nvSpPr>
          <p:spPr bwMode="auto">
            <a:xfrm>
              <a:off x="2013" y="1307"/>
              <a:ext cx="546" cy="178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 dirty="0">
                  <a:cs typeface="Arial" charset="0"/>
                </a:rPr>
                <a:t> САХАР</a:t>
              </a:r>
            </a:p>
          </p:txBody>
        </p:sp>
      </p:grp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29190" y="2571744"/>
            <a:ext cx="14287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240 гр.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5000628" y="4857760"/>
            <a:ext cx="17145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?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гр.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3286116" y="2928934"/>
            <a:ext cx="1571636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3286116" y="5072074"/>
            <a:ext cx="1571636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85720" y="142852"/>
            <a:ext cx="842968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Для приготовления 6 кексов необходимо 240 грамм сахара. Сколько сахара необходимо, для приготовления 2 кексов?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2000232" y="1714488"/>
            <a:ext cx="56436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Кексы                   Сахар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2071670" y="2500306"/>
            <a:ext cx="4929222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6 шт.                        240 гр.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 шт.                          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х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гр.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3" name="Прямая со стрелкой 42"/>
          <p:cNvCxnSpPr/>
          <p:nvPr/>
        </p:nvCxnSpPr>
        <p:spPr>
          <a:xfrm rot="5400000">
            <a:off x="1250133" y="3250405"/>
            <a:ext cx="78581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5400000">
            <a:off x="6537339" y="3249611"/>
            <a:ext cx="78581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285720" y="4000504"/>
            <a:ext cx="735811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Решение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6 : 2 = 240 :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6 ∙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= 240 ∙ 2</a:t>
            </a:r>
            <a:r>
              <a:rPr lang="en-US" sz="28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i="1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х</a:t>
            </a:r>
            <a:r>
              <a:rPr lang="ru-RU" sz="2800" i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=80, 80(гр.)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Ответ</a:t>
            </a:r>
            <a:r>
              <a:rPr lang="en-US" sz="28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:</a:t>
            </a:r>
            <a:r>
              <a:rPr lang="ru-RU" sz="28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для приготовления 2 кексов необходимо 80 грамм сахара.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8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6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6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6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6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-25400" y="4876800"/>
            <a:ext cx="9169400" cy="914400"/>
            <a:chOff x="-16" y="2352"/>
            <a:chExt cx="5776" cy="572"/>
          </a:xfrm>
        </p:grpSpPr>
        <p:sp>
          <p:nvSpPr>
            <p:cNvPr id="9223" name="Freeform 7" descr="Орех"/>
            <p:cNvSpPr>
              <a:spLocks/>
            </p:cNvSpPr>
            <p:nvPr/>
          </p:nvSpPr>
          <p:spPr bwMode="auto">
            <a:xfrm rot="21228534" flipH="1">
              <a:off x="288" y="2688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24" name="Freeform 8" descr="Орех"/>
            <p:cNvSpPr>
              <a:spLocks/>
            </p:cNvSpPr>
            <p:nvPr/>
          </p:nvSpPr>
          <p:spPr bwMode="auto">
            <a:xfrm rot="21228534" flipH="1">
              <a:off x="4907" y="2404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25" name="Freeform 9" descr="Орех"/>
            <p:cNvSpPr>
              <a:spLocks/>
            </p:cNvSpPr>
            <p:nvPr/>
          </p:nvSpPr>
          <p:spPr bwMode="auto">
            <a:xfrm rot="21228534" flipH="1">
              <a:off x="5088" y="2356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26" name="Freeform 10" descr="Орех"/>
            <p:cNvSpPr>
              <a:spLocks/>
            </p:cNvSpPr>
            <p:nvPr/>
          </p:nvSpPr>
          <p:spPr bwMode="auto">
            <a:xfrm rot="21228534" flipH="1">
              <a:off x="5243" y="2356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27" name="Freeform 11" descr="Орех"/>
            <p:cNvSpPr>
              <a:spLocks/>
            </p:cNvSpPr>
            <p:nvPr/>
          </p:nvSpPr>
          <p:spPr bwMode="auto">
            <a:xfrm rot="21228534" flipH="1">
              <a:off x="5483" y="2352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28" name="Freeform 12" descr="Дуб"/>
            <p:cNvSpPr>
              <a:spLocks/>
            </p:cNvSpPr>
            <p:nvPr/>
          </p:nvSpPr>
          <p:spPr bwMode="auto">
            <a:xfrm rot="21228534" flipH="1">
              <a:off x="624" y="2644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4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29" name="Freeform 13" descr="Каштан"/>
            <p:cNvSpPr>
              <a:spLocks/>
            </p:cNvSpPr>
            <p:nvPr/>
          </p:nvSpPr>
          <p:spPr bwMode="auto">
            <a:xfrm rot="21228534" flipH="1">
              <a:off x="0" y="2688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30" name="Freeform 14" descr="Каштан"/>
            <p:cNvSpPr>
              <a:spLocks/>
            </p:cNvSpPr>
            <p:nvPr/>
          </p:nvSpPr>
          <p:spPr bwMode="auto">
            <a:xfrm rot="21228534" flipH="1">
              <a:off x="144" y="2688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31" name="Freeform 15" descr="Каштан"/>
            <p:cNvSpPr>
              <a:spLocks/>
            </p:cNvSpPr>
            <p:nvPr/>
          </p:nvSpPr>
          <p:spPr bwMode="auto">
            <a:xfrm rot="21228534" flipH="1">
              <a:off x="480" y="2688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32" name="Freeform 16" descr="Каштан"/>
            <p:cNvSpPr>
              <a:spLocks/>
            </p:cNvSpPr>
            <p:nvPr/>
          </p:nvSpPr>
          <p:spPr bwMode="auto">
            <a:xfrm rot="21228534" flipH="1">
              <a:off x="4475" y="2400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33" name="Freeform 17" descr="Каштан"/>
            <p:cNvSpPr>
              <a:spLocks/>
            </p:cNvSpPr>
            <p:nvPr/>
          </p:nvSpPr>
          <p:spPr bwMode="auto">
            <a:xfrm rot="21228534" flipH="1">
              <a:off x="4704" y="2400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34" name="Freeform 18" descr="Орех"/>
            <p:cNvSpPr>
              <a:spLocks/>
            </p:cNvSpPr>
            <p:nvPr/>
          </p:nvSpPr>
          <p:spPr bwMode="auto">
            <a:xfrm rot="21228534" flipH="1">
              <a:off x="4272" y="2400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35" name="Freeform 19" descr="Каштан"/>
            <p:cNvSpPr>
              <a:spLocks/>
            </p:cNvSpPr>
            <p:nvPr/>
          </p:nvSpPr>
          <p:spPr bwMode="auto">
            <a:xfrm rot="21228534" flipH="1">
              <a:off x="4080" y="2448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36" name="Freeform 20" descr="Каштан"/>
            <p:cNvSpPr>
              <a:spLocks/>
            </p:cNvSpPr>
            <p:nvPr/>
          </p:nvSpPr>
          <p:spPr bwMode="auto">
            <a:xfrm rot="21228534" flipH="1">
              <a:off x="3888" y="2448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37" name="Freeform 21" descr="Каштан"/>
            <p:cNvSpPr>
              <a:spLocks/>
            </p:cNvSpPr>
            <p:nvPr/>
          </p:nvSpPr>
          <p:spPr bwMode="auto">
            <a:xfrm rot="21228534" flipH="1">
              <a:off x="3696" y="2448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38" name="Freeform 22" descr="Каштан"/>
            <p:cNvSpPr>
              <a:spLocks/>
            </p:cNvSpPr>
            <p:nvPr/>
          </p:nvSpPr>
          <p:spPr bwMode="auto">
            <a:xfrm rot="21228534" flipH="1">
              <a:off x="3504" y="2496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39" name="Freeform 23" descr="Орех"/>
            <p:cNvSpPr>
              <a:spLocks/>
            </p:cNvSpPr>
            <p:nvPr/>
          </p:nvSpPr>
          <p:spPr bwMode="auto">
            <a:xfrm rot="21228534" flipH="1">
              <a:off x="3312" y="2496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40" name="Freeform 24" descr="Каштан"/>
            <p:cNvSpPr>
              <a:spLocks/>
            </p:cNvSpPr>
            <p:nvPr/>
          </p:nvSpPr>
          <p:spPr bwMode="auto">
            <a:xfrm rot="21228534" flipH="1">
              <a:off x="3072" y="2496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41" name="Freeform 25" descr="Каштан"/>
            <p:cNvSpPr>
              <a:spLocks/>
            </p:cNvSpPr>
            <p:nvPr/>
          </p:nvSpPr>
          <p:spPr bwMode="auto">
            <a:xfrm rot="21228534" flipH="1">
              <a:off x="2880" y="2548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42" name="Freeform 26" descr="Каштан"/>
            <p:cNvSpPr>
              <a:spLocks/>
            </p:cNvSpPr>
            <p:nvPr/>
          </p:nvSpPr>
          <p:spPr bwMode="auto">
            <a:xfrm rot="21228534" flipH="1">
              <a:off x="2688" y="2544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43" name="Freeform 27" descr="Орех"/>
            <p:cNvSpPr>
              <a:spLocks/>
            </p:cNvSpPr>
            <p:nvPr/>
          </p:nvSpPr>
          <p:spPr bwMode="auto">
            <a:xfrm rot="21228534" flipH="1">
              <a:off x="2496" y="2544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44" name="Freeform 28" descr="Орех"/>
            <p:cNvSpPr>
              <a:spLocks/>
            </p:cNvSpPr>
            <p:nvPr/>
          </p:nvSpPr>
          <p:spPr bwMode="auto">
            <a:xfrm rot="21228534" flipH="1">
              <a:off x="2304" y="2544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45" name="Freeform 29" descr="Орех"/>
            <p:cNvSpPr>
              <a:spLocks/>
            </p:cNvSpPr>
            <p:nvPr/>
          </p:nvSpPr>
          <p:spPr bwMode="auto">
            <a:xfrm rot="21228534" flipH="1">
              <a:off x="2112" y="2544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46" name="Freeform 30" descr="Орех"/>
            <p:cNvSpPr>
              <a:spLocks/>
            </p:cNvSpPr>
            <p:nvPr/>
          </p:nvSpPr>
          <p:spPr bwMode="auto">
            <a:xfrm rot="21228534" flipH="1">
              <a:off x="1872" y="2540"/>
              <a:ext cx="277" cy="24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47" name="Freeform 31" descr="Орех"/>
            <p:cNvSpPr>
              <a:spLocks/>
            </p:cNvSpPr>
            <p:nvPr/>
          </p:nvSpPr>
          <p:spPr bwMode="auto">
            <a:xfrm rot="21228534" flipH="1">
              <a:off x="1691" y="2588"/>
              <a:ext cx="277" cy="24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48" name="Freeform 32" descr="Орех"/>
            <p:cNvSpPr>
              <a:spLocks/>
            </p:cNvSpPr>
            <p:nvPr/>
          </p:nvSpPr>
          <p:spPr bwMode="auto">
            <a:xfrm rot="21228534" flipH="1">
              <a:off x="1488" y="2592"/>
              <a:ext cx="277" cy="24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49" name="Freeform 33" descr="Каштан"/>
            <p:cNvSpPr>
              <a:spLocks/>
            </p:cNvSpPr>
            <p:nvPr/>
          </p:nvSpPr>
          <p:spPr bwMode="auto">
            <a:xfrm rot="21228534" flipH="1">
              <a:off x="1296" y="2592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50" name="Freeform 34" descr="Каштан"/>
            <p:cNvSpPr>
              <a:spLocks/>
            </p:cNvSpPr>
            <p:nvPr/>
          </p:nvSpPr>
          <p:spPr bwMode="auto">
            <a:xfrm rot="21228534" flipH="1">
              <a:off x="1152" y="2640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51" name="Freeform 35" descr="Каштан"/>
            <p:cNvSpPr>
              <a:spLocks/>
            </p:cNvSpPr>
            <p:nvPr/>
          </p:nvSpPr>
          <p:spPr bwMode="auto">
            <a:xfrm rot="21228534" flipH="1">
              <a:off x="960" y="2640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52" name="Freeform 36" descr="Каштан"/>
            <p:cNvSpPr>
              <a:spLocks/>
            </p:cNvSpPr>
            <p:nvPr/>
          </p:nvSpPr>
          <p:spPr bwMode="auto">
            <a:xfrm rot="21228534" flipH="1">
              <a:off x="768" y="2640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grpSp>
          <p:nvGrpSpPr>
            <p:cNvPr id="3" name="Group 37"/>
            <p:cNvGrpSpPr>
              <a:grpSpLocks/>
            </p:cNvGrpSpPr>
            <p:nvPr/>
          </p:nvGrpSpPr>
          <p:grpSpPr bwMode="auto">
            <a:xfrm>
              <a:off x="-16" y="2484"/>
              <a:ext cx="5776" cy="404"/>
              <a:chOff x="-16" y="2484"/>
              <a:chExt cx="5776" cy="404"/>
            </a:xfrm>
          </p:grpSpPr>
          <p:sp>
            <p:nvSpPr>
              <p:cNvPr id="9254" name="Line 38"/>
              <p:cNvSpPr>
                <a:spLocks noChangeShapeType="1"/>
              </p:cNvSpPr>
              <p:nvPr/>
            </p:nvSpPr>
            <p:spPr bwMode="auto">
              <a:xfrm rot="-371466">
                <a:off x="9" y="2484"/>
                <a:ext cx="5751" cy="25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9255" name="Freeform 39"/>
              <p:cNvSpPr>
                <a:spLocks/>
              </p:cNvSpPr>
              <p:nvPr/>
            </p:nvSpPr>
            <p:spPr bwMode="auto">
              <a:xfrm>
                <a:off x="-16" y="2498"/>
                <a:ext cx="5736" cy="390"/>
              </a:xfrm>
              <a:custGeom>
                <a:avLst/>
                <a:gdLst/>
                <a:ahLst/>
                <a:cxnLst>
                  <a:cxn ang="0">
                    <a:pos x="0" y="390"/>
                  </a:cxn>
                  <a:cxn ang="0">
                    <a:pos x="5736" y="0"/>
                  </a:cxn>
                </a:cxnLst>
                <a:rect l="0" t="0" r="r" b="b"/>
                <a:pathLst>
                  <a:path w="5736" h="390">
                    <a:moveTo>
                      <a:pt x="0" y="390"/>
                    </a:moveTo>
                    <a:lnTo>
                      <a:pt x="5736" y="0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57150" cmpd="sng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0" y="5661025"/>
            <a:ext cx="9169400" cy="914400"/>
            <a:chOff x="-16" y="2352"/>
            <a:chExt cx="5776" cy="572"/>
          </a:xfrm>
        </p:grpSpPr>
        <p:sp>
          <p:nvSpPr>
            <p:cNvPr id="9257" name="Freeform 41" descr="Орех"/>
            <p:cNvSpPr>
              <a:spLocks/>
            </p:cNvSpPr>
            <p:nvPr/>
          </p:nvSpPr>
          <p:spPr bwMode="auto">
            <a:xfrm rot="21228534" flipH="1">
              <a:off x="288" y="2688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58" name="Freeform 42" descr="Орех"/>
            <p:cNvSpPr>
              <a:spLocks/>
            </p:cNvSpPr>
            <p:nvPr/>
          </p:nvSpPr>
          <p:spPr bwMode="auto">
            <a:xfrm rot="21228534" flipH="1">
              <a:off x="4907" y="2404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59" name="Freeform 43" descr="Орех"/>
            <p:cNvSpPr>
              <a:spLocks/>
            </p:cNvSpPr>
            <p:nvPr/>
          </p:nvSpPr>
          <p:spPr bwMode="auto">
            <a:xfrm rot="21228534" flipH="1">
              <a:off x="5088" y="2356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60" name="Freeform 44" descr="Орех"/>
            <p:cNvSpPr>
              <a:spLocks/>
            </p:cNvSpPr>
            <p:nvPr/>
          </p:nvSpPr>
          <p:spPr bwMode="auto">
            <a:xfrm rot="21228534" flipH="1">
              <a:off x="5243" y="2356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61" name="Freeform 45" descr="Орех"/>
            <p:cNvSpPr>
              <a:spLocks/>
            </p:cNvSpPr>
            <p:nvPr/>
          </p:nvSpPr>
          <p:spPr bwMode="auto">
            <a:xfrm rot="21228534" flipH="1">
              <a:off x="5483" y="2352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62" name="Freeform 46" descr="Дуб"/>
            <p:cNvSpPr>
              <a:spLocks/>
            </p:cNvSpPr>
            <p:nvPr/>
          </p:nvSpPr>
          <p:spPr bwMode="auto">
            <a:xfrm rot="21228534" flipH="1">
              <a:off x="624" y="2644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4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63" name="Freeform 47" descr="Каштан"/>
            <p:cNvSpPr>
              <a:spLocks/>
            </p:cNvSpPr>
            <p:nvPr/>
          </p:nvSpPr>
          <p:spPr bwMode="auto">
            <a:xfrm rot="21228534" flipH="1">
              <a:off x="0" y="2688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64" name="Freeform 48" descr="Каштан"/>
            <p:cNvSpPr>
              <a:spLocks/>
            </p:cNvSpPr>
            <p:nvPr/>
          </p:nvSpPr>
          <p:spPr bwMode="auto">
            <a:xfrm rot="21228534" flipH="1">
              <a:off x="144" y="2688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65" name="Freeform 49" descr="Каштан"/>
            <p:cNvSpPr>
              <a:spLocks/>
            </p:cNvSpPr>
            <p:nvPr/>
          </p:nvSpPr>
          <p:spPr bwMode="auto">
            <a:xfrm rot="21228534" flipH="1">
              <a:off x="480" y="2688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66" name="Freeform 50" descr="Каштан"/>
            <p:cNvSpPr>
              <a:spLocks/>
            </p:cNvSpPr>
            <p:nvPr/>
          </p:nvSpPr>
          <p:spPr bwMode="auto">
            <a:xfrm rot="21228534" flipH="1">
              <a:off x="4475" y="2400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67" name="Freeform 51" descr="Каштан"/>
            <p:cNvSpPr>
              <a:spLocks/>
            </p:cNvSpPr>
            <p:nvPr/>
          </p:nvSpPr>
          <p:spPr bwMode="auto">
            <a:xfrm rot="21228534" flipH="1">
              <a:off x="4704" y="2400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68" name="Freeform 52" descr="Орех"/>
            <p:cNvSpPr>
              <a:spLocks/>
            </p:cNvSpPr>
            <p:nvPr/>
          </p:nvSpPr>
          <p:spPr bwMode="auto">
            <a:xfrm rot="21228534" flipH="1">
              <a:off x="4272" y="2400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69" name="Freeform 53" descr="Каштан"/>
            <p:cNvSpPr>
              <a:spLocks/>
            </p:cNvSpPr>
            <p:nvPr/>
          </p:nvSpPr>
          <p:spPr bwMode="auto">
            <a:xfrm rot="21228534" flipH="1">
              <a:off x="4080" y="2448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70" name="Freeform 54" descr="Каштан"/>
            <p:cNvSpPr>
              <a:spLocks/>
            </p:cNvSpPr>
            <p:nvPr/>
          </p:nvSpPr>
          <p:spPr bwMode="auto">
            <a:xfrm rot="21228534" flipH="1">
              <a:off x="3888" y="2448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71" name="Freeform 55" descr="Каштан"/>
            <p:cNvSpPr>
              <a:spLocks/>
            </p:cNvSpPr>
            <p:nvPr/>
          </p:nvSpPr>
          <p:spPr bwMode="auto">
            <a:xfrm rot="21228534" flipH="1">
              <a:off x="3696" y="2448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72" name="Freeform 56" descr="Каштан"/>
            <p:cNvSpPr>
              <a:spLocks/>
            </p:cNvSpPr>
            <p:nvPr/>
          </p:nvSpPr>
          <p:spPr bwMode="auto">
            <a:xfrm rot="21228534" flipH="1">
              <a:off x="3504" y="2496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73" name="Freeform 57" descr="Орех"/>
            <p:cNvSpPr>
              <a:spLocks/>
            </p:cNvSpPr>
            <p:nvPr/>
          </p:nvSpPr>
          <p:spPr bwMode="auto">
            <a:xfrm rot="21228534" flipH="1">
              <a:off x="3312" y="2496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74" name="Freeform 58" descr="Каштан"/>
            <p:cNvSpPr>
              <a:spLocks/>
            </p:cNvSpPr>
            <p:nvPr/>
          </p:nvSpPr>
          <p:spPr bwMode="auto">
            <a:xfrm rot="21228534" flipH="1">
              <a:off x="3072" y="2496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75" name="Freeform 59" descr="Каштан"/>
            <p:cNvSpPr>
              <a:spLocks/>
            </p:cNvSpPr>
            <p:nvPr/>
          </p:nvSpPr>
          <p:spPr bwMode="auto">
            <a:xfrm rot="21228534" flipH="1">
              <a:off x="2880" y="2548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76" name="Freeform 60" descr="Каштан"/>
            <p:cNvSpPr>
              <a:spLocks/>
            </p:cNvSpPr>
            <p:nvPr/>
          </p:nvSpPr>
          <p:spPr bwMode="auto">
            <a:xfrm rot="21228534" flipH="1">
              <a:off x="2688" y="2544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77" name="Freeform 61" descr="Орех"/>
            <p:cNvSpPr>
              <a:spLocks/>
            </p:cNvSpPr>
            <p:nvPr/>
          </p:nvSpPr>
          <p:spPr bwMode="auto">
            <a:xfrm rot="21228534" flipH="1">
              <a:off x="2496" y="2544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78" name="Freeform 62" descr="Орех"/>
            <p:cNvSpPr>
              <a:spLocks/>
            </p:cNvSpPr>
            <p:nvPr/>
          </p:nvSpPr>
          <p:spPr bwMode="auto">
            <a:xfrm rot="21228534" flipH="1">
              <a:off x="2304" y="2544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79" name="Freeform 63" descr="Орех"/>
            <p:cNvSpPr>
              <a:spLocks/>
            </p:cNvSpPr>
            <p:nvPr/>
          </p:nvSpPr>
          <p:spPr bwMode="auto">
            <a:xfrm rot="21228534" flipH="1">
              <a:off x="2112" y="2544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80" name="Freeform 64" descr="Орех"/>
            <p:cNvSpPr>
              <a:spLocks/>
            </p:cNvSpPr>
            <p:nvPr/>
          </p:nvSpPr>
          <p:spPr bwMode="auto">
            <a:xfrm rot="21228534" flipH="1">
              <a:off x="1872" y="2540"/>
              <a:ext cx="277" cy="24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81" name="Freeform 65" descr="Орех"/>
            <p:cNvSpPr>
              <a:spLocks/>
            </p:cNvSpPr>
            <p:nvPr/>
          </p:nvSpPr>
          <p:spPr bwMode="auto">
            <a:xfrm rot="21228534" flipH="1">
              <a:off x="1691" y="2588"/>
              <a:ext cx="277" cy="24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82" name="Freeform 66" descr="Орех"/>
            <p:cNvSpPr>
              <a:spLocks/>
            </p:cNvSpPr>
            <p:nvPr/>
          </p:nvSpPr>
          <p:spPr bwMode="auto">
            <a:xfrm rot="21228534" flipH="1">
              <a:off x="1488" y="2592"/>
              <a:ext cx="277" cy="24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83" name="Freeform 67" descr="Каштан"/>
            <p:cNvSpPr>
              <a:spLocks/>
            </p:cNvSpPr>
            <p:nvPr/>
          </p:nvSpPr>
          <p:spPr bwMode="auto">
            <a:xfrm rot="21228534" flipH="1">
              <a:off x="1296" y="2592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84" name="Freeform 68" descr="Каштан"/>
            <p:cNvSpPr>
              <a:spLocks/>
            </p:cNvSpPr>
            <p:nvPr/>
          </p:nvSpPr>
          <p:spPr bwMode="auto">
            <a:xfrm rot="21228534" flipH="1">
              <a:off x="1152" y="2640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85" name="Freeform 69" descr="Каштан"/>
            <p:cNvSpPr>
              <a:spLocks/>
            </p:cNvSpPr>
            <p:nvPr/>
          </p:nvSpPr>
          <p:spPr bwMode="auto">
            <a:xfrm rot="21228534" flipH="1">
              <a:off x="960" y="2640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sp>
          <p:nvSpPr>
            <p:cNvPr id="9286" name="Freeform 70" descr="Каштан"/>
            <p:cNvSpPr>
              <a:spLocks/>
            </p:cNvSpPr>
            <p:nvPr/>
          </p:nvSpPr>
          <p:spPr bwMode="auto">
            <a:xfrm rot="21228534" flipH="1">
              <a:off x="768" y="2640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12700" cap="flat" cmpd="sng">
              <a:prstDash val="solid"/>
              <a:round/>
              <a:headEnd type="none" w="sm" len="sm"/>
              <a:tailEnd type="none" w="sm" len="sm"/>
            </a:ln>
            <a:effectLst/>
            <a:scene3d>
              <a:camera prst="legacyObliqueTopRight">
                <a:rot lat="20099999" lon="20399999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>
              <a:flatTx/>
            </a:bodyPr>
            <a:lstStyle/>
            <a:p>
              <a:endParaRPr lang="ru-RU"/>
            </a:p>
          </p:txBody>
        </p:sp>
        <p:grpSp>
          <p:nvGrpSpPr>
            <p:cNvPr id="5" name="Group 71"/>
            <p:cNvGrpSpPr>
              <a:grpSpLocks/>
            </p:cNvGrpSpPr>
            <p:nvPr/>
          </p:nvGrpSpPr>
          <p:grpSpPr bwMode="auto">
            <a:xfrm>
              <a:off x="-16" y="2484"/>
              <a:ext cx="5776" cy="404"/>
              <a:chOff x="-16" y="2484"/>
              <a:chExt cx="5776" cy="404"/>
            </a:xfrm>
          </p:grpSpPr>
          <p:sp>
            <p:nvSpPr>
              <p:cNvPr id="9288" name="Line 72"/>
              <p:cNvSpPr>
                <a:spLocks noChangeShapeType="1"/>
              </p:cNvSpPr>
              <p:nvPr/>
            </p:nvSpPr>
            <p:spPr bwMode="auto">
              <a:xfrm rot="-371466">
                <a:off x="9" y="2484"/>
                <a:ext cx="5751" cy="25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9289" name="Freeform 73"/>
              <p:cNvSpPr>
                <a:spLocks/>
              </p:cNvSpPr>
              <p:nvPr/>
            </p:nvSpPr>
            <p:spPr bwMode="auto">
              <a:xfrm>
                <a:off x="-16" y="2498"/>
                <a:ext cx="5736" cy="390"/>
              </a:xfrm>
              <a:custGeom>
                <a:avLst/>
                <a:gdLst/>
                <a:ahLst/>
                <a:cxnLst>
                  <a:cxn ang="0">
                    <a:pos x="0" y="390"/>
                  </a:cxn>
                  <a:cxn ang="0">
                    <a:pos x="5736" y="0"/>
                  </a:cxn>
                </a:cxnLst>
                <a:rect l="0" t="0" r="r" b="b"/>
                <a:pathLst>
                  <a:path w="5736" h="390">
                    <a:moveTo>
                      <a:pt x="0" y="390"/>
                    </a:moveTo>
                    <a:lnTo>
                      <a:pt x="5736" y="0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57150" cmpd="sng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</p:grpSp>
      <p:grpSp>
        <p:nvGrpSpPr>
          <p:cNvPr id="6" name="Group 1398"/>
          <p:cNvGrpSpPr>
            <a:grpSpLocks/>
          </p:cNvGrpSpPr>
          <p:nvPr/>
        </p:nvGrpSpPr>
        <p:grpSpPr bwMode="auto">
          <a:xfrm>
            <a:off x="0" y="5286388"/>
            <a:ext cx="5703888" cy="1281112"/>
            <a:chOff x="1087" y="379"/>
            <a:chExt cx="3593" cy="807"/>
          </a:xfrm>
        </p:grpSpPr>
        <p:grpSp>
          <p:nvGrpSpPr>
            <p:cNvPr id="7" name="Group 854"/>
            <p:cNvGrpSpPr>
              <a:grpSpLocks/>
            </p:cNvGrpSpPr>
            <p:nvPr/>
          </p:nvGrpSpPr>
          <p:grpSpPr bwMode="auto">
            <a:xfrm rot="-282430">
              <a:off x="1087" y="917"/>
              <a:ext cx="800" cy="269"/>
              <a:chOff x="3792" y="3408"/>
              <a:chExt cx="1251" cy="480"/>
            </a:xfrm>
          </p:grpSpPr>
          <p:grpSp>
            <p:nvGrpSpPr>
              <p:cNvPr id="8" name="Group 855"/>
              <p:cNvGrpSpPr>
                <a:grpSpLocks/>
              </p:cNvGrpSpPr>
              <p:nvPr/>
            </p:nvGrpSpPr>
            <p:grpSpPr bwMode="auto">
              <a:xfrm rot="-1131">
                <a:off x="3856" y="3620"/>
                <a:ext cx="250" cy="268"/>
                <a:chOff x="3973" y="2756"/>
                <a:chExt cx="148" cy="164"/>
              </a:xfrm>
            </p:grpSpPr>
            <p:grpSp>
              <p:nvGrpSpPr>
                <p:cNvPr id="9" name="Group 856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grpSp>
                <p:nvGrpSpPr>
                  <p:cNvPr id="10" name="Group 857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10074" name="Oval 8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075" name="Oval 8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" name="Group 860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10077" name="Oval 8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078" name="Oval 8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2" name="Group 863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10080" name="Freeform 864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081" name="Freeform 865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3" name="Group 866"/>
              <p:cNvGrpSpPr>
                <a:grpSpLocks/>
              </p:cNvGrpSpPr>
              <p:nvPr/>
            </p:nvGrpSpPr>
            <p:grpSpPr bwMode="auto">
              <a:xfrm rot="-1131">
                <a:off x="4546" y="3620"/>
                <a:ext cx="252" cy="268"/>
                <a:chOff x="4381" y="2756"/>
                <a:chExt cx="148" cy="164"/>
              </a:xfrm>
            </p:grpSpPr>
            <p:grpSp>
              <p:nvGrpSpPr>
                <p:cNvPr id="14" name="Group 867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grpSp>
                <p:nvGrpSpPr>
                  <p:cNvPr id="15" name="Group 868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0085" name="Oval 8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086" name="Oval 8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6" name="Group 871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0088" name="Oval 8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089" name="Oval 8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7" name="Group 874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10091" name="Freeform 875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092" name="Freeform 876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8" name="Group 877"/>
              <p:cNvGrpSpPr>
                <a:grpSpLocks/>
              </p:cNvGrpSpPr>
              <p:nvPr/>
            </p:nvGrpSpPr>
            <p:grpSpPr bwMode="auto">
              <a:xfrm rot="-1131">
                <a:off x="3856" y="3620"/>
                <a:ext cx="250" cy="268"/>
                <a:chOff x="3973" y="2756"/>
                <a:chExt cx="148" cy="164"/>
              </a:xfrm>
            </p:grpSpPr>
            <p:grpSp>
              <p:nvGrpSpPr>
                <p:cNvPr id="19" name="Group 878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sp>
                <p:nvSpPr>
                  <p:cNvPr id="10095" name="Oval 879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096" name="Oval 880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" name="Group 881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10098" name="Oval 882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099" name="Oval 883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1" name="Group 884"/>
              <p:cNvGrpSpPr>
                <a:grpSpLocks/>
              </p:cNvGrpSpPr>
              <p:nvPr/>
            </p:nvGrpSpPr>
            <p:grpSpPr bwMode="auto">
              <a:xfrm rot="-1131">
                <a:off x="3876" y="3643"/>
                <a:ext cx="207" cy="222"/>
                <a:chOff x="3985" y="2770"/>
                <a:chExt cx="123" cy="136"/>
              </a:xfrm>
            </p:grpSpPr>
            <p:sp>
              <p:nvSpPr>
                <p:cNvPr id="10101" name="Freeform 885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102" name="Freeform 886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" name="Group 887"/>
              <p:cNvGrpSpPr>
                <a:grpSpLocks/>
              </p:cNvGrpSpPr>
              <p:nvPr/>
            </p:nvGrpSpPr>
            <p:grpSpPr bwMode="auto">
              <a:xfrm rot="-1131">
                <a:off x="3856" y="3620"/>
                <a:ext cx="250" cy="268"/>
                <a:chOff x="3973" y="2756"/>
                <a:chExt cx="148" cy="164"/>
              </a:xfrm>
            </p:grpSpPr>
            <p:sp>
              <p:nvSpPr>
                <p:cNvPr id="10104" name="Oval 888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105" name="Oval 889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3" name="Group 890"/>
              <p:cNvGrpSpPr>
                <a:grpSpLocks/>
              </p:cNvGrpSpPr>
              <p:nvPr/>
            </p:nvGrpSpPr>
            <p:grpSpPr bwMode="auto">
              <a:xfrm rot="-1131">
                <a:off x="3876" y="3643"/>
                <a:ext cx="207" cy="222"/>
                <a:chOff x="3985" y="2770"/>
                <a:chExt cx="123" cy="136"/>
              </a:xfrm>
            </p:grpSpPr>
            <p:sp>
              <p:nvSpPr>
                <p:cNvPr id="10107" name="Oval 891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108" name="Oval 892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4" name="Group 893"/>
              <p:cNvGrpSpPr>
                <a:grpSpLocks/>
              </p:cNvGrpSpPr>
              <p:nvPr/>
            </p:nvGrpSpPr>
            <p:grpSpPr bwMode="auto">
              <a:xfrm rot="-1131">
                <a:off x="3856" y="3620"/>
                <a:ext cx="250" cy="268"/>
                <a:chOff x="3973" y="2756"/>
                <a:chExt cx="148" cy="164"/>
              </a:xfrm>
            </p:grpSpPr>
            <p:sp>
              <p:nvSpPr>
                <p:cNvPr id="10110" name="Oval 894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111" name="Oval 895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5" name="Group 896"/>
              <p:cNvGrpSpPr>
                <a:grpSpLocks/>
              </p:cNvGrpSpPr>
              <p:nvPr/>
            </p:nvGrpSpPr>
            <p:grpSpPr bwMode="auto">
              <a:xfrm rot="-1131">
                <a:off x="3876" y="3643"/>
                <a:ext cx="207" cy="222"/>
                <a:chOff x="3985" y="2770"/>
                <a:chExt cx="123" cy="136"/>
              </a:xfrm>
            </p:grpSpPr>
            <p:sp>
              <p:nvSpPr>
                <p:cNvPr id="10113" name="Oval 897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114" name="Oval 898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6" name="Group 899"/>
              <p:cNvGrpSpPr>
                <a:grpSpLocks/>
              </p:cNvGrpSpPr>
              <p:nvPr/>
            </p:nvGrpSpPr>
            <p:grpSpPr bwMode="auto">
              <a:xfrm rot="-1131">
                <a:off x="3876" y="3643"/>
                <a:ext cx="207" cy="222"/>
                <a:chOff x="3985" y="2770"/>
                <a:chExt cx="123" cy="136"/>
              </a:xfrm>
            </p:grpSpPr>
            <p:sp>
              <p:nvSpPr>
                <p:cNvPr id="10116" name="Freeform 900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117" name="Freeform 901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" name="Group 902"/>
              <p:cNvGrpSpPr>
                <a:grpSpLocks/>
              </p:cNvGrpSpPr>
              <p:nvPr/>
            </p:nvGrpSpPr>
            <p:grpSpPr bwMode="auto">
              <a:xfrm rot="-1131">
                <a:off x="4546" y="3620"/>
                <a:ext cx="252" cy="268"/>
                <a:chOff x="4381" y="2756"/>
                <a:chExt cx="148" cy="164"/>
              </a:xfrm>
            </p:grpSpPr>
            <p:grpSp>
              <p:nvGrpSpPr>
                <p:cNvPr id="28" name="Group 903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sp>
                <p:nvSpPr>
                  <p:cNvPr id="10120" name="Oval 904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121" name="Oval 90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9" name="Group 906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10123" name="Oval 907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124" name="Oval 90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30" name="Group 909"/>
              <p:cNvGrpSpPr>
                <a:grpSpLocks/>
              </p:cNvGrpSpPr>
              <p:nvPr/>
            </p:nvGrpSpPr>
            <p:grpSpPr bwMode="auto">
              <a:xfrm rot="-1131">
                <a:off x="4567" y="3643"/>
                <a:ext cx="209" cy="222"/>
                <a:chOff x="4393" y="2770"/>
                <a:chExt cx="123" cy="136"/>
              </a:xfrm>
            </p:grpSpPr>
            <p:sp>
              <p:nvSpPr>
                <p:cNvPr id="10126" name="Freeform 910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127" name="Freeform 911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1" name="Group 912"/>
              <p:cNvGrpSpPr>
                <a:grpSpLocks/>
              </p:cNvGrpSpPr>
              <p:nvPr/>
            </p:nvGrpSpPr>
            <p:grpSpPr bwMode="auto">
              <a:xfrm rot="-1131">
                <a:off x="4546" y="3620"/>
                <a:ext cx="252" cy="268"/>
                <a:chOff x="4381" y="2756"/>
                <a:chExt cx="148" cy="164"/>
              </a:xfrm>
            </p:grpSpPr>
            <p:sp>
              <p:nvSpPr>
                <p:cNvPr id="10129" name="Oval 913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130" name="Oval 914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496" name="Group 915"/>
              <p:cNvGrpSpPr>
                <a:grpSpLocks/>
              </p:cNvGrpSpPr>
              <p:nvPr/>
            </p:nvGrpSpPr>
            <p:grpSpPr bwMode="auto">
              <a:xfrm rot="-1131">
                <a:off x="4567" y="3643"/>
                <a:ext cx="209" cy="222"/>
                <a:chOff x="4393" y="2770"/>
                <a:chExt cx="123" cy="136"/>
              </a:xfrm>
            </p:grpSpPr>
            <p:sp>
              <p:nvSpPr>
                <p:cNvPr id="10132" name="Oval 916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133" name="Oval 917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499" name="Group 918"/>
              <p:cNvGrpSpPr>
                <a:grpSpLocks/>
              </p:cNvGrpSpPr>
              <p:nvPr/>
            </p:nvGrpSpPr>
            <p:grpSpPr bwMode="auto">
              <a:xfrm rot="-1131">
                <a:off x="4546" y="3620"/>
                <a:ext cx="252" cy="268"/>
                <a:chOff x="4381" y="2756"/>
                <a:chExt cx="148" cy="164"/>
              </a:xfrm>
            </p:grpSpPr>
            <p:sp>
              <p:nvSpPr>
                <p:cNvPr id="10135" name="Oval 919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136" name="Oval 920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502" name="Group 921"/>
              <p:cNvGrpSpPr>
                <a:grpSpLocks/>
              </p:cNvGrpSpPr>
              <p:nvPr/>
            </p:nvGrpSpPr>
            <p:grpSpPr bwMode="auto">
              <a:xfrm rot="-1131">
                <a:off x="4567" y="3643"/>
                <a:ext cx="209" cy="222"/>
                <a:chOff x="4393" y="2770"/>
                <a:chExt cx="123" cy="136"/>
              </a:xfrm>
            </p:grpSpPr>
            <p:sp>
              <p:nvSpPr>
                <p:cNvPr id="10138" name="Oval 922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139" name="Oval 923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505" name="Group 924"/>
              <p:cNvGrpSpPr>
                <a:grpSpLocks/>
              </p:cNvGrpSpPr>
              <p:nvPr/>
            </p:nvGrpSpPr>
            <p:grpSpPr bwMode="auto">
              <a:xfrm rot="-1131">
                <a:off x="4567" y="3643"/>
                <a:ext cx="209" cy="222"/>
                <a:chOff x="4393" y="2770"/>
                <a:chExt cx="123" cy="136"/>
              </a:xfrm>
            </p:grpSpPr>
            <p:sp>
              <p:nvSpPr>
                <p:cNvPr id="10141" name="Freeform 925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142" name="Freeform 926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508" name="Group 927"/>
              <p:cNvGrpSpPr>
                <a:grpSpLocks/>
              </p:cNvGrpSpPr>
              <p:nvPr/>
            </p:nvGrpSpPr>
            <p:grpSpPr bwMode="auto">
              <a:xfrm rot="-1131">
                <a:off x="3792" y="3551"/>
                <a:ext cx="1070" cy="134"/>
                <a:chOff x="3936" y="2509"/>
                <a:chExt cx="630" cy="288"/>
              </a:xfrm>
            </p:grpSpPr>
            <p:pic>
              <p:nvPicPr>
                <p:cNvPr id="10144" name="Picture 928"/>
                <p:cNvPicPr>
                  <a:picLocks noChangeAspect="1" noChangeArrowheads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3936" y="2509"/>
                  <a:ext cx="63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0145" name="Rectangle 929"/>
                <p:cNvSpPr>
                  <a:spLocks noChangeArrowheads="1"/>
                </p:cNvSpPr>
                <p:nvPr/>
              </p:nvSpPr>
              <p:spPr bwMode="auto">
                <a:xfrm>
                  <a:off x="3936" y="2511"/>
                  <a:ext cx="630" cy="286"/>
                </a:xfrm>
                <a:prstGeom prst="rect">
                  <a:avLst/>
                </a:prstGeom>
                <a:noFill/>
                <a:ln w="9525" cap="rnd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146" name="Freeform 930" descr="Дуб"/>
              <p:cNvSpPr>
                <a:spLocks/>
              </p:cNvSpPr>
              <p:nvPr/>
            </p:nvSpPr>
            <p:spPr bwMode="auto">
              <a:xfrm>
                <a:off x="3792" y="3408"/>
                <a:ext cx="1200" cy="144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08" y="0"/>
                  </a:cxn>
                  <a:cxn ang="0">
                    <a:pos x="1200" y="0"/>
                  </a:cxn>
                  <a:cxn ang="0">
                    <a:pos x="1056" y="144"/>
                  </a:cxn>
                  <a:cxn ang="0">
                    <a:pos x="0" y="144"/>
                  </a:cxn>
                </a:cxnLst>
                <a:rect l="0" t="0" r="r" b="b"/>
                <a:pathLst>
                  <a:path w="1200" h="144">
                    <a:moveTo>
                      <a:pt x="0" y="144"/>
                    </a:moveTo>
                    <a:lnTo>
                      <a:pt x="208" y="0"/>
                    </a:lnTo>
                    <a:lnTo>
                      <a:pt x="1200" y="0"/>
                    </a:lnTo>
                    <a:lnTo>
                      <a:pt x="1056" y="144"/>
                    </a:lnTo>
                    <a:lnTo>
                      <a:pt x="0" y="144"/>
                    </a:ln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47" name="Freeform 931" descr="Дуб"/>
              <p:cNvSpPr>
                <a:spLocks/>
              </p:cNvSpPr>
              <p:nvPr/>
            </p:nvSpPr>
            <p:spPr bwMode="auto">
              <a:xfrm>
                <a:off x="4848" y="3408"/>
                <a:ext cx="144" cy="272"/>
              </a:xfrm>
              <a:custGeom>
                <a:avLst/>
                <a:gdLst/>
                <a:ahLst/>
                <a:cxnLst>
                  <a:cxn ang="0">
                    <a:pos x="144" y="0"/>
                  </a:cxn>
                  <a:cxn ang="0">
                    <a:pos x="144" y="144"/>
                  </a:cxn>
                  <a:cxn ang="0">
                    <a:pos x="0" y="272"/>
                  </a:cxn>
                  <a:cxn ang="0">
                    <a:pos x="0" y="144"/>
                  </a:cxn>
                  <a:cxn ang="0">
                    <a:pos x="144" y="0"/>
                  </a:cxn>
                </a:cxnLst>
                <a:rect l="0" t="0" r="r" b="b"/>
                <a:pathLst>
                  <a:path w="144" h="272">
                    <a:moveTo>
                      <a:pt x="144" y="0"/>
                    </a:moveTo>
                    <a:lnTo>
                      <a:pt x="144" y="144"/>
                    </a:lnTo>
                    <a:lnTo>
                      <a:pt x="0" y="272"/>
                    </a:lnTo>
                    <a:lnTo>
                      <a:pt x="0" y="144"/>
                    </a:lnTo>
                    <a:lnTo>
                      <a:pt x="144" y="0"/>
                    </a:ln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511" name="Group 932"/>
              <p:cNvGrpSpPr>
                <a:grpSpLocks/>
              </p:cNvGrpSpPr>
              <p:nvPr/>
            </p:nvGrpSpPr>
            <p:grpSpPr bwMode="auto">
              <a:xfrm>
                <a:off x="4896" y="3504"/>
                <a:ext cx="147" cy="161"/>
                <a:chOff x="5325" y="3391"/>
                <a:chExt cx="289" cy="198"/>
              </a:xfrm>
            </p:grpSpPr>
            <p:sp>
              <p:nvSpPr>
                <p:cNvPr id="10149" name="Line 933"/>
                <p:cNvSpPr>
                  <a:spLocks noChangeShapeType="1"/>
                </p:cNvSpPr>
                <p:nvPr/>
              </p:nvSpPr>
              <p:spPr bwMode="auto">
                <a:xfrm rot="-1131">
                  <a:off x="5435" y="3391"/>
                  <a:ext cx="2" cy="198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150" name="Line 934"/>
                <p:cNvSpPr>
                  <a:spLocks noChangeShapeType="1"/>
                </p:cNvSpPr>
                <p:nvPr/>
              </p:nvSpPr>
              <p:spPr bwMode="auto">
                <a:xfrm rot="-1131">
                  <a:off x="5496" y="3391"/>
                  <a:ext cx="2" cy="198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151" name="Line 935"/>
                <p:cNvSpPr>
                  <a:spLocks noChangeShapeType="1"/>
                </p:cNvSpPr>
                <p:nvPr/>
              </p:nvSpPr>
              <p:spPr bwMode="auto">
                <a:xfrm rot="-1131">
                  <a:off x="5435" y="3391"/>
                  <a:ext cx="2" cy="198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152" name="Line 936"/>
                <p:cNvSpPr>
                  <a:spLocks noChangeShapeType="1"/>
                </p:cNvSpPr>
                <p:nvPr/>
              </p:nvSpPr>
              <p:spPr bwMode="auto">
                <a:xfrm rot="-1131">
                  <a:off x="5496" y="3391"/>
                  <a:ext cx="2" cy="198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153" name="Freeform 937"/>
                <p:cNvSpPr>
                  <a:spLocks noEditPoints="1"/>
                </p:cNvSpPr>
                <p:nvPr/>
              </p:nvSpPr>
              <p:spPr bwMode="auto">
                <a:xfrm rot="-1131">
                  <a:off x="5325" y="3471"/>
                  <a:ext cx="289" cy="4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0"/>
                    </a:cxn>
                    <a:cxn ang="0">
                      <a:pos x="18" y="18"/>
                    </a:cxn>
                    <a:cxn ang="0">
                      <a:pos x="0" y="18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54" y="0"/>
                    </a:cxn>
                    <a:cxn ang="0">
                      <a:pos x="54" y="18"/>
                    </a:cxn>
                    <a:cxn ang="0">
                      <a:pos x="36" y="18"/>
                    </a:cxn>
                    <a:cxn ang="0">
                      <a:pos x="36" y="0"/>
                    </a:cxn>
                    <a:cxn ang="0">
                      <a:pos x="72" y="0"/>
                    </a:cxn>
                    <a:cxn ang="0">
                      <a:pos x="90" y="0"/>
                    </a:cxn>
                    <a:cxn ang="0">
                      <a:pos x="90" y="18"/>
                    </a:cxn>
                    <a:cxn ang="0">
                      <a:pos x="72" y="18"/>
                    </a:cxn>
                    <a:cxn ang="0">
                      <a:pos x="72" y="0"/>
                    </a:cxn>
                    <a:cxn ang="0">
                      <a:pos x="108" y="0"/>
                    </a:cxn>
                    <a:cxn ang="0">
                      <a:pos x="126" y="0"/>
                    </a:cxn>
                    <a:cxn ang="0">
                      <a:pos x="126" y="18"/>
                    </a:cxn>
                    <a:cxn ang="0">
                      <a:pos x="108" y="18"/>
                    </a:cxn>
                    <a:cxn ang="0">
                      <a:pos x="108" y="0"/>
                    </a:cxn>
                    <a:cxn ang="0">
                      <a:pos x="144" y="0"/>
                    </a:cxn>
                    <a:cxn ang="0">
                      <a:pos x="162" y="0"/>
                    </a:cxn>
                    <a:cxn ang="0">
                      <a:pos x="162" y="18"/>
                    </a:cxn>
                    <a:cxn ang="0">
                      <a:pos x="144" y="18"/>
                    </a:cxn>
                    <a:cxn ang="0">
                      <a:pos x="144" y="0"/>
                    </a:cxn>
                    <a:cxn ang="0">
                      <a:pos x="180" y="0"/>
                    </a:cxn>
                    <a:cxn ang="0">
                      <a:pos x="190" y="0"/>
                    </a:cxn>
                    <a:cxn ang="0">
                      <a:pos x="190" y="18"/>
                    </a:cxn>
                    <a:cxn ang="0">
                      <a:pos x="180" y="18"/>
                    </a:cxn>
                    <a:cxn ang="0">
                      <a:pos x="180" y="0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0514" name="Group 938"/>
            <p:cNvGrpSpPr>
              <a:grpSpLocks/>
            </p:cNvGrpSpPr>
            <p:nvPr/>
          </p:nvGrpSpPr>
          <p:grpSpPr bwMode="auto">
            <a:xfrm rot="-282430">
              <a:off x="2699" y="565"/>
              <a:ext cx="951" cy="457"/>
              <a:chOff x="4128" y="2544"/>
              <a:chExt cx="1488" cy="816"/>
            </a:xfrm>
          </p:grpSpPr>
          <p:grpSp>
            <p:nvGrpSpPr>
              <p:cNvPr id="10517" name="Group 939"/>
              <p:cNvGrpSpPr>
                <a:grpSpLocks/>
              </p:cNvGrpSpPr>
              <p:nvPr/>
            </p:nvGrpSpPr>
            <p:grpSpPr bwMode="auto">
              <a:xfrm>
                <a:off x="4128" y="2544"/>
                <a:ext cx="1344" cy="816"/>
                <a:chOff x="1871" y="2560"/>
                <a:chExt cx="2304" cy="1280"/>
              </a:xfrm>
            </p:grpSpPr>
            <p:sp>
              <p:nvSpPr>
                <p:cNvPr id="10156" name="Oval 940"/>
                <p:cNvSpPr>
                  <a:spLocks noChangeArrowheads="1"/>
                </p:cNvSpPr>
                <p:nvPr/>
              </p:nvSpPr>
              <p:spPr bwMode="auto">
                <a:xfrm>
                  <a:off x="1871" y="2729"/>
                  <a:ext cx="233" cy="83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/>
                    </a:gs>
                    <a:gs pos="100000">
                      <a:srgbClr val="333333"/>
                    </a:gs>
                  </a:gsLst>
                  <a:path path="shape">
                    <a:fillToRect l="50000" t="50000" r="50000" b="50000"/>
                  </a:path>
                </a:gra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808080"/>
                  </a:outerShdw>
                </a:effectLst>
              </p:spPr>
              <p:txBody>
                <a:bodyPr anchor="ctr"/>
                <a:lstStyle/>
                <a:p>
                  <a:endParaRPr lang="ru-RU"/>
                </a:p>
              </p:txBody>
            </p:sp>
            <p:grpSp>
              <p:nvGrpSpPr>
                <p:cNvPr id="10518" name="Group 941"/>
                <p:cNvGrpSpPr>
                  <a:grpSpLocks/>
                </p:cNvGrpSpPr>
                <p:nvPr/>
              </p:nvGrpSpPr>
              <p:grpSpPr bwMode="auto">
                <a:xfrm>
                  <a:off x="2111" y="3503"/>
                  <a:ext cx="331" cy="337"/>
                  <a:chOff x="1000" y="3040"/>
                  <a:chExt cx="432" cy="432"/>
                </a:xfrm>
              </p:grpSpPr>
              <p:sp>
                <p:nvSpPr>
                  <p:cNvPr id="10158" name="Oval 942"/>
                  <p:cNvSpPr>
                    <a:spLocks noChangeArrowheads="1"/>
                  </p:cNvSpPr>
                  <p:nvPr/>
                </p:nvSpPr>
                <p:spPr bwMode="auto">
                  <a:xfrm>
                    <a:off x="1000" y="3040"/>
                    <a:ext cx="432" cy="43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76200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dist="45791" dir="19578596" algn="ctr" rotWithShape="0">
                      <a:srgbClr val="808080">
                        <a:alpha val="50000"/>
                      </a:srgbClr>
                    </a:outerShdw>
                  </a:effectLst>
                </p:spPr>
                <p:txBody>
                  <a:bodyPr anchor="ctr"/>
                  <a:lstStyle/>
                  <a:p>
                    <a:endParaRPr lang="ru-RU"/>
                  </a:p>
                </p:txBody>
              </p:sp>
              <p:sp>
                <p:nvSpPr>
                  <p:cNvPr id="10159" name="AutoShape 943"/>
                  <p:cNvSpPr>
                    <a:spLocks noChangeArrowheads="1"/>
                  </p:cNvSpPr>
                  <p:nvPr/>
                </p:nvSpPr>
                <p:spPr bwMode="auto">
                  <a:xfrm>
                    <a:off x="1000" y="3056"/>
                    <a:ext cx="432" cy="416"/>
                  </a:xfrm>
                  <a:prstGeom prst="star16">
                    <a:avLst>
                      <a:gd name="adj" fmla="val 5625"/>
                    </a:avLst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dist="45791" dir="19578596" algn="ctr" rotWithShape="0">
                      <a:srgbClr val="808080">
                        <a:alpha val="50000"/>
                      </a:srgbClr>
                    </a:outerShdw>
                  </a:effectLst>
                </p:spPr>
                <p:txBody>
                  <a:bodyPr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519" name="Group 944"/>
                <p:cNvGrpSpPr>
                  <a:grpSpLocks/>
                </p:cNvGrpSpPr>
                <p:nvPr/>
              </p:nvGrpSpPr>
              <p:grpSpPr bwMode="auto">
                <a:xfrm>
                  <a:off x="3530" y="3490"/>
                  <a:ext cx="332" cy="338"/>
                  <a:chOff x="1000" y="3040"/>
                  <a:chExt cx="432" cy="432"/>
                </a:xfrm>
              </p:grpSpPr>
              <p:sp>
                <p:nvSpPr>
                  <p:cNvPr id="10161" name="Oval 945"/>
                  <p:cNvSpPr>
                    <a:spLocks noChangeArrowheads="1"/>
                  </p:cNvSpPr>
                  <p:nvPr/>
                </p:nvSpPr>
                <p:spPr bwMode="auto">
                  <a:xfrm>
                    <a:off x="1000" y="3040"/>
                    <a:ext cx="432" cy="43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76200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dist="53882" dir="18900000" algn="ctr" rotWithShape="0">
                      <a:srgbClr val="808080">
                        <a:alpha val="50000"/>
                      </a:srgbClr>
                    </a:outerShdw>
                  </a:effectLst>
                </p:spPr>
                <p:txBody>
                  <a:bodyPr anchor="ctr"/>
                  <a:lstStyle/>
                  <a:p>
                    <a:endParaRPr lang="ru-RU"/>
                  </a:p>
                </p:txBody>
              </p:sp>
              <p:sp>
                <p:nvSpPr>
                  <p:cNvPr id="10162" name="AutoShape 946"/>
                  <p:cNvSpPr>
                    <a:spLocks noChangeArrowheads="1"/>
                  </p:cNvSpPr>
                  <p:nvPr/>
                </p:nvSpPr>
                <p:spPr bwMode="auto">
                  <a:xfrm>
                    <a:off x="1000" y="3056"/>
                    <a:ext cx="432" cy="416"/>
                  </a:xfrm>
                  <a:prstGeom prst="star16">
                    <a:avLst>
                      <a:gd name="adj" fmla="val 5625"/>
                    </a:avLst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dist="53882" dir="18900000" algn="ctr" rotWithShape="0">
                      <a:srgbClr val="808080">
                        <a:alpha val="50000"/>
                      </a:srgbClr>
                    </a:outerShdw>
                  </a:effectLst>
                </p:spPr>
                <p:txBody>
                  <a:bodyPr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0163" name="Freeform 947"/>
                <p:cNvSpPr>
                  <a:spLocks/>
                </p:cNvSpPr>
                <p:nvPr/>
              </p:nvSpPr>
              <p:spPr bwMode="auto">
                <a:xfrm>
                  <a:off x="1883" y="2741"/>
                  <a:ext cx="2188" cy="818"/>
                </a:xfrm>
                <a:custGeom>
                  <a:avLst/>
                  <a:gdLst/>
                  <a:ahLst/>
                  <a:cxnLst>
                    <a:cxn ang="0">
                      <a:pos x="136" y="32"/>
                    </a:cxn>
                    <a:cxn ang="0">
                      <a:pos x="2720" y="0"/>
                    </a:cxn>
                    <a:cxn ang="0">
                      <a:pos x="2781" y="139"/>
                    </a:cxn>
                    <a:cxn ang="0">
                      <a:pos x="2832" y="312"/>
                    </a:cxn>
                    <a:cxn ang="0">
                      <a:pos x="2847" y="499"/>
                    </a:cxn>
                    <a:cxn ang="0">
                      <a:pos x="2848" y="632"/>
                    </a:cxn>
                    <a:cxn ang="0">
                      <a:pos x="2816" y="824"/>
                    </a:cxn>
                    <a:cxn ang="0">
                      <a:pos x="2768" y="936"/>
                    </a:cxn>
                    <a:cxn ang="0">
                      <a:pos x="2800" y="1008"/>
                    </a:cxn>
                    <a:cxn ang="0">
                      <a:pos x="176" y="1048"/>
                    </a:cxn>
                    <a:cxn ang="0">
                      <a:pos x="80" y="920"/>
                    </a:cxn>
                    <a:cxn ang="0">
                      <a:pos x="16" y="760"/>
                    </a:cxn>
                    <a:cxn ang="0">
                      <a:pos x="0" y="624"/>
                    </a:cxn>
                    <a:cxn ang="0">
                      <a:pos x="0" y="504"/>
                    </a:cxn>
                    <a:cxn ang="0">
                      <a:pos x="8" y="320"/>
                    </a:cxn>
                    <a:cxn ang="0">
                      <a:pos x="40" y="176"/>
                    </a:cxn>
                    <a:cxn ang="0">
                      <a:pos x="104" y="32"/>
                    </a:cxn>
                  </a:cxnLst>
                  <a:rect l="0" t="0" r="r" b="b"/>
                  <a:pathLst>
                    <a:path w="2848" h="1048">
                      <a:moveTo>
                        <a:pt x="136" y="32"/>
                      </a:moveTo>
                      <a:lnTo>
                        <a:pt x="2720" y="0"/>
                      </a:lnTo>
                      <a:lnTo>
                        <a:pt x="2781" y="139"/>
                      </a:lnTo>
                      <a:lnTo>
                        <a:pt x="2832" y="312"/>
                      </a:lnTo>
                      <a:lnTo>
                        <a:pt x="2847" y="499"/>
                      </a:lnTo>
                      <a:lnTo>
                        <a:pt x="2848" y="632"/>
                      </a:lnTo>
                      <a:lnTo>
                        <a:pt x="2816" y="824"/>
                      </a:lnTo>
                      <a:lnTo>
                        <a:pt x="2768" y="936"/>
                      </a:lnTo>
                      <a:lnTo>
                        <a:pt x="2800" y="1008"/>
                      </a:lnTo>
                      <a:lnTo>
                        <a:pt x="176" y="1048"/>
                      </a:lnTo>
                      <a:lnTo>
                        <a:pt x="80" y="920"/>
                      </a:lnTo>
                      <a:lnTo>
                        <a:pt x="16" y="760"/>
                      </a:lnTo>
                      <a:lnTo>
                        <a:pt x="0" y="624"/>
                      </a:lnTo>
                      <a:lnTo>
                        <a:pt x="0" y="504"/>
                      </a:lnTo>
                      <a:lnTo>
                        <a:pt x="8" y="320"/>
                      </a:lnTo>
                      <a:lnTo>
                        <a:pt x="40" y="176"/>
                      </a:lnTo>
                      <a:lnTo>
                        <a:pt x="104" y="32"/>
                      </a:lnTo>
                    </a:path>
                  </a:pathLst>
                </a:custGeom>
                <a:gradFill rotWithShape="1">
                  <a:gsLst>
                    <a:gs pos="0">
                      <a:schemeClr val="bg2"/>
                    </a:gs>
                    <a:gs pos="100000">
                      <a:srgbClr val="333333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99190" dir="18588334" algn="ctr" rotWithShape="0">
                    <a:schemeClr val="tx2">
                      <a:alpha val="50000"/>
                    </a:schemeClr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0520" name="Group 948"/>
                <p:cNvGrpSpPr>
                  <a:grpSpLocks/>
                </p:cNvGrpSpPr>
                <p:nvPr/>
              </p:nvGrpSpPr>
              <p:grpSpPr bwMode="auto">
                <a:xfrm>
                  <a:off x="3495" y="2560"/>
                  <a:ext cx="353" cy="212"/>
                  <a:chOff x="2299" y="1640"/>
                  <a:chExt cx="427" cy="336"/>
                </a:xfrm>
              </p:grpSpPr>
              <p:sp>
                <p:nvSpPr>
                  <p:cNvPr id="10165" name="Oval 949"/>
                  <p:cNvSpPr>
                    <a:spLocks noChangeArrowheads="1"/>
                  </p:cNvSpPr>
                  <p:nvPr/>
                </p:nvSpPr>
                <p:spPr bwMode="auto">
                  <a:xfrm>
                    <a:off x="2299" y="1808"/>
                    <a:ext cx="410" cy="16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808080"/>
                    </a:outerShdw>
                  </a:effectLst>
                </p:spPr>
                <p:txBody>
                  <a:bodyPr anchor="ctr"/>
                  <a:lstStyle/>
                  <a:p>
                    <a:endParaRPr lang="ru-RU"/>
                  </a:p>
                </p:txBody>
              </p:sp>
              <p:sp>
                <p:nvSpPr>
                  <p:cNvPr id="10166" name="Freeform 950"/>
                  <p:cNvSpPr>
                    <a:spLocks/>
                  </p:cNvSpPr>
                  <p:nvPr/>
                </p:nvSpPr>
                <p:spPr bwMode="auto">
                  <a:xfrm>
                    <a:off x="2316" y="1724"/>
                    <a:ext cx="376" cy="135"/>
                  </a:xfrm>
                  <a:custGeom>
                    <a:avLst/>
                    <a:gdLst/>
                    <a:ahLst/>
                    <a:cxnLst>
                      <a:cxn ang="0">
                        <a:pos x="0" y="128"/>
                      </a:cxn>
                      <a:cxn ang="0">
                        <a:pos x="0" y="0"/>
                      </a:cxn>
                      <a:cxn ang="0">
                        <a:pos x="352" y="0"/>
                      </a:cxn>
                      <a:cxn ang="0">
                        <a:pos x="352" y="128"/>
                      </a:cxn>
                    </a:cxnLst>
                    <a:rect l="0" t="0" r="r" b="b"/>
                    <a:pathLst>
                      <a:path w="352" h="128">
                        <a:moveTo>
                          <a:pt x="0" y="128"/>
                        </a:moveTo>
                        <a:lnTo>
                          <a:pt x="0" y="0"/>
                        </a:lnTo>
                        <a:lnTo>
                          <a:pt x="352" y="0"/>
                        </a:lnTo>
                        <a:lnTo>
                          <a:pt x="352" y="128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0000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>
                    <a:outerShdw dist="28398" dir="3806097" algn="ctr" rotWithShape="0">
                      <a:srgbClr val="808080"/>
                    </a:outerShdw>
                  </a:effec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167" name="Oval 951"/>
                  <p:cNvSpPr>
                    <a:spLocks noChangeArrowheads="1"/>
                  </p:cNvSpPr>
                  <p:nvPr/>
                </p:nvSpPr>
                <p:spPr bwMode="auto">
                  <a:xfrm>
                    <a:off x="2299" y="1640"/>
                    <a:ext cx="427" cy="15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808080"/>
                    </a:outerShdw>
                  </a:effectLst>
                </p:spPr>
                <p:txBody>
                  <a:bodyPr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0168" name="Oval 952"/>
                <p:cNvSpPr>
                  <a:spLocks noChangeArrowheads="1"/>
                </p:cNvSpPr>
                <p:nvPr/>
              </p:nvSpPr>
              <p:spPr bwMode="auto">
                <a:xfrm>
                  <a:off x="3942" y="2697"/>
                  <a:ext cx="233" cy="83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/>
                    </a:gs>
                    <a:gs pos="100000">
                      <a:srgbClr val="333333"/>
                    </a:gs>
                  </a:gsLst>
                  <a:path path="shape">
                    <a:fillToRect l="50000" t="50000" r="50000" b="50000"/>
                  </a:path>
                </a:gra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808080"/>
                  </a:outerShdw>
                </a:effectLst>
              </p:spPr>
              <p:txBody>
                <a:bodyPr anchor="ctr"/>
                <a:lstStyle/>
                <a:p>
                  <a:endParaRPr lang="ru-RU"/>
                </a:p>
              </p:txBody>
            </p:sp>
            <p:grpSp>
              <p:nvGrpSpPr>
                <p:cNvPr id="10523" name="Group 953"/>
                <p:cNvGrpSpPr>
                  <a:grpSpLocks/>
                </p:cNvGrpSpPr>
                <p:nvPr/>
              </p:nvGrpSpPr>
              <p:grpSpPr bwMode="auto">
                <a:xfrm>
                  <a:off x="2248" y="2572"/>
                  <a:ext cx="353" cy="213"/>
                  <a:chOff x="2299" y="1640"/>
                  <a:chExt cx="427" cy="336"/>
                </a:xfrm>
              </p:grpSpPr>
              <p:sp>
                <p:nvSpPr>
                  <p:cNvPr id="10170" name="Oval 954"/>
                  <p:cNvSpPr>
                    <a:spLocks noChangeArrowheads="1"/>
                  </p:cNvSpPr>
                  <p:nvPr/>
                </p:nvSpPr>
                <p:spPr bwMode="auto">
                  <a:xfrm>
                    <a:off x="2299" y="1808"/>
                    <a:ext cx="410" cy="16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808080"/>
                    </a:outerShdw>
                  </a:effectLst>
                </p:spPr>
                <p:txBody>
                  <a:bodyPr anchor="ctr"/>
                  <a:lstStyle/>
                  <a:p>
                    <a:endParaRPr lang="ru-RU"/>
                  </a:p>
                </p:txBody>
              </p:sp>
              <p:sp>
                <p:nvSpPr>
                  <p:cNvPr id="10171" name="Freeform 955"/>
                  <p:cNvSpPr>
                    <a:spLocks/>
                  </p:cNvSpPr>
                  <p:nvPr/>
                </p:nvSpPr>
                <p:spPr bwMode="auto">
                  <a:xfrm>
                    <a:off x="2316" y="1724"/>
                    <a:ext cx="376" cy="135"/>
                  </a:xfrm>
                  <a:custGeom>
                    <a:avLst/>
                    <a:gdLst/>
                    <a:ahLst/>
                    <a:cxnLst>
                      <a:cxn ang="0">
                        <a:pos x="0" y="128"/>
                      </a:cxn>
                      <a:cxn ang="0">
                        <a:pos x="0" y="0"/>
                      </a:cxn>
                      <a:cxn ang="0">
                        <a:pos x="352" y="0"/>
                      </a:cxn>
                      <a:cxn ang="0">
                        <a:pos x="352" y="128"/>
                      </a:cxn>
                    </a:cxnLst>
                    <a:rect l="0" t="0" r="r" b="b"/>
                    <a:pathLst>
                      <a:path w="352" h="128">
                        <a:moveTo>
                          <a:pt x="0" y="128"/>
                        </a:moveTo>
                        <a:lnTo>
                          <a:pt x="0" y="0"/>
                        </a:lnTo>
                        <a:lnTo>
                          <a:pt x="352" y="0"/>
                        </a:lnTo>
                        <a:lnTo>
                          <a:pt x="352" y="128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0000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>
                    <a:outerShdw dist="28398" dir="3806097" algn="ctr" rotWithShape="0">
                      <a:srgbClr val="808080"/>
                    </a:outerShdw>
                  </a:effec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172" name="Oval 956"/>
                  <p:cNvSpPr>
                    <a:spLocks noChangeArrowheads="1"/>
                  </p:cNvSpPr>
                  <p:nvPr/>
                </p:nvSpPr>
                <p:spPr bwMode="auto">
                  <a:xfrm>
                    <a:off x="2299" y="1640"/>
                    <a:ext cx="427" cy="15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808080"/>
                    </a:outerShdw>
                  </a:effectLst>
                </p:spPr>
                <p:txBody>
                  <a:bodyPr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526" name="Group 957"/>
              <p:cNvGrpSpPr>
                <a:grpSpLocks/>
              </p:cNvGrpSpPr>
              <p:nvPr/>
            </p:nvGrpSpPr>
            <p:grpSpPr bwMode="auto">
              <a:xfrm>
                <a:off x="5424" y="2976"/>
                <a:ext cx="192" cy="144"/>
                <a:chOff x="3981" y="3391"/>
                <a:chExt cx="321" cy="199"/>
              </a:xfrm>
            </p:grpSpPr>
            <p:sp>
              <p:nvSpPr>
                <p:cNvPr id="10174" name="Line 958"/>
                <p:cNvSpPr>
                  <a:spLocks noChangeShapeType="1"/>
                </p:cNvSpPr>
                <p:nvPr/>
              </p:nvSpPr>
              <p:spPr bwMode="auto">
                <a:xfrm rot="-1131">
                  <a:off x="4089" y="3392"/>
                  <a:ext cx="2" cy="198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175" name="Line 959"/>
                <p:cNvSpPr>
                  <a:spLocks noChangeShapeType="1"/>
                </p:cNvSpPr>
                <p:nvPr/>
              </p:nvSpPr>
              <p:spPr bwMode="auto">
                <a:xfrm rot="-1131">
                  <a:off x="4149" y="3391"/>
                  <a:ext cx="3" cy="198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176" name="Line 960"/>
                <p:cNvSpPr>
                  <a:spLocks noChangeShapeType="1"/>
                </p:cNvSpPr>
                <p:nvPr/>
              </p:nvSpPr>
              <p:spPr bwMode="auto">
                <a:xfrm rot="-1131">
                  <a:off x="4089" y="3392"/>
                  <a:ext cx="2" cy="198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177" name="Line 961"/>
                <p:cNvSpPr>
                  <a:spLocks noChangeShapeType="1"/>
                </p:cNvSpPr>
                <p:nvPr/>
              </p:nvSpPr>
              <p:spPr bwMode="auto">
                <a:xfrm rot="-1131">
                  <a:off x="4149" y="3391"/>
                  <a:ext cx="3" cy="198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178" name="Freeform 962"/>
                <p:cNvSpPr>
                  <a:spLocks noEditPoints="1"/>
                </p:cNvSpPr>
                <p:nvPr/>
              </p:nvSpPr>
              <p:spPr bwMode="auto">
                <a:xfrm rot="-1131">
                  <a:off x="3981" y="3473"/>
                  <a:ext cx="321" cy="3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0"/>
                    </a:cxn>
                    <a:cxn ang="0">
                      <a:pos x="18" y="18"/>
                    </a:cxn>
                    <a:cxn ang="0">
                      <a:pos x="0" y="18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54" y="0"/>
                    </a:cxn>
                    <a:cxn ang="0">
                      <a:pos x="54" y="18"/>
                    </a:cxn>
                    <a:cxn ang="0">
                      <a:pos x="36" y="18"/>
                    </a:cxn>
                    <a:cxn ang="0">
                      <a:pos x="36" y="0"/>
                    </a:cxn>
                    <a:cxn ang="0">
                      <a:pos x="72" y="0"/>
                    </a:cxn>
                    <a:cxn ang="0">
                      <a:pos x="90" y="0"/>
                    </a:cxn>
                    <a:cxn ang="0">
                      <a:pos x="90" y="18"/>
                    </a:cxn>
                    <a:cxn ang="0">
                      <a:pos x="72" y="18"/>
                    </a:cxn>
                    <a:cxn ang="0">
                      <a:pos x="72" y="0"/>
                    </a:cxn>
                    <a:cxn ang="0">
                      <a:pos x="108" y="0"/>
                    </a:cxn>
                    <a:cxn ang="0">
                      <a:pos x="126" y="0"/>
                    </a:cxn>
                    <a:cxn ang="0">
                      <a:pos x="126" y="18"/>
                    </a:cxn>
                    <a:cxn ang="0">
                      <a:pos x="108" y="18"/>
                    </a:cxn>
                    <a:cxn ang="0">
                      <a:pos x="108" y="0"/>
                    </a:cxn>
                    <a:cxn ang="0">
                      <a:pos x="144" y="0"/>
                    </a:cxn>
                    <a:cxn ang="0">
                      <a:pos x="162" y="0"/>
                    </a:cxn>
                    <a:cxn ang="0">
                      <a:pos x="162" y="18"/>
                    </a:cxn>
                    <a:cxn ang="0">
                      <a:pos x="144" y="18"/>
                    </a:cxn>
                    <a:cxn ang="0">
                      <a:pos x="144" y="0"/>
                    </a:cxn>
                    <a:cxn ang="0">
                      <a:pos x="180" y="0"/>
                    </a:cxn>
                    <a:cxn ang="0">
                      <a:pos x="190" y="0"/>
                    </a:cxn>
                    <a:cxn ang="0">
                      <a:pos x="190" y="18"/>
                    </a:cxn>
                    <a:cxn ang="0">
                      <a:pos x="180" y="18"/>
                    </a:cxn>
                    <a:cxn ang="0">
                      <a:pos x="180" y="0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0529" name="Group 969"/>
            <p:cNvGrpSpPr>
              <a:grpSpLocks/>
            </p:cNvGrpSpPr>
            <p:nvPr/>
          </p:nvGrpSpPr>
          <p:grpSpPr bwMode="auto">
            <a:xfrm rot="-282430">
              <a:off x="1913" y="849"/>
              <a:ext cx="800" cy="269"/>
              <a:chOff x="3792" y="3408"/>
              <a:chExt cx="1251" cy="480"/>
            </a:xfrm>
          </p:grpSpPr>
          <p:grpSp>
            <p:nvGrpSpPr>
              <p:cNvPr id="10530" name="Group 970"/>
              <p:cNvGrpSpPr>
                <a:grpSpLocks/>
              </p:cNvGrpSpPr>
              <p:nvPr/>
            </p:nvGrpSpPr>
            <p:grpSpPr bwMode="auto">
              <a:xfrm rot="-1131">
                <a:off x="3856" y="3620"/>
                <a:ext cx="250" cy="268"/>
                <a:chOff x="3973" y="2756"/>
                <a:chExt cx="148" cy="164"/>
              </a:xfrm>
            </p:grpSpPr>
            <p:grpSp>
              <p:nvGrpSpPr>
                <p:cNvPr id="10533" name="Group 971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grpSp>
                <p:nvGrpSpPr>
                  <p:cNvPr id="10536" name="Group 972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10189" name="Oval 9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190" name="Oval 9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539" name="Group 975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10192" name="Oval 9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193" name="Oval 9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0542" name="Group 978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10195" name="Freeform 979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196" name="Freeform 980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545" name="Group 981"/>
              <p:cNvGrpSpPr>
                <a:grpSpLocks/>
              </p:cNvGrpSpPr>
              <p:nvPr/>
            </p:nvGrpSpPr>
            <p:grpSpPr bwMode="auto">
              <a:xfrm rot="-1131">
                <a:off x="4546" y="3620"/>
                <a:ext cx="252" cy="268"/>
                <a:chOff x="4381" y="2756"/>
                <a:chExt cx="148" cy="164"/>
              </a:xfrm>
            </p:grpSpPr>
            <p:grpSp>
              <p:nvGrpSpPr>
                <p:cNvPr id="10548" name="Group 982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grpSp>
                <p:nvGrpSpPr>
                  <p:cNvPr id="10551" name="Group 983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0200" name="Oval 9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201" name="Oval 9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554" name="Group 986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0203" name="Oval 9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204" name="Oval 9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0555" name="Group 989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10206" name="Freeform 990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07" name="Freeform 991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556" name="Group 992"/>
              <p:cNvGrpSpPr>
                <a:grpSpLocks/>
              </p:cNvGrpSpPr>
              <p:nvPr/>
            </p:nvGrpSpPr>
            <p:grpSpPr bwMode="auto">
              <a:xfrm rot="-1131">
                <a:off x="3856" y="3620"/>
                <a:ext cx="250" cy="268"/>
                <a:chOff x="3973" y="2756"/>
                <a:chExt cx="148" cy="164"/>
              </a:xfrm>
            </p:grpSpPr>
            <p:grpSp>
              <p:nvGrpSpPr>
                <p:cNvPr id="10557" name="Group 993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sp>
                <p:nvSpPr>
                  <p:cNvPr id="10210" name="Oval 994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11" name="Oval 995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216" name="Group 996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10213" name="Oval 997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14" name="Oval 998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9217" name="Group 999"/>
              <p:cNvGrpSpPr>
                <a:grpSpLocks/>
              </p:cNvGrpSpPr>
              <p:nvPr/>
            </p:nvGrpSpPr>
            <p:grpSpPr bwMode="auto">
              <a:xfrm rot="-1131">
                <a:off x="3876" y="3643"/>
                <a:ext cx="207" cy="222"/>
                <a:chOff x="3985" y="2770"/>
                <a:chExt cx="123" cy="136"/>
              </a:xfrm>
            </p:grpSpPr>
            <p:sp>
              <p:nvSpPr>
                <p:cNvPr id="10216" name="Freeform 1000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17" name="Freeform 1001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218" name="Group 1002"/>
              <p:cNvGrpSpPr>
                <a:grpSpLocks/>
              </p:cNvGrpSpPr>
              <p:nvPr/>
            </p:nvGrpSpPr>
            <p:grpSpPr bwMode="auto">
              <a:xfrm rot="-1131">
                <a:off x="3856" y="3620"/>
                <a:ext cx="250" cy="268"/>
                <a:chOff x="3973" y="2756"/>
                <a:chExt cx="148" cy="164"/>
              </a:xfrm>
            </p:grpSpPr>
            <p:sp>
              <p:nvSpPr>
                <p:cNvPr id="10219" name="Oval 1003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20" name="Oval 1004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219" name="Group 1005"/>
              <p:cNvGrpSpPr>
                <a:grpSpLocks/>
              </p:cNvGrpSpPr>
              <p:nvPr/>
            </p:nvGrpSpPr>
            <p:grpSpPr bwMode="auto">
              <a:xfrm rot="-1131">
                <a:off x="3876" y="3643"/>
                <a:ext cx="207" cy="222"/>
                <a:chOff x="3985" y="2770"/>
                <a:chExt cx="123" cy="136"/>
              </a:xfrm>
            </p:grpSpPr>
            <p:sp>
              <p:nvSpPr>
                <p:cNvPr id="10222" name="Oval 1006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23" name="Oval 1007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222" name="Group 1008"/>
              <p:cNvGrpSpPr>
                <a:grpSpLocks/>
              </p:cNvGrpSpPr>
              <p:nvPr/>
            </p:nvGrpSpPr>
            <p:grpSpPr bwMode="auto">
              <a:xfrm rot="-1131">
                <a:off x="3856" y="3620"/>
                <a:ext cx="250" cy="268"/>
                <a:chOff x="3973" y="2756"/>
                <a:chExt cx="148" cy="164"/>
              </a:xfrm>
            </p:grpSpPr>
            <p:sp>
              <p:nvSpPr>
                <p:cNvPr id="10225" name="Oval 1009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26" name="Oval 1010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560" name="Group 1011"/>
              <p:cNvGrpSpPr>
                <a:grpSpLocks/>
              </p:cNvGrpSpPr>
              <p:nvPr/>
            </p:nvGrpSpPr>
            <p:grpSpPr bwMode="auto">
              <a:xfrm rot="-1131">
                <a:off x="3876" y="3643"/>
                <a:ext cx="207" cy="222"/>
                <a:chOff x="3985" y="2770"/>
                <a:chExt cx="123" cy="136"/>
              </a:xfrm>
            </p:grpSpPr>
            <p:sp>
              <p:nvSpPr>
                <p:cNvPr id="10228" name="Oval 1012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29" name="Oval 1013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563" name="Group 1014"/>
              <p:cNvGrpSpPr>
                <a:grpSpLocks/>
              </p:cNvGrpSpPr>
              <p:nvPr/>
            </p:nvGrpSpPr>
            <p:grpSpPr bwMode="auto">
              <a:xfrm rot="-1131">
                <a:off x="3876" y="3643"/>
                <a:ext cx="207" cy="222"/>
                <a:chOff x="3985" y="2770"/>
                <a:chExt cx="123" cy="136"/>
              </a:xfrm>
            </p:grpSpPr>
            <p:sp>
              <p:nvSpPr>
                <p:cNvPr id="10231" name="Freeform 1015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32" name="Freeform 1016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566" name="Group 1017"/>
              <p:cNvGrpSpPr>
                <a:grpSpLocks/>
              </p:cNvGrpSpPr>
              <p:nvPr/>
            </p:nvGrpSpPr>
            <p:grpSpPr bwMode="auto">
              <a:xfrm rot="-1131">
                <a:off x="4546" y="3620"/>
                <a:ext cx="252" cy="268"/>
                <a:chOff x="4381" y="2756"/>
                <a:chExt cx="148" cy="164"/>
              </a:xfrm>
            </p:grpSpPr>
            <p:grpSp>
              <p:nvGrpSpPr>
                <p:cNvPr id="10567" name="Group 1018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sp>
                <p:nvSpPr>
                  <p:cNvPr id="10235" name="Oval 1019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36" name="Oval 1020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570" name="Group 1021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10238" name="Oval 1022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39" name="Oval 1023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573" name="Group 1024"/>
              <p:cNvGrpSpPr>
                <a:grpSpLocks/>
              </p:cNvGrpSpPr>
              <p:nvPr/>
            </p:nvGrpSpPr>
            <p:grpSpPr bwMode="auto">
              <a:xfrm rot="-1131">
                <a:off x="4567" y="3643"/>
                <a:ext cx="209" cy="222"/>
                <a:chOff x="4393" y="2770"/>
                <a:chExt cx="123" cy="136"/>
              </a:xfrm>
            </p:grpSpPr>
            <p:sp>
              <p:nvSpPr>
                <p:cNvPr id="10241" name="Freeform 1025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42" name="Freeform 1026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576" name="Group 1027"/>
              <p:cNvGrpSpPr>
                <a:grpSpLocks/>
              </p:cNvGrpSpPr>
              <p:nvPr/>
            </p:nvGrpSpPr>
            <p:grpSpPr bwMode="auto">
              <a:xfrm rot="-1131">
                <a:off x="4546" y="3620"/>
                <a:ext cx="252" cy="268"/>
                <a:chOff x="4381" y="2756"/>
                <a:chExt cx="148" cy="164"/>
              </a:xfrm>
            </p:grpSpPr>
            <p:sp>
              <p:nvSpPr>
                <p:cNvPr id="10244" name="Oval 1028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45" name="Oval 1029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579" name="Group 1030"/>
              <p:cNvGrpSpPr>
                <a:grpSpLocks/>
              </p:cNvGrpSpPr>
              <p:nvPr/>
            </p:nvGrpSpPr>
            <p:grpSpPr bwMode="auto">
              <a:xfrm rot="-1131">
                <a:off x="4567" y="3643"/>
                <a:ext cx="209" cy="222"/>
                <a:chOff x="4393" y="2770"/>
                <a:chExt cx="123" cy="136"/>
              </a:xfrm>
            </p:grpSpPr>
            <p:sp>
              <p:nvSpPr>
                <p:cNvPr id="10247" name="Oval 1031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48" name="Oval 1032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582" name="Group 1033"/>
              <p:cNvGrpSpPr>
                <a:grpSpLocks/>
              </p:cNvGrpSpPr>
              <p:nvPr/>
            </p:nvGrpSpPr>
            <p:grpSpPr bwMode="auto">
              <a:xfrm rot="-1131">
                <a:off x="4546" y="3620"/>
                <a:ext cx="252" cy="268"/>
                <a:chOff x="4381" y="2756"/>
                <a:chExt cx="148" cy="164"/>
              </a:xfrm>
            </p:grpSpPr>
            <p:sp>
              <p:nvSpPr>
                <p:cNvPr id="10250" name="Oval 1034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51" name="Oval 1035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585" name="Group 1036"/>
              <p:cNvGrpSpPr>
                <a:grpSpLocks/>
              </p:cNvGrpSpPr>
              <p:nvPr/>
            </p:nvGrpSpPr>
            <p:grpSpPr bwMode="auto">
              <a:xfrm rot="-1131">
                <a:off x="4567" y="3643"/>
                <a:ext cx="209" cy="222"/>
                <a:chOff x="4393" y="2770"/>
                <a:chExt cx="123" cy="136"/>
              </a:xfrm>
            </p:grpSpPr>
            <p:sp>
              <p:nvSpPr>
                <p:cNvPr id="10253" name="Oval 1037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54" name="Oval 1038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588" name="Group 1039"/>
              <p:cNvGrpSpPr>
                <a:grpSpLocks/>
              </p:cNvGrpSpPr>
              <p:nvPr/>
            </p:nvGrpSpPr>
            <p:grpSpPr bwMode="auto">
              <a:xfrm rot="-1131">
                <a:off x="4567" y="3643"/>
                <a:ext cx="209" cy="222"/>
                <a:chOff x="4393" y="2770"/>
                <a:chExt cx="123" cy="136"/>
              </a:xfrm>
            </p:grpSpPr>
            <p:sp>
              <p:nvSpPr>
                <p:cNvPr id="10256" name="Freeform 1040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57" name="Freeform 1041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253" name="Group 1042"/>
              <p:cNvGrpSpPr>
                <a:grpSpLocks/>
              </p:cNvGrpSpPr>
              <p:nvPr/>
            </p:nvGrpSpPr>
            <p:grpSpPr bwMode="auto">
              <a:xfrm rot="-1131">
                <a:off x="3792" y="3551"/>
                <a:ext cx="1070" cy="134"/>
                <a:chOff x="3936" y="2509"/>
                <a:chExt cx="630" cy="288"/>
              </a:xfrm>
            </p:grpSpPr>
            <p:pic>
              <p:nvPicPr>
                <p:cNvPr id="10259" name="Picture 1043"/>
                <p:cNvPicPr>
                  <a:picLocks noChangeAspect="1" noChangeArrowheads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3936" y="2509"/>
                  <a:ext cx="63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0260" name="Rectangle 1044"/>
                <p:cNvSpPr>
                  <a:spLocks noChangeArrowheads="1"/>
                </p:cNvSpPr>
                <p:nvPr/>
              </p:nvSpPr>
              <p:spPr bwMode="auto">
                <a:xfrm>
                  <a:off x="3936" y="2511"/>
                  <a:ext cx="630" cy="286"/>
                </a:xfrm>
                <a:prstGeom prst="rect">
                  <a:avLst/>
                </a:prstGeom>
                <a:noFill/>
                <a:ln w="9525" cap="rnd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261" name="Freeform 1045" descr="Дуб"/>
              <p:cNvSpPr>
                <a:spLocks/>
              </p:cNvSpPr>
              <p:nvPr/>
            </p:nvSpPr>
            <p:spPr bwMode="auto">
              <a:xfrm>
                <a:off x="3792" y="3408"/>
                <a:ext cx="1200" cy="144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08" y="0"/>
                  </a:cxn>
                  <a:cxn ang="0">
                    <a:pos x="1200" y="0"/>
                  </a:cxn>
                  <a:cxn ang="0">
                    <a:pos x="1056" y="144"/>
                  </a:cxn>
                  <a:cxn ang="0">
                    <a:pos x="0" y="144"/>
                  </a:cxn>
                </a:cxnLst>
                <a:rect l="0" t="0" r="r" b="b"/>
                <a:pathLst>
                  <a:path w="1200" h="144">
                    <a:moveTo>
                      <a:pt x="0" y="144"/>
                    </a:moveTo>
                    <a:lnTo>
                      <a:pt x="208" y="0"/>
                    </a:lnTo>
                    <a:lnTo>
                      <a:pt x="1200" y="0"/>
                    </a:lnTo>
                    <a:lnTo>
                      <a:pt x="1056" y="144"/>
                    </a:lnTo>
                    <a:lnTo>
                      <a:pt x="0" y="144"/>
                    </a:ln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62" name="Freeform 1046" descr="Дуб"/>
              <p:cNvSpPr>
                <a:spLocks/>
              </p:cNvSpPr>
              <p:nvPr/>
            </p:nvSpPr>
            <p:spPr bwMode="auto">
              <a:xfrm>
                <a:off x="4848" y="3408"/>
                <a:ext cx="144" cy="272"/>
              </a:xfrm>
              <a:custGeom>
                <a:avLst/>
                <a:gdLst/>
                <a:ahLst/>
                <a:cxnLst>
                  <a:cxn ang="0">
                    <a:pos x="144" y="0"/>
                  </a:cxn>
                  <a:cxn ang="0">
                    <a:pos x="144" y="144"/>
                  </a:cxn>
                  <a:cxn ang="0">
                    <a:pos x="0" y="272"/>
                  </a:cxn>
                  <a:cxn ang="0">
                    <a:pos x="0" y="144"/>
                  </a:cxn>
                  <a:cxn ang="0">
                    <a:pos x="144" y="0"/>
                  </a:cxn>
                </a:cxnLst>
                <a:rect l="0" t="0" r="r" b="b"/>
                <a:pathLst>
                  <a:path w="144" h="272">
                    <a:moveTo>
                      <a:pt x="144" y="0"/>
                    </a:moveTo>
                    <a:lnTo>
                      <a:pt x="144" y="144"/>
                    </a:lnTo>
                    <a:lnTo>
                      <a:pt x="0" y="272"/>
                    </a:lnTo>
                    <a:lnTo>
                      <a:pt x="0" y="144"/>
                    </a:lnTo>
                    <a:lnTo>
                      <a:pt x="144" y="0"/>
                    </a:ln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256" name="Group 1047"/>
              <p:cNvGrpSpPr>
                <a:grpSpLocks/>
              </p:cNvGrpSpPr>
              <p:nvPr/>
            </p:nvGrpSpPr>
            <p:grpSpPr bwMode="auto">
              <a:xfrm>
                <a:off x="4896" y="3504"/>
                <a:ext cx="147" cy="161"/>
                <a:chOff x="5325" y="3391"/>
                <a:chExt cx="289" cy="198"/>
              </a:xfrm>
            </p:grpSpPr>
            <p:sp>
              <p:nvSpPr>
                <p:cNvPr id="10264" name="Line 1048"/>
                <p:cNvSpPr>
                  <a:spLocks noChangeShapeType="1"/>
                </p:cNvSpPr>
                <p:nvPr/>
              </p:nvSpPr>
              <p:spPr bwMode="auto">
                <a:xfrm rot="-1131">
                  <a:off x="5435" y="3391"/>
                  <a:ext cx="2" cy="198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65" name="Line 1049"/>
                <p:cNvSpPr>
                  <a:spLocks noChangeShapeType="1"/>
                </p:cNvSpPr>
                <p:nvPr/>
              </p:nvSpPr>
              <p:spPr bwMode="auto">
                <a:xfrm rot="-1131">
                  <a:off x="5496" y="3391"/>
                  <a:ext cx="2" cy="198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66" name="Line 1050"/>
                <p:cNvSpPr>
                  <a:spLocks noChangeShapeType="1"/>
                </p:cNvSpPr>
                <p:nvPr/>
              </p:nvSpPr>
              <p:spPr bwMode="auto">
                <a:xfrm rot="-1131">
                  <a:off x="5435" y="3391"/>
                  <a:ext cx="2" cy="198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67" name="Line 1051"/>
                <p:cNvSpPr>
                  <a:spLocks noChangeShapeType="1"/>
                </p:cNvSpPr>
                <p:nvPr/>
              </p:nvSpPr>
              <p:spPr bwMode="auto">
                <a:xfrm rot="-1131">
                  <a:off x="5496" y="3391"/>
                  <a:ext cx="2" cy="198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68" name="Freeform 1052"/>
                <p:cNvSpPr>
                  <a:spLocks noEditPoints="1"/>
                </p:cNvSpPr>
                <p:nvPr/>
              </p:nvSpPr>
              <p:spPr bwMode="auto">
                <a:xfrm rot="-1131">
                  <a:off x="5325" y="3471"/>
                  <a:ext cx="289" cy="4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0"/>
                    </a:cxn>
                    <a:cxn ang="0">
                      <a:pos x="18" y="18"/>
                    </a:cxn>
                    <a:cxn ang="0">
                      <a:pos x="0" y="18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54" y="0"/>
                    </a:cxn>
                    <a:cxn ang="0">
                      <a:pos x="54" y="18"/>
                    </a:cxn>
                    <a:cxn ang="0">
                      <a:pos x="36" y="18"/>
                    </a:cxn>
                    <a:cxn ang="0">
                      <a:pos x="36" y="0"/>
                    </a:cxn>
                    <a:cxn ang="0">
                      <a:pos x="72" y="0"/>
                    </a:cxn>
                    <a:cxn ang="0">
                      <a:pos x="90" y="0"/>
                    </a:cxn>
                    <a:cxn ang="0">
                      <a:pos x="90" y="18"/>
                    </a:cxn>
                    <a:cxn ang="0">
                      <a:pos x="72" y="18"/>
                    </a:cxn>
                    <a:cxn ang="0">
                      <a:pos x="72" y="0"/>
                    </a:cxn>
                    <a:cxn ang="0">
                      <a:pos x="108" y="0"/>
                    </a:cxn>
                    <a:cxn ang="0">
                      <a:pos x="126" y="0"/>
                    </a:cxn>
                    <a:cxn ang="0">
                      <a:pos x="126" y="18"/>
                    </a:cxn>
                    <a:cxn ang="0">
                      <a:pos x="108" y="18"/>
                    </a:cxn>
                    <a:cxn ang="0">
                      <a:pos x="108" y="0"/>
                    </a:cxn>
                    <a:cxn ang="0">
                      <a:pos x="144" y="0"/>
                    </a:cxn>
                    <a:cxn ang="0">
                      <a:pos x="162" y="0"/>
                    </a:cxn>
                    <a:cxn ang="0">
                      <a:pos x="162" y="18"/>
                    </a:cxn>
                    <a:cxn ang="0">
                      <a:pos x="144" y="18"/>
                    </a:cxn>
                    <a:cxn ang="0">
                      <a:pos x="144" y="0"/>
                    </a:cxn>
                    <a:cxn ang="0">
                      <a:pos x="180" y="0"/>
                    </a:cxn>
                    <a:cxn ang="0">
                      <a:pos x="190" y="0"/>
                    </a:cxn>
                    <a:cxn ang="0">
                      <a:pos x="190" y="18"/>
                    </a:cxn>
                    <a:cxn ang="0">
                      <a:pos x="180" y="18"/>
                    </a:cxn>
                    <a:cxn ang="0">
                      <a:pos x="180" y="0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0592" name="Group 1159"/>
            <p:cNvGrpSpPr>
              <a:grpSpLocks/>
            </p:cNvGrpSpPr>
            <p:nvPr/>
          </p:nvGrpSpPr>
          <p:grpSpPr bwMode="auto">
            <a:xfrm rot="-282430">
              <a:off x="1899" y="581"/>
              <a:ext cx="798" cy="462"/>
              <a:chOff x="2256" y="1632"/>
              <a:chExt cx="1248" cy="824"/>
            </a:xfrm>
          </p:grpSpPr>
          <p:sp>
            <p:nvSpPr>
              <p:cNvPr id="10376" name="Rectangle 1160"/>
              <p:cNvSpPr>
                <a:spLocks noChangeArrowheads="1"/>
              </p:cNvSpPr>
              <p:nvPr/>
            </p:nvSpPr>
            <p:spPr bwMode="auto">
              <a:xfrm>
                <a:off x="2806" y="2044"/>
                <a:ext cx="238" cy="412"/>
              </a:xfrm>
              <a:prstGeom prst="rect">
                <a:avLst/>
              </a:prstGeom>
              <a:noFill/>
              <a:ln w="9525" algn="ctr">
                <a:noFill/>
                <a:prstDash val="sysDot"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i="1">
                    <a:latin typeface="Times New Roman" pitchFamily="18" charset="0"/>
                    <a:cs typeface="Arial" charset="0"/>
                  </a:rPr>
                  <a:t> </a:t>
                </a:r>
              </a:p>
            </p:txBody>
          </p:sp>
          <p:grpSp>
            <p:nvGrpSpPr>
              <p:cNvPr id="10599" name="Group 1161"/>
              <p:cNvGrpSpPr>
                <a:grpSpLocks/>
              </p:cNvGrpSpPr>
              <p:nvPr/>
            </p:nvGrpSpPr>
            <p:grpSpPr bwMode="auto">
              <a:xfrm rot="20286216" flipH="1">
                <a:off x="2448" y="1882"/>
                <a:ext cx="1056" cy="412"/>
                <a:chOff x="672" y="997"/>
                <a:chExt cx="2952" cy="2163"/>
              </a:xfrm>
            </p:grpSpPr>
            <p:sp>
              <p:nvSpPr>
                <p:cNvPr id="10378" name="Freeform 1162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/>
                  <a:ahLst/>
                  <a:cxnLst>
                    <a:cxn ang="0">
                      <a:pos x="344" y="1675"/>
                    </a:cxn>
                    <a:cxn ang="0">
                      <a:pos x="2184" y="267"/>
                    </a:cxn>
                    <a:cxn ang="0">
                      <a:pos x="2504" y="75"/>
                    </a:cxn>
                    <a:cxn ang="0">
                      <a:pos x="2696" y="27"/>
                    </a:cxn>
                    <a:cxn ang="0">
                      <a:pos x="2792" y="91"/>
                    </a:cxn>
                    <a:cxn ang="0">
                      <a:pos x="2824" y="187"/>
                    </a:cxn>
                    <a:cxn ang="0">
                      <a:pos x="2584" y="459"/>
                    </a:cxn>
                    <a:cxn ang="0">
                      <a:pos x="616" y="1947"/>
                    </a:cxn>
                    <a:cxn ang="0">
                      <a:pos x="632" y="1755"/>
                    </a:cxn>
                    <a:cxn ang="0">
                      <a:pos x="344" y="1675"/>
                    </a:cxn>
                  </a:cxnLst>
                  <a:rect l="0" t="0" r="r" b="b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4"/>
                  <a:srcRect/>
                  <a:tile tx="0" ty="0" sx="100000" sy="100000" flip="none" algn="tl"/>
                </a:blip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79" name="Oval 1163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4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80" name="Oval 1164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81" name="Oval 1165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82" name="Oval 1166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604" name="Group 1167"/>
              <p:cNvGrpSpPr>
                <a:grpSpLocks/>
              </p:cNvGrpSpPr>
              <p:nvPr/>
            </p:nvGrpSpPr>
            <p:grpSpPr bwMode="auto">
              <a:xfrm rot="20286216" flipH="1">
                <a:off x="2352" y="2016"/>
                <a:ext cx="1056" cy="412"/>
                <a:chOff x="672" y="997"/>
                <a:chExt cx="2952" cy="2163"/>
              </a:xfrm>
            </p:grpSpPr>
            <p:sp>
              <p:nvSpPr>
                <p:cNvPr id="10384" name="Freeform 1168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/>
                  <a:ahLst/>
                  <a:cxnLst>
                    <a:cxn ang="0">
                      <a:pos x="344" y="1675"/>
                    </a:cxn>
                    <a:cxn ang="0">
                      <a:pos x="2184" y="267"/>
                    </a:cxn>
                    <a:cxn ang="0">
                      <a:pos x="2504" y="75"/>
                    </a:cxn>
                    <a:cxn ang="0">
                      <a:pos x="2696" y="27"/>
                    </a:cxn>
                    <a:cxn ang="0">
                      <a:pos x="2792" y="91"/>
                    </a:cxn>
                    <a:cxn ang="0">
                      <a:pos x="2824" y="187"/>
                    </a:cxn>
                    <a:cxn ang="0">
                      <a:pos x="2584" y="459"/>
                    </a:cxn>
                    <a:cxn ang="0">
                      <a:pos x="616" y="1947"/>
                    </a:cxn>
                    <a:cxn ang="0">
                      <a:pos x="632" y="1755"/>
                    </a:cxn>
                    <a:cxn ang="0">
                      <a:pos x="344" y="1675"/>
                    </a:cxn>
                  </a:cxnLst>
                  <a:rect l="0" t="0" r="r" b="b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4"/>
                  <a:srcRect/>
                  <a:tile tx="0" ty="0" sx="100000" sy="100000" flip="none" algn="tl"/>
                </a:blip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85" name="Oval 1169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4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86" name="Oval 1170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87" name="Oval 1171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88" name="Oval 1172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613" name="Group 1173"/>
              <p:cNvGrpSpPr>
                <a:grpSpLocks/>
              </p:cNvGrpSpPr>
              <p:nvPr/>
            </p:nvGrpSpPr>
            <p:grpSpPr bwMode="auto">
              <a:xfrm rot="20286216" flipH="1">
                <a:off x="2400" y="1920"/>
                <a:ext cx="1056" cy="412"/>
                <a:chOff x="672" y="997"/>
                <a:chExt cx="2952" cy="2163"/>
              </a:xfrm>
            </p:grpSpPr>
            <p:sp>
              <p:nvSpPr>
                <p:cNvPr id="10390" name="Freeform 1174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/>
                  <a:ahLst/>
                  <a:cxnLst>
                    <a:cxn ang="0">
                      <a:pos x="344" y="1675"/>
                    </a:cxn>
                    <a:cxn ang="0">
                      <a:pos x="2184" y="267"/>
                    </a:cxn>
                    <a:cxn ang="0">
                      <a:pos x="2504" y="75"/>
                    </a:cxn>
                    <a:cxn ang="0">
                      <a:pos x="2696" y="27"/>
                    </a:cxn>
                    <a:cxn ang="0">
                      <a:pos x="2792" y="91"/>
                    </a:cxn>
                    <a:cxn ang="0">
                      <a:pos x="2824" y="187"/>
                    </a:cxn>
                    <a:cxn ang="0">
                      <a:pos x="2584" y="459"/>
                    </a:cxn>
                    <a:cxn ang="0">
                      <a:pos x="616" y="1947"/>
                    </a:cxn>
                    <a:cxn ang="0">
                      <a:pos x="632" y="1755"/>
                    </a:cxn>
                    <a:cxn ang="0">
                      <a:pos x="344" y="1675"/>
                    </a:cxn>
                  </a:cxnLst>
                  <a:rect l="0" t="0" r="r" b="b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4"/>
                  <a:srcRect/>
                  <a:tile tx="0" ty="0" sx="100000" sy="100000" flip="none" algn="tl"/>
                </a:blip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91" name="Oval 1175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4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2" name="Oval 1176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3" name="Oval 1177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4" name="Oval 1178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614" name="Group 1179"/>
              <p:cNvGrpSpPr>
                <a:grpSpLocks/>
              </p:cNvGrpSpPr>
              <p:nvPr/>
            </p:nvGrpSpPr>
            <p:grpSpPr bwMode="auto">
              <a:xfrm rot="20286216" flipH="1">
                <a:off x="2256" y="1968"/>
                <a:ext cx="1056" cy="412"/>
                <a:chOff x="672" y="997"/>
                <a:chExt cx="2952" cy="2163"/>
              </a:xfrm>
            </p:grpSpPr>
            <p:sp>
              <p:nvSpPr>
                <p:cNvPr id="10396" name="Freeform 1180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/>
                  <a:ahLst/>
                  <a:cxnLst>
                    <a:cxn ang="0">
                      <a:pos x="344" y="1675"/>
                    </a:cxn>
                    <a:cxn ang="0">
                      <a:pos x="2184" y="267"/>
                    </a:cxn>
                    <a:cxn ang="0">
                      <a:pos x="2504" y="75"/>
                    </a:cxn>
                    <a:cxn ang="0">
                      <a:pos x="2696" y="27"/>
                    </a:cxn>
                    <a:cxn ang="0">
                      <a:pos x="2792" y="91"/>
                    </a:cxn>
                    <a:cxn ang="0">
                      <a:pos x="2824" y="187"/>
                    </a:cxn>
                    <a:cxn ang="0">
                      <a:pos x="2584" y="459"/>
                    </a:cxn>
                    <a:cxn ang="0">
                      <a:pos x="616" y="1947"/>
                    </a:cxn>
                    <a:cxn ang="0">
                      <a:pos x="632" y="1755"/>
                    </a:cxn>
                    <a:cxn ang="0">
                      <a:pos x="344" y="1675"/>
                    </a:cxn>
                  </a:cxnLst>
                  <a:rect l="0" t="0" r="r" b="b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4"/>
                  <a:srcRect/>
                  <a:tile tx="0" ty="0" sx="100000" sy="100000" flip="none" algn="tl"/>
                </a:blip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97" name="Oval 1181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4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8" name="Oval 1182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9" name="Oval 1183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0" name="Oval 1184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617" name="Group 1185"/>
              <p:cNvGrpSpPr>
                <a:grpSpLocks/>
              </p:cNvGrpSpPr>
              <p:nvPr/>
            </p:nvGrpSpPr>
            <p:grpSpPr bwMode="auto">
              <a:xfrm rot="20286216" flipH="1">
                <a:off x="2400" y="1796"/>
                <a:ext cx="1056" cy="412"/>
                <a:chOff x="672" y="997"/>
                <a:chExt cx="2952" cy="2163"/>
              </a:xfrm>
            </p:grpSpPr>
            <p:sp>
              <p:nvSpPr>
                <p:cNvPr id="10402" name="Freeform 1186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/>
                  <a:ahLst/>
                  <a:cxnLst>
                    <a:cxn ang="0">
                      <a:pos x="344" y="1675"/>
                    </a:cxn>
                    <a:cxn ang="0">
                      <a:pos x="2184" y="267"/>
                    </a:cxn>
                    <a:cxn ang="0">
                      <a:pos x="2504" y="75"/>
                    </a:cxn>
                    <a:cxn ang="0">
                      <a:pos x="2696" y="27"/>
                    </a:cxn>
                    <a:cxn ang="0">
                      <a:pos x="2792" y="91"/>
                    </a:cxn>
                    <a:cxn ang="0">
                      <a:pos x="2824" y="187"/>
                    </a:cxn>
                    <a:cxn ang="0">
                      <a:pos x="2584" y="459"/>
                    </a:cxn>
                    <a:cxn ang="0">
                      <a:pos x="616" y="1947"/>
                    </a:cxn>
                    <a:cxn ang="0">
                      <a:pos x="632" y="1755"/>
                    </a:cxn>
                    <a:cxn ang="0">
                      <a:pos x="344" y="1675"/>
                    </a:cxn>
                  </a:cxnLst>
                  <a:rect l="0" t="0" r="r" b="b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4"/>
                  <a:srcRect/>
                  <a:tile tx="0" ty="0" sx="100000" sy="100000" flip="none" algn="tl"/>
                </a:blip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03" name="Oval 1187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4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4" name="Oval 1188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5" name="Oval 1189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6" name="Oval 1190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618" name="Group 1191"/>
              <p:cNvGrpSpPr>
                <a:grpSpLocks/>
              </p:cNvGrpSpPr>
              <p:nvPr/>
            </p:nvGrpSpPr>
            <p:grpSpPr bwMode="auto">
              <a:xfrm rot="20286216" flipH="1">
                <a:off x="2304" y="1872"/>
                <a:ext cx="1056" cy="412"/>
                <a:chOff x="672" y="997"/>
                <a:chExt cx="2952" cy="2163"/>
              </a:xfrm>
            </p:grpSpPr>
            <p:sp>
              <p:nvSpPr>
                <p:cNvPr id="10408" name="Freeform 1192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/>
                  <a:ahLst/>
                  <a:cxnLst>
                    <a:cxn ang="0">
                      <a:pos x="344" y="1675"/>
                    </a:cxn>
                    <a:cxn ang="0">
                      <a:pos x="2184" y="267"/>
                    </a:cxn>
                    <a:cxn ang="0">
                      <a:pos x="2504" y="75"/>
                    </a:cxn>
                    <a:cxn ang="0">
                      <a:pos x="2696" y="27"/>
                    </a:cxn>
                    <a:cxn ang="0">
                      <a:pos x="2792" y="91"/>
                    </a:cxn>
                    <a:cxn ang="0">
                      <a:pos x="2824" y="187"/>
                    </a:cxn>
                    <a:cxn ang="0">
                      <a:pos x="2584" y="459"/>
                    </a:cxn>
                    <a:cxn ang="0">
                      <a:pos x="616" y="1947"/>
                    </a:cxn>
                    <a:cxn ang="0">
                      <a:pos x="632" y="1755"/>
                    </a:cxn>
                    <a:cxn ang="0">
                      <a:pos x="344" y="1675"/>
                    </a:cxn>
                  </a:cxnLst>
                  <a:rect l="0" t="0" r="r" b="b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4"/>
                  <a:srcRect/>
                  <a:tile tx="0" ty="0" sx="100000" sy="100000" flip="none" algn="tl"/>
                </a:blip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09" name="Oval 1193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4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0" name="Oval 1194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1" name="Oval 1195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2" name="Oval 1196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620" name="Group 1197"/>
              <p:cNvGrpSpPr>
                <a:grpSpLocks/>
              </p:cNvGrpSpPr>
              <p:nvPr/>
            </p:nvGrpSpPr>
            <p:grpSpPr bwMode="auto">
              <a:xfrm rot="20286216" flipH="1">
                <a:off x="2256" y="1872"/>
                <a:ext cx="1056" cy="412"/>
                <a:chOff x="672" y="997"/>
                <a:chExt cx="2952" cy="2163"/>
              </a:xfrm>
            </p:grpSpPr>
            <p:sp>
              <p:nvSpPr>
                <p:cNvPr id="10414" name="Freeform 1198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/>
                  <a:ahLst/>
                  <a:cxnLst>
                    <a:cxn ang="0">
                      <a:pos x="344" y="1675"/>
                    </a:cxn>
                    <a:cxn ang="0">
                      <a:pos x="2184" y="267"/>
                    </a:cxn>
                    <a:cxn ang="0">
                      <a:pos x="2504" y="75"/>
                    </a:cxn>
                    <a:cxn ang="0">
                      <a:pos x="2696" y="27"/>
                    </a:cxn>
                    <a:cxn ang="0">
                      <a:pos x="2792" y="91"/>
                    </a:cxn>
                    <a:cxn ang="0">
                      <a:pos x="2824" y="187"/>
                    </a:cxn>
                    <a:cxn ang="0">
                      <a:pos x="2584" y="459"/>
                    </a:cxn>
                    <a:cxn ang="0">
                      <a:pos x="616" y="1947"/>
                    </a:cxn>
                    <a:cxn ang="0">
                      <a:pos x="632" y="1755"/>
                    </a:cxn>
                    <a:cxn ang="0">
                      <a:pos x="344" y="1675"/>
                    </a:cxn>
                  </a:cxnLst>
                  <a:rect l="0" t="0" r="r" b="b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4"/>
                  <a:srcRect/>
                  <a:tile tx="0" ty="0" sx="100000" sy="100000" flip="none" algn="tl"/>
                </a:blip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15" name="Oval 1199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4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6" name="Oval 1200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7" name="Oval 1201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8" name="Oval 1202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621" name="Group 1203"/>
              <p:cNvGrpSpPr>
                <a:grpSpLocks/>
              </p:cNvGrpSpPr>
              <p:nvPr/>
            </p:nvGrpSpPr>
            <p:grpSpPr bwMode="auto">
              <a:xfrm rot="20286216" flipH="1">
                <a:off x="2352" y="1728"/>
                <a:ext cx="1056" cy="412"/>
                <a:chOff x="672" y="997"/>
                <a:chExt cx="2952" cy="2163"/>
              </a:xfrm>
            </p:grpSpPr>
            <p:sp>
              <p:nvSpPr>
                <p:cNvPr id="10420" name="Freeform 1204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/>
                  <a:ahLst/>
                  <a:cxnLst>
                    <a:cxn ang="0">
                      <a:pos x="344" y="1675"/>
                    </a:cxn>
                    <a:cxn ang="0">
                      <a:pos x="2184" y="267"/>
                    </a:cxn>
                    <a:cxn ang="0">
                      <a:pos x="2504" y="75"/>
                    </a:cxn>
                    <a:cxn ang="0">
                      <a:pos x="2696" y="27"/>
                    </a:cxn>
                    <a:cxn ang="0">
                      <a:pos x="2792" y="91"/>
                    </a:cxn>
                    <a:cxn ang="0">
                      <a:pos x="2824" y="187"/>
                    </a:cxn>
                    <a:cxn ang="0">
                      <a:pos x="2584" y="459"/>
                    </a:cxn>
                    <a:cxn ang="0">
                      <a:pos x="616" y="1947"/>
                    </a:cxn>
                    <a:cxn ang="0">
                      <a:pos x="632" y="1755"/>
                    </a:cxn>
                    <a:cxn ang="0">
                      <a:pos x="344" y="1675"/>
                    </a:cxn>
                  </a:cxnLst>
                  <a:rect l="0" t="0" r="r" b="b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4"/>
                  <a:srcRect/>
                  <a:tile tx="0" ty="0" sx="100000" sy="100000" flip="none" algn="tl"/>
                </a:blip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21" name="Oval 1205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4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2" name="Oval 1206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3" name="Oval 1207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4" name="Oval 1208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622" name="Group 1209"/>
              <p:cNvGrpSpPr>
                <a:grpSpLocks/>
              </p:cNvGrpSpPr>
              <p:nvPr/>
            </p:nvGrpSpPr>
            <p:grpSpPr bwMode="auto">
              <a:xfrm rot="20286216" flipH="1">
                <a:off x="2352" y="1632"/>
                <a:ext cx="1056" cy="412"/>
                <a:chOff x="672" y="997"/>
                <a:chExt cx="2952" cy="2163"/>
              </a:xfrm>
            </p:grpSpPr>
            <p:sp>
              <p:nvSpPr>
                <p:cNvPr id="10426" name="Freeform 1210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/>
                  <a:ahLst/>
                  <a:cxnLst>
                    <a:cxn ang="0">
                      <a:pos x="344" y="1675"/>
                    </a:cxn>
                    <a:cxn ang="0">
                      <a:pos x="2184" y="267"/>
                    </a:cxn>
                    <a:cxn ang="0">
                      <a:pos x="2504" y="75"/>
                    </a:cxn>
                    <a:cxn ang="0">
                      <a:pos x="2696" y="27"/>
                    </a:cxn>
                    <a:cxn ang="0">
                      <a:pos x="2792" y="91"/>
                    </a:cxn>
                    <a:cxn ang="0">
                      <a:pos x="2824" y="187"/>
                    </a:cxn>
                    <a:cxn ang="0">
                      <a:pos x="2584" y="459"/>
                    </a:cxn>
                    <a:cxn ang="0">
                      <a:pos x="616" y="1947"/>
                    </a:cxn>
                    <a:cxn ang="0">
                      <a:pos x="632" y="1755"/>
                    </a:cxn>
                    <a:cxn ang="0">
                      <a:pos x="344" y="1675"/>
                    </a:cxn>
                  </a:cxnLst>
                  <a:rect l="0" t="0" r="r" b="b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4"/>
                  <a:srcRect/>
                  <a:tile tx="0" ty="0" sx="100000" sy="100000" flip="none" algn="tl"/>
                </a:blip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27" name="Oval 1211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4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8" name="Oval 1212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9" name="Oval 1213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0" name="Oval 1214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623" name="Group 1215"/>
              <p:cNvGrpSpPr>
                <a:grpSpLocks/>
              </p:cNvGrpSpPr>
              <p:nvPr/>
            </p:nvGrpSpPr>
            <p:grpSpPr bwMode="auto">
              <a:xfrm rot="20286216" flipH="1">
                <a:off x="2256" y="1680"/>
                <a:ext cx="1056" cy="412"/>
                <a:chOff x="672" y="997"/>
                <a:chExt cx="2952" cy="2163"/>
              </a:xfrm>
            </p:grpSpPr>
            <p:sp>
              <p:nvSpPr>
                <p:cNvPr id="10432" name="Freeform 1216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/>
                  <a:ahLst/>
                  <a:cxnLst>
                    <a:cxn ang="0">
                      <a:pos x="344" y="1675"/>
                    </a:cxn>
                    <a:cxn ang="0">
                      <a:pos x="2184" y="267"/>
                    </a:cxn>
                    <a:cxn ang="0">
                      <a:pos x="2504" y="75"/>
                    </a:cxn>
                    <a:cxn ang="0">
                      <a:pos x="2696" y="27"/>
                    </a:cxn>
                    <a:cxn ang="0">
                      <a:pos x="2792" y="91"/>
                    </a:cxn>
                    <a:cxn ang="0">
                      <a:pos x="2824" y="187"/>
                    </a:cxn>
                    <a:cxn ang="0">
                      <a:pos x="2584" y="459"/>
                    </a:cxn>
                    <a:cxn ang="0">
                      <a:pos x="616" y="1947"/>
                    </a:cxn>
                    <a:cxn ang="0">
                      <a:pos x="632" y="1755"/>
                    </a:cxn>
                    <a:cxn ang="0">
                      <a:pos x="344" y="1675"/>
                    </a:cxn>
                  </a:cxnLst>
                  <a:rect l="0" t="0" r="r" b="b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4"/>
                  <a:srcRect/>
                  <a:tile tx="0" ty="0" sx="100000" sy="100000" flip="none" algn="tl"/>
                </a:blip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33" name="Oval 1217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4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4" name="Oval 1218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5" name="Oval 1219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6" name="Oval 1220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0437" name="Freeform 1221" descr="Орех"/>
              <p:cNvSpPr>
                <a:spLocks/>
              </p:cNvSpPr>
              <p:nvPr/>
            </p:nvSpPr>
            <p:spPr bwMode="auto">
              <a:xfrm>
                <a:off x="2884" y="1776"/>
                <a:ext cx="332" cy="486"/>
              </a:xfrm>
              <a:custGeom>
                <a:avLst/>
                <a:gdLst/>
                <a:ahLst/>
                <a:cxnLst>
                  <a:cxn ang="0">
                    <a:pos x="302" y="0"/>
                  </a:cxn>
                  <a:cxn ang="0">
                    <a:pos x="60" y="126"/>
                  </a:cxn>
                  <a:cxn ang="0">
                    <a:pos x="0" y="486"/>
                  </a:cxn>
                  <a:cxn ang="0">
                    <a:pos x="36" y="486"/>
                  </a:cxn>
                  <a:cxn ang="0">
                    <a:pos x="97" y="150"/>
                  </a:cxn>
                  <a:cxn ang="0">
                    <a:pos x="157" y="106"/>
                  </a:cxn>
                  <a:cxn ang="0">
                    <a:pos x="332" y="15"/>
                  </a:cxn>
                  <a:cxn ang="0">
                    <a:pos x="302" y="0"/>
                  </a:cxn>
                </a:cxnLst>
                <a:rect l="0" t="0" r="r" b="b"/>
                <a:pathLst>
                  <a:path w="332" h="486">
                    <a:moveTo>
                      <a:pt x="302" y="0"/>
                    </a:moveTo>
                    <a:lnTo>
                      <a:pt x="60" y="126"/>
                    </a:lnTo>
                    <a:lnTo>
                      <a:pt x="0" y="486"/>
                    </a:lnTo>
                    <a:lnTo>
                      <a:pt x="36" y="486"/>
                    </a:lnTo>
                    <a:lnTo>
                      <a:pt x="97" y="150"/>
                    </a:lnTo>
                    <a:lnTo>
                      <a:pt x="157" y="106"/>
                    </a:lnTo>
                    <a:lnTo>
                      <a:pt x="332" y="15"/>
                    </a:lnTo>
                    <a:lnTo>
                      <a:pt x="302" y="0"/>
                    </a:lnTo>
                    <a:close/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38" name="Freeform 1222" descr="Орех"/>
              <p:cNvSpPr>
                <a:spLocks/>
              </p:cNvSpPr>
              <p:nvPr/>
            </p:nvSpPr>
            <p:spPr bwMode="auto">
              <a:xfrm>
                <a:off x="2400" y="1776"/>
                <a:ext cx="332" cy="486"/>
              </a:xfrm>
              <a:custGeom>
                <a:avLst/>
                <a:gdLst/>
                <a:ahLst/>
                <a:cxnLst>
                  <a:cxn ang="0">
                    <a:pos x="302" y="0"/>
                  </a:cxn>
                  <a:cxn ang="0">
                    <a:pos x="60" y="126"/>
                  </a:cxn>
                  <a:cxn ang="0">
                    <a:pos x="0" y="486"/>
                  </a:cxn>
                  <a:cxn ang="0">
                    <a:pos x="36" y="486"/>
                  </a:cxn>
                  <a:cxn ang="0">
                    <a:pos x="97" y="150"/>
                  </a:cxn>
                  <a:cxn ang="0">
                    <a:pos x="157" y="106"/>
                  </a:cxn>
                  <a:cxn ang="0">
                    <a:pos x="332" y="15"/>
                  </a:cxn>
                  <a:cxn ang="0">
                    <a:pos x="302" y="0"/>
                  </a:cxn>
                </a:cxnLst>
                <a:rect l="0" t="0" r="r" b="b"/>
                <a:pathLst>
                  <a:path w="332" h="486">
                    <a:moveTo>
                      <a:pt x="302" y="0"/>
                    </a:moveTo>
                    <a:lnTo>
                      <a:pt x="60" y="126"/>
                    </a:lnTo>
                    <a:lnTo>
                      <a:pt x="0" y="486"/>
                    </a:lnTo>
                    <a:lnTo>
                      <a:pt x="36" y="486"/>
                    </a:lnTo>
                    <a:lnTo>
                      <a:pt x="97" y="150"/>
                    </a:lnTo>
                    <a:lnTo>
                      <a:pt x="157" y="106"/>
                    </a:lnTo>
                    <a:lnTo>
                      <a:pt x="332" y="15"/>
                    </a:lnTo>
                    <a:lnTo>
                      <a:pt x="302" y="0"/>
                    </a:lnTo>
                    <a:close/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87" name="Group 1223"/>
            <p:cNvGrpSpPr>
              <a:grpSpLocks/>
            </p:cNvGrpSpPr>
            <p:nvPr/>
          </p:nvGrpSpPr>
          <p:grpSpPr bwMode="auto">
            <a:xfrm rot="-282430">
              <a:off x="3564" y="379"/>
              <a:ext cx="1116" cy="590"/>
              <a:chOff x="723" y="872"/>
              <a:chExt cx="2390" cy="1386"/>
            </a:xfrm>
          </p:grpSpPr>
          <p:grpSp>
            <p:nvGrpSpPr>
              <p:cNvPr id="9290" name="Group 1224"/>
              <p:cNvGrpSpPr>
                <a:grpSpLocks/>
              </p:cNvGrpSpPr>
              <p:nvPr/>
            </p:nvGrpSpPr>
            <p:grpSpPr bwMode="auto">
              <a:xfrm>
                <a:off x="2087" y="1824"/>
                <a:ext cx="409" cy="434"/>
                <a:chOff x="2298" y="1822"/>
                <a:chExt cx="409" cy="434"/>
              </a:xfrm>
            </p:grpSpPr>
            <p:grpSp>
              <p:nvGrpSpPr>
                <p:cNvPr id="9291" name="Group 1225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9292" name="Group 1226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9293" name="Group 12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0444" name="Oval 12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445" name="Oval 12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294" name="Group 123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0447" name="Oval 12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448" name="Oval 12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9295" name="Group 1233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0450" name="Freeform 1234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451" name="Freeform 1235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9296" name="Group 1236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9297" name="Group 1237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0454" name="Oval 12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455" name="Oval 12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298" name="Group 1240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0457" name="Oval 12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458" name="Oval 12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9299" name="Group 124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0460" name="Freeform 1244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461" name="Freeform 1245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300" name="Group 1246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0463" name="Oval 1247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464" name="Oval 124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301" name="Group 1249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0466" name="Oval 1250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467" name="Oval 125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302" name="Group 1252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0469" name="Oval 1253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470" name="Oval 1254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303" name="Group 1255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0472" name="Oval 1256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473" name="Oval 1257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304" name="Group 1258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0475" name="Freeform 1259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476" name="Freeform 1260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9305" name="Group 1261"/>
              <p:cNvGrpSpPr>
                <a:grpSpLocks/>
              </p:cNvGrpSpPr>
              <p:nvPr/>
            </p:nvGrpSpPr>
            <p:grpSpPr bwMode="auto">
              <a:xfrm>
                <a:off x="1511" y="1824"/>
                <a:ext cx="409" cy="434"/>
                <a:chOff x="2298" y="1822"/>
                <a:chExt cx="409" cy="434"/>
              </a:xfrm>
            </p:grpSpPr>
            <p:grpSp>
              <p:nvGrpSpPr>
                <p:cNvPr id="9306" name="Group 1262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9307" name="Group 1263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9308" name="Group 126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0481" name="Oval 126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482" name="Oval 126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309" name="Group 126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0484" name="Oval 12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485" name="Oval 12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9310" name="Group 1270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0487" name="Freeform 1271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488" name="Freeform 1272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9311" name="Group 1273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0626" name="Group 1274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0491" name="Oval 12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492" name="Oval 12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629" name="Group 1277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0494" name="Oval 12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495" name="Oval 12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0630" name="Group 1280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0497" name="Freeform 1281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498" name="Freeform 1282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631" name="Group 1283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0500" name="Oval 1284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501" name="Oval 128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632" name="Group 1286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0503" name="Oval 1287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504" name="Oval 128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635" name="Group 1289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0506" name="Oval 1290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507" name="Oval 1291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638" name="Group 1292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0509" name="Oval 1293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510" name="Oval 1294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641" name="Group 1295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0512" name="Freeform 1296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513" name="Freeform 1297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642" name="Group 1298"/>
              <p:cNvGrpSpPr>
                <a:grpSpLocks/>
              </p:cNvGrpSpPr>
              <p:nvPr/>
            </p:nvGrpSpPr>
            <p:grpSpPr bwMode="auto">
              <a:xfrm>
                <a:off x="2793" y="1608"/>
                <a:ext cx="320" cy="321"/>
                <a:chOff x="0" y="2496"/>
                <a:chExt cx="304" cy="285"/>
              </a:xfrm>
            </p:grpSpPr>
            <p:sp>
              <p:nvSpPr>
                <p:cNvPr id="10515" name="Line 1299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16" name="Freeform 1300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0"/>
                    </a:cxn>
                    <a:cxn ang="0">
                      <a:pos x="18" y="18"/>
                    </a:cxn>
                    <a:cxn ang="0">
                      <a:pos x="0" y="18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54" y="0"/>
                    </a:cxn>
                    <a:cxn ang="0">
                      <a:pos x="54" y="18"/>
                    </a:cxn>
                    <a:cxn ang="0">
                      <a:pos x="36" y="18"/>
                    </a:cxn>
                    <a:cxn ang="0">
                      <a:pos x="36" y="0"/>
                    </a:cxn>
                    <a:cxn ang="0">
                      <a:pos x="72" y="0"/>
                    </a:cxn>
                    <a:cxn ang="0">
                      <a:pos x="90" y="0"/>
                    </a:cxn>
                    <a:cxn ang="0">
                      <a:pos x="90" y="18"/>
                    </a:cxn>
                    <a:cxn ang="0">
                      <a:pos x="72" y="18"/>
                    </a:cxn>
                    <a:cxn ang="0">
                      <a:pos x="72" y="0"/>
                    </a:cxn>
                    <a:cxn ang="0">
                      <a:pos x="108" y="0"/>
                    </a:cxn>
                    <a:cxn ang="0">
                      <a:pos x="126" y="0"/>
                    </a:cxn>
                    <a:cxn ang="0">
                      <a:pos x="126" y="18"/>
                    </a:cxn>
                    <a:cxn ang="0">
                      <a:pos x="108" y="18"/>
                    </a:cxn>
                    <a:cxn ang="0">
                      <a:pos x="108" y="0"/>
                    </a:cxn>
                    <a:cxn ang="0">
                      <a:pos x="144" y="0"/>
                    </a:cxn>
                    <a:cxn ang="0">
                      <a:pos x="162" y="0"/>
                    </a:cxn>
                    <a:cxn ang="0">
                      <a:pos x="162" y="18"/>
                    </a:cxn>
                    <a:cxn ang="0">
                      <a:pos x="144" y="18"/>
                    </a:cxn>
                    <a:cxn ang="0">
                      <a:pos x="144" y="0"/>
                    </a:cxn>
                    <a:cxn ang="0">
                      <a:pos x="180" y="0"/>
                    </a:cxn>
                    <a:cxn ang="0">
                      <a:pos x="190" y="0"/>
                    </a:cxn>
                    <a:cxn ang="0">
                      <a:pos x="190" y="18"/>
                    </a:cxn>
                    <a:cxn ang="0">
                      <a:pos x="180" y="18"/>
                    </a:cxn>
                    <a:cxn ang="0">
                      <a:pos x="180" y="0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643" name="Group 1301"/>
              <p:cNvGrpSpPr>
                <a:grpSpLocks/>
              </p:cNvGrpSpPr>
              <p:nvPr/>
            </p:nvGrpSpPr>
            <p:grpSpPr bwMode="auto">
              <a:xfrm>
                <a:off x="1056" y="1822"/>
                <a:ext cx="405" cy="434"/>
                <a:chOff x="1177" y="1822"/>
                <a:chExt cx="405" cy="434"/>
              </a:xfrm>
            </p:grpSpPr>
            <p:grpSp>
              <p:nvGrpSpPr>
                <p:cNvPr id="10646" name="Group 1302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10649" name="Group 1303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grpSp>
                  <p:nvGrpSpPr>
                    <p:cNvPr id="10652" name="Group 130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10521" name="Oval 130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522" name="Oval 130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0653" name="Group 130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10524" name="Oval 130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525" name="Oval 130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0656" name="Group 1310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10527" name="Freeform 1311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528" name="Freeform 1312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0659" name="Group 1313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10662" name="Group 1314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10531" name="Oval 13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532" name="Oval 13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665" name="Group 1317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10534" name="Oval 13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535" name="Oval 13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0668" name="Group 1320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0537" name="Freeform 1321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538" name="Freeform 1322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671" name="Group 1323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10540" name="Oval 1324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541" name="Oval 1325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674" name="Group 1326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0543" name="Oval 1327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544" name="Oval 1328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677" name="Group 1329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10546" name="Oval 1330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547" name="Oval 1331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678" name="Group 1332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0549" name="Oval 1333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550" name="Oval 1334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681" name="Group 1335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0552" name="Freeform 1336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553" name="Freeform 1337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684" name="Group 1338"/>
              <p:cNvGrpSpPr>
                <a:grpSpLocks/>
              </p:cNvGrpSpPr>
              <p:nvPr/>
            </p:nvGrpSpPr>
            <p:grpSpPr bwMode="auto">
              <a:xfrm>
                <a:off x="2519" y="1822"/>
                <a:ext cx="409" cy="434"/>
                <a:chOff x="2298" y="1822"/>
                <a:chExt cx="409" cy="434"/>
              </a:xfrm>
            </p:grpSpPr>
            <p:grpSp>
              <p:nvGrpSpPr>
                <p:cNvPr id="10687" name="Group 1339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0690" name="Group 1340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10693" name="Group 13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0558" name="Oval 13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559" name="Oval 13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0696" name="Group 134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0561" name="Oval 134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562" name="Oval 13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0699" name="Group 1347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0564" name="Freeform 1348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565" name="Freeform 1349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0703" name="Group 135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0707" name="Group 1351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0568" name="Oval 13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569" name="Oval 13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716" name="Group 1354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0571" name="Oval 13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572" name="Oval 1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0721" name="Group 1357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0574" name="Freeform 1358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575" name="Freeform 1359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726" name="Group 136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0577" name="Oval 1361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578" name="Oval 136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727" name="Group 136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0580" name="Oval 1364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581" name="Oval 136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728" name="Group 1366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0583" name="Oval 1367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584" name="Oval 136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729" name="Group 1369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0586" name="Oval 1370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587" name="Oval 137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732" name="Group 1372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0589" name="Freeform 1373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590" name="Freeform 1374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10591" name="Freeform 1375"/>
              <p:cNvSpPr>
                <a:spLocks/>
              </p:cNvSpPr>
              <p:nvPr/>
            </p:nvSpPr>
            <p:spPr bwMode="auto">
              <a:xfrm>
                <a:off x="879" y="1608"/>
                <a:ext cx="4" cy="2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232"/>
                  </a:cxn>
                </a:cxnLst>
                <a:rect l="0" t="0" r="r" b="b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735" name="Group 1376"/>
              <p:cNvGrpSpPr>
                <a:grpSpLocks/>
              </p:cNvGrpSpPr>
              <p:nvPr/>
            </p:nvGrpSpPr>
            <p:grpSpPr bwMode="auto">
              <a:xfrm>
                <a:off x="723" y="1608"/>
                <a:ext cx="320" cy="321"/>
                <a:chOff x="0" y="2496"/>
                <a:chExt cx="304" cy="285"/>
              </a:xfrm>
            </p:grpSpPr>
            <p:sp>
              <p:nvSpPr>
                <p:cNvPr id="10593" name="Line 1377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94" name="Freeform 1378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0"/>
                    </a:cxn>
                    <a:cxn ang="0">
                      <a:pos x="18" y="18"/>
                    </a:cxn>
                    <a:cxn ang="0">
                      <a:pos x="0" y="18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54" y="0"/>
                    </a:cxn>
                    <a:cxn ang="0">
                      <a:pos x="54" y="18"/>
                    </a:cxn>
                    <a:cxn ang="0">
                      <a:pos x="36" y="18"/>
                    </a:cxn>
                    <a:cxn ang="0">
                      <a:pos x="36" y="0"/>
                    </a:cxn>
                    <a:cxn ang="0">
                      <a:pos x="72" y="0"/>
                    </a:cxn>
                    <a:cxn ang="0">
                      <a:pos x="90" y="0"/>
                    </a:cxn>
                    <a:cxn ang="0">
                      <a:pos x="90" y="18"/>
                    </a:cxn>
                    <a:cxn ang="0">
                      <a:pos x="72" y="18"/>
                    </a:cxn>
                    <a:cxn ang="0">
                      <a:pos x="72" y="0"/>
                    </a:cxn>
                    <a:cxn ang="0">
                      <a:pos x="108" y="0"/>
                    </a:cxn>
                    <a:cxn ang="0">
                      <a:pos x="126" y="0"/>
                    </a:cxn>
                    <a:cxn ang="0">
                      <a:pos x="126" y="18"/>
                    </a:cxn>
                    <a:cxn ang="0">
                      <a:pos x="108" y="18"/>
                    </a:cxn>
                    <a:cxn ang="0">
                      <a:pos x="108" y="0"/>
                    </a:cxn>
                    <a:cxn ang="0">
                      <a:pos x="144" y="0"/>
                    </a:cxn>
                    <a:cxn ang="0">
                      <a:pos x="162" y="0"/>
                    </a:cxn>
                    <a:cxn ang="0">
                      <a:pos x="162" y="18"/>
                    </a:cxn>
                    <a:cxn ang="0">
                      <a:pos x="144" y="18"/>
                    </a:cxn>
                    <a:cxn ang="0">
                      <a:pos x="144" y="0"/>
                    </a:cxn>
                    <a:cxn ang="0">
                      <a:pos x="180" y="0"/>
                    </a:cxn>
                    <a:cxn ang="0">
                      <a:pos x="190" y="0"/>
                    </a:cxn>
                    <a:cxn ang="0">
                      <a:pos x="190" y="18"/>
                    </a:cxn>
                    <a:cxn ang="0">
                      <a:pos x="180" y="18"/>
                    </a:cxn>
                    <a:cxn ang="0">
                      <a:pos x="180" y="0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595" name="Freeform 1379"/>
              <p:cNvSpPr>
                <a:spLocks/>
              </p:cNvSpPr>
              <p:nvPr/>
            </p:nvSpPr>
            <p:spPr bwMode="auto">
              <a:xfrm>
                <a:off x="992" y="1095"/>
                <a:ext cx="2088" cy="891"/>
              </a:xfrm>
              <a:custGeom>
                <a:avLst/>
                <a:gdLst/>
                <a:ahLst/>
                <a:cxnLst>
                  <a:cxn ang="0">
                    <a:pos x="0" y="143"/>
                  </a:cxn>
                  <a:cxn ang="0">
                    <a:pos x="110" y="0"/>
                  </a:cxn>
                  <a:cxn ang="0">
                    <a:pos x="1668" y="0"/>
                  </a:cxn>
                  <a:cxn ang="0">
                    <a:pos x="1875" y="99"/>
                  </a:cxn>
                  <a:cxn ang="0">
                    <a:pos x="2088" y="513"/>
                  </a:cxn>
                  <a:cxn ang="0">
                    <a:pos x="2072" y="881"/>
                  </a:cxn>
                  <a:cxn ang="0">
                    <a:pos x="1771" y="891"/>
                  </a:cxn>
                  <a:cxn ang="0">
                    <a:pos x="110" y="891"/>
                  </a:cxn>
                  <a:cxn ang="0">
                    <a:pos x="6" y="792"/>
                  </a:cxn>
                  <a:cxn ang="0">
                    <a:pos x="8" y="131"/>
                  </a:cxn>
                </a:cxnLst>
                <a:rect l="0" t="0" r="r" b="b"/>
                <a:pathLst>
                  <a:path w="2088" h="891">
                    <a:moveTo>
                      <a:pt x="0" y="143"/>
                    </a:moveTo>
                    <a:lnTo>
                      <a:pt x="110" y="0"/>
                    </a:lnTo>
                    <a:lnTo>
                      <a:pt x="1668" y="0"/>
                    </a:lnTo>
                    <a:lnTo>
                      <a:pt x="1875" y="99"/>
                    </a:lnTo>
                    <a:lnTo>
                      <a:pt x="2088" y="513"/>
                    </a:lnTo>
                    <a:lnTo>
                      <a:pt x="2072" y="881"/>
                    </a:lnTo>
                    <a:lnTo>
                      <a:pt x="1771" y="891"/>
                    </a:lnTo>
                    <a:lnTo>
                      <a:pt x="110" y="891"/>
                    </a:lnTo>
                    <a:lnTo>
                      <a:pt x="6" y="792"/>
                    </a:lnTo>
                    <a:lnTo>
                      <a:pt x="8" y="131"/>
                    </a:lnTo>
                  </a:path>
                </a:pathLst>
              </a:custGeom>
              <a:gradFill rotWithShape="1">
                <a:gsLst>
                  <a:gs pos="0">
                    <a:srgbClr val="00D200"/>
                  </a:gs>
                  <a:gs pos="50000">
                    <a:srgbClr val="008000"/>
                  </a:gs>
                  <a:gs pos="100000">
                    <a:srgbClr val="00D200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00480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96" name="Rectangle 1380"/>
              <p:cNvSpPr>
                <a:spLocks noChangeArrowheads="1"/>
              </p:cNvSpPr>
              <p:nvPr/>
            </p:nvSpPr>
            <p:spPr bwMode="auto">
              <a:xfrm>
                <a:off x="1093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97" name="Rectangle 1381"/>
              <p:cNvSpPr>
                <a:spLocks noChangeArrowheads="1"/>
              </p:cNvSpPr>
              <p:nvPr/>
            </p:nvSpPr>
            <p:spPr bwMode="auto">
              <a:xfrm>
                <a:off x="1526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98" name="Rectangle 1382"/>
              <p:cNvSpPr>
                <a:spLocks noChangeArrowheads="1"/>
              </p:cNvSpPr>
              <p:nvPr/>
            </p:nvSpPr>
            <p:spPr bwMode="auto">
              <a:xfrm>
                <a:off x="2408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738" name="Group 1383"/>
              <p:cNvGrpSpPr>
                <a:grpSpLocks/>
              </p:cNvGrpSpPr>
              <p:nvPr/>
            </p:nvGrpSpPr>
            <p:grpSpPr bwMode="auto">
              <a:xfrm>
                <a:off x="1346" y="960"/>
                <a:ext cx="202" cy="192"/>
                <a:chOff x="5136" y="1968"/>
                <a:chExt cx="192" cy="171"/>
              </a:xfrm>
            </p:grpSpPr>
            <p:sp>
              <p:nvSpPr>
                <p:cNvPr id="10600" name="Oval 1384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1" name="Freeform 1385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602" name="Freeform 1386"/>
              <p:cNvSpPr>
                <a:spLocks/>
              </p:cNvSpPr>
              <p:nvPr/>
            </p:nvSpPr>
            <p:spPr bwMode="auto">
              <a:xfrm>
                <a:off x="1043" y="1878"/>
                <a:ext cx="181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03" name="Freeform 1387"/>
              <p:cNvSpPr>
                <a:spLocks/>
              </p:cNvSpPr>
              <p:nvPr/>
            </p:nvSpPr>
            <p:spPr bwMode="auto">
              <a:xfrm>
                <a:off x="1007" y="1229"/>
                <a:ext cx="1854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62" y="0"/>
                  </a:cxn>
                </a:cxnLst>
                <a:rect l="0" t="0" r="r" b="b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739" name="Group 1388"/>
              <p:cNvGrpSpPr>
                <a:grpSpLocks/>
              </p:cNvGrpSpPr>
              <p:nvPr/>
            </p:nvGrpSpPr>
            <p:grpSpPr bwMode="auto">
              <a:xfrm>
                <a:off x="2305" y="960"/>
                <a:ext cx="202" cy="192"/>
                <a:chOff x="5136" y="1968"/>
                <a:chExt cx="192" cy="171"/>
              </a:xfrm>
            </p:grpSpPr>
            <p:sp>
              <p:nvSpPr>
                <p:cNvPr id="10605" name="Oval 1389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6" name="Freeform 1390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607" name="Freeform 1391"/>
              <p:cNvSpPr>
                <a:spLocks/>
              </p:cNvSpPr>
              <p:nvPr/>
            </p:nvSpPr>
            <p:spPr bwMode="auto">
              <a:xfrm>
                <a:off x="1245" y="1662"/>
                <a:ext cx="17" cy="35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16" y="0"/>
                  </a:cxn>
                  <a:cxn ang="0">
                    <a:pos x="0" y="31"/>
                  </a:cxn>
                </a:cxnLst>
                <a:rect l="0" t="0" r="r" b="b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08" name="Freeform 1392"/>
              <p:cNvSpPr>
                <a:spLocks/>
              </p:cNvSpPr>
              <p:nvPr/>
            </p:nvSpPr>
            <p:spPr bwMode="auto">
              <a:xfrm>
                <a:off x="1070" y="1284"/>
                <a:ext cx="225" cy="594"/>
              </a:xfrm>
              <a:custGeom>
                <a:avLst/>
                <a:gdLst/>
                <a:ahLst/>
                <a:cxnLst>
                  <a:cxn ang="0">
                    <a:pos x="214" y="528"/>
                  </a:cxn>
                  <a:cxn ang="0">
                    <a:pos x="214" y="0"/>
                  </a:cxn>
                  <a:cxn ang="0">
                    <a:pos x="0" y="2"/>
                  </a:cxn>
                  <a:cxn ang="0">
                    <a:pos x="0" y="527"/>
                  </a:cxn>
                  <a:cxn ang="0">
                    <a:pos x="214" y="528"/>
                  </a:cxn>
                </a:cxnLst>
                <a:rect l="0" t="0" r="r" b="b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09" name="Freeform 1393"/>
              <p:cNvSpPr>
                <a:spLocks/>
              </p:cNvSpPr>
              <p:nvPr/>
            </p:nvSpPr>
            <p:spPr bwMode="auto">
              <a:xfrm>
                <a:off x="2664" y="1200"/>
                <a:ext cx="432" cy="520"/>
              </a:xfrm>
              <a:custGeom>
                <a:avLst/>
                <a:gdLst/>
                <a:ahLst/>
                <a:cxnLst>
                  <a:cxn ang="0">
                    <a:pos x="216" y="0"/>
                  </a:cxn>
                  <a:cxn ang="0">
                    <a:pos x="0" y="136"/>
                  </a:cxn>
                  <a:cxn ang="0">
                    <a:pos x="64" y="520"/>
                  </a:cxn>
                  <a:cxn ang="0">
                    <a:pos x="400" y="520"/>
                  </a:cxn>
                  <a:cxn ang="0">
                    <a:pos x="432" y="424"/>
                  </a:cxn>
                </a:cxnLst>
                <a:rect l="0" t="0" r="r" b="b"/>
                <a:pathLst>
                  <a:path w="432" h="520">
                    <a:moveTo>
                      <a:pt x="216" y="0"/>
                    </a:moveTo>
                    <a:lnTo>
                      <a:pt x="0" y="136"/>
                    </a:lnTo>
                    <a:lnTo>
                      <a:pt x="64" y="520"/>
                    </a:lnTo>
                    <a:lnTo>
                      <a:pt x="400" y="520"/>
                    </a:lnTo>
                    <a:lnTo>
                      <a:pt x="432" y="424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10" name="Rectangle 1394"/>
              <p:cNvSpPr>
                <a:spLocks noChangeArrowheads="1"/>
              </p:cNvSpPr>
              <p:nvPr/>
            </p:nvSpPr>
            <p:spPr bwMode="auto">
              <a:xfrm>
                <a:off x="2120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611" name="Freeform 1395"/>
              <p:cNvSpPr>
                <a:spLocks/>
              </p:cNvSpPr>
              <p:nvPr/>
            </p:nvSpPr>
            <p:spPr bwMode="auto">
              <a:xfrm>
                <a:off x="1832" y="872"/>
                <a:ext cx="784" cy="328"/>
              </a:xfrm>
              <a:custGeom>
                <a:avLst/>
                <a:gdLst/>
                <a:ahLst/>
                <a:cxnLst>
                  <a:cxn ang="0">
                    <a:pos x="328" y="280"/>
                  </a:cxn>
                  <a:cxn ang="0">
                    <a:pos x="0" y="0"/>
                  </a:cxn>
                  <a:cxn ang="0">
                    <a:pos x="784" y="0"/>
                  </a:cxn>
                  <a:cxn ang="0">
                    <a:pos x="232" y="328"/>
                  </a:cxn>
                </a:cxnLst>
                <a:rect l="0" t="0" r="r" b="b"/>
                <a:pathLst>
                  <a:path w="784" h="328">
                    <a:moveTo>
                      <a:pt x="328" y="280"/>
                    </a:moveTo>
                    <a:lnTo>
                      <a:pt x="0" y="0"/>
                    </a:lnTo>
                    <a:lnTo>
                      <a:pt x="784" y="0"/>
                    </a:lnTo>
                    <a:lnTo>
                      <a:pt x="232" y="328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12" name="Rectangle 1396"/>
              <p:cNvSpPr>
                <a:spLocks noChangeArrowheads="1"/>
              </p:cNvSpPr>
              <p:nvPr/>
            </p:nvSpPr>
            <p:spPr bwMode="auto">
              <a:xfrm>
                <a:off x="1824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pic>
        <p:nvPicPr>
          <p:cNvPr id="10619" name="Picture 1403" descr="Рисунок2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14546" y="2714620"/>
            <a:ext cx="4537075" cy="1504950"/>
          </a:xfrm>
          <a:prstGeom prst="rect">
            <a:avLst/>
          </a:prstGeom>
          <a:noFill/>
        </p:spPr>
      </p:pic>
      <p:grpSp>
        <p:nvGrpSpPr>
          <p:cNvPr id="10740" name="Group 1404"/>
          <p:cNvGrpSpPr>
            <a:grpSpLocks/>
          </p:cNvGrpSpPr>
          <p:nvPr/>
        </p:nvGrpSpPr>
        <p:grpSpPr bwMode="auto">
          <a:xfrm rot="21395801" flipH="1">
            <a:off x="3419475" y="4149725"/>
            <a:ext cx="8458200" cy="1066800"/>
            <a:chOff x="96" y="3024"/>
            <a:chExt cx="6240" cy="816"/>
          </a:xfrm>
        </p:grpSpPr>
        <p:grpSp>
          <p:nvGrpSpPr>
            <p:cNvPr id="10743" name="Group 1405"/>
            <p:cNvGrpSpPr>
              <a:grpSpLocks/>
            </p:cNvGrpSpPr>
            <p:nvPr/>
          </p:nvGrpSpPr>
          <p:grpSpPr bwMode="auto">
            <a:xfrm>
              <a:off x="96" y="3120"/>
              <a:ext cx="4896" cy="720"/>
              <a:chOff x="336" y="2928"/>
              <a:chExt cx="4896" cy="720"/>
            </a:xfrm>
          </p:grpSpPr>
          <p:grpSp>
            <p:nvGrpSpPr>
              <p:cNvPr id="10746" name="Group 1406"/>
              <p:cNvGrpSpPr>
                <a:grpSpLocks/>
              </p:cNvGrpSpPr>
              <p:nvPr/>
            </p:nvGrpSpPr>
            <p:grpSpPr bwMode="auto">
              <a:xfrm>
                <a:off x="336" y="2928"/>
                <a:ext cx="2496" cy="720"/>
                <a:chOff x="-48" y="1920"/>
                <a:chExt cx="4288" cy="1152"/>
              </a:xfrm>
            </p:grpSpPr>
            <p:grpSp>
              <p:nvGrpSpPr>
                <p:cNvPr id="10749" name="Group 1407"/>
                <p:cNvGrpSpPr>
                  <a:grpSpLocks/>
                </p:cNvGrpSpPr>
                <p:nvPr/>
              </p:nvGrpSpPr>
              <p:grpSpPr bwMode="auto">
                <a:xfrm>
                  <a:off x="4032" y="2496"/>
                  <a:ext cx="208" cy="285"/>
                  <a:chOff x="0" y="2496"/>
                  <a:chExt cx="304" cy="285"/>
                </a:xfrm>
              </p:grpSpPr>
              <p:sp>
                <p:nvSpPr>
                  <p:cNvPr id="10624" name="Line 1408"/>
                  <p:cNvSpPr>
                    <a:spLocks noChangeShapeType="1"/>
                  </p:cNvSpPr>
                  <p:nvPr/>
                </p:nvSpPr>
                <p:spPr bwMode="auto">
                  <a:xfrm>
                    <a:off x="148" y="2496"/>
                    <a:ext cx="3" cy="285"/>
                  </a:xfrm>
                  <a:prstGeom prst="line">
                    <a:avLst/>
                  </a:prstGeom>
                  <a:noFill/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625" name="Freeform 1409"/>
                  <p:cNvSpPr>
                    <a:spLocks noEditPoints="1"/>
                  </p:cNvSpPr>
                  <p:nvPr/>
                </p:nvSpPr>
                <p:spPr bwMode="auto">
                  <a:xfrm>
                    <a:off x="0" y="2592"/>
                    <a:ext cx="304" cy="4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8" y="0"/>
                      </a:cxn>
                      <a:cxn ang="0">
                        <a:pos x="18" y="18"/>
                      </a:cxn>
                      <a:cxn ang="0">
                        <a:pos x="0" y="18"/>
                      </a:cxn>
                      <a:cxn ang="0">
                        <a:pos x="0" y="0"/>
                      </a:cxn>
                      <a:cxn ang="0">
                        <a:pos x="36" y="0"/>
                      </a:cxn>
                      <a:cxn ang="0">
                        <a:pos x="54" y="0"/>
                      </a:cxn>
                      <a:cxn ang="0">
                        <a:pos x="54" y="18"/>
                      </a:cxn>
                      <a:cxn ang="0">
                        <a:pos x="36" y="18"/>
                      </a:cxn>
                      <a:cxn ang="0">
                        <a:pos x="36" y="0"/>
                      </a:cxn>
                      <a:cxn ang="0">
                        <a:pos x="72" y="0"/>
                      </a:cxn>
                      <a:cxn ang="0">
                        <a:pos x="90" y="0"/>
                      </a:cxn>
                      <a:cxn ang="0">
                        <a:pos x="90" y="18"/>
                      </a:cxn>
                      <a:cxn ang="0">
                        <a:pos x="72" y="18"/>
                      </a:cxn>
                      <a:cxn ang="0">
                        <a:pos x="72" y="0"/>
                      </a:cxn>
                      <a:cxn ang="0">
                        <a:pos x="108" y="0"/>
                      </a:cxn>
                      <a:cxn ang="0">
                        <a:pos x="126" y="0"/>
                      </a:cxn>
                      <a:cxn ang="0">
                        <a:pos x="126" y="18"/>
                      </a:cxn>
                      <a:cxn ang="0">
                        <a:pos x="108" y="18"/>
                      </a:cxn>
                      <a:cxn ang="0">
                        <a:pos x="108" y="0"/>
                      </a:cxn>
                      <a:cxn ang="0">
                        <a:pos x="144" y="0"/>
                      </a:cxn>
                      <a:cxn ang="0">
                        <a:pos x="162" y="0"/>
                      </a:cxn>
                      <a:cxn ang="0">
                        <a:pos x="162" y="18"/>
                      </a:cxn>
                      <a:cxn ang="0">
                        <a:pos x="144" y="18"/>
                      </a:cxn>
                      <a:cxn ang="0">
                        <a:pos x="144" y="0"/>
                      </a:cxn>
                      <a:cxn ang="0">
                        <a:pos x="180" y="0"/>
                      </a:cxn>
                      <a:cxn ang="0">
                        <a:pos x="190" y="0"/>
                      </a:cxn>
                      <a:cxn ang="0">
                        <a:pos x="190" y="18"/>
                      </a:cxn>
                      <a:cxn ang="0">
                        <a:pos x="180" y="18"/>
                      </a:cxn>
                      <a:cxn ang="0">
                        <a:pos x="180" y="0"/>
                      </a:cxn>
                    </a:cxnLst>
                    <a:rect l="0" t="0" r="r" b="b"/>
                    <a:pathLst>
                      <a:path w="190" h="18">
                        <a:moveTo>
                          <a:pt x="0" y="0"/>
                        </a:moveTo>
                        <a:lnTo>
                          <a:pt x="18" y="0"/>
                        </a:lnTo>
                        <a:lnTo>
                          <a:pt x="18" y="18"/>
                        </a:lnTo>
                        <a:lnTo>
                          <a:pt x="0" y="18"/>
                        </a:lnTo>
                        <a:lnTo>
                          <a:pt x="0" y="0"/>
                        </a:lnTo>
                        <a:close/>
                        <a:moveTo>
                          <a:pt x="36" y="0"/>
                        </a:moveTo>
                        <a:lnTo>
                          <a:pt x="54" y="0"/>
                        </a:lnTo>
                        <a:lnTo>
                          <a:pt x="54" y="18"/>
                        </a:lnTo>
                        <a:lnTo>
                          <a:pt x="36" y="18"/>
                        </a:lnTo>
                        <a:lnTo>
                          <a:pt x="36" y="0"/>
                        </a:lnTo>
                        <a:close/>
                        <a:moveTo>
                          <a:pt x="72" y="0"/>
                        </a:moveTo>
                        <a:lnTo>
                          <a:pt x="90" y="0"/>
                        </a:lnTo>
                        <a:lnTo>
                          <a:pt x="90" y="18"/>
                        </a:lnTo>
                        <a:lnTo>
                          <a:pt x="72" y="18"/>
                        </a:lnTo>
                        <a:lnTo>
                          <a:pt x="72" y="0"/>
                        </a:lnTo>
                        <a:close/>
                        <a:moveTo>
                          <a:pt x="108" y="0"/>
                        </a:moveTo>
                        <a:lnTo>
                          <a:pt x="126" y="0"/>
                        </a:lnTo>
                        <a:lnTo>
                          <a:pt x="126" y="18"/>
                        </a:lnTo>
                        <a:lnTo>
                          <a:pt x="108" y="18"/>
                        </a:lnTo>
                        <a:lnTo>
                          <a:pt x="108" y="0"/>
                        </a:lnTo>
                        <a:close/>
                        <a:moveTo>
                          <a:pt x="144" y="0"/>
                        </a:moveTo>
                        <a:lnTo>
                          <a:pt x="162" y="0"/>
                        </a:lnTo>
                        <a:lnTo>
                          <a:pt x="162" y="18"/>
                        </a:lnTo>
                        <a:lnTo>
                          <a:pt x="144" y="18"/>
                        </a:lnTo>
                        <a:lnTo>
                          <a:pt x="144" y="0"/>
                        </a:lnTo>
                        <a:close/>
                        <a:moveTo>
                          <a:pt x="180" y="0"/>
                        </a:moveTo>
                        <a:lnTo>
                          <a:pt x="190" y="0"/>
                        </a:lnTo>
                        <a:lnTo>
                          <a:pt x="190" y="18"/>
                        </a:lnTo>
                        <a:lnTo>
                          <a:pt x="180" y="18"/>
                        </a:lnTo>
                        <a:lnTo>
                          <a:pt x="18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4763" cap="flat">
                    <a:solidFill>
                      <a:srgbClr val="000000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750" name="Group 1410"/>
                <p:cNvGrpSpPr>
                  <a:grpSpLocks/>
                </p:cNvGrpSpPr>
                <p:nvPr/>
              </p:nvGrpSpPr>
              <p:grpSpPr bwMode="auto">
                <a:xfrm>
                  <a:off x="1968" y="2496"/>
                  <a:ext cx="304" cy="285"/>
                  <a:chOff x="0" y="2496"/>
                  <a:chExt cx="304" cy="285"/>
                </a:xfrm>
              </p:grpSpPr>
              <p:sp>
                <p:nvSpPr>
                  <p:cNvPr id="10627" name="Line 1411"/>
                  <p:cNvSpPr>
                    <a:spLocks noChangeShapeType="1"/>
                  </p:cNvSpPr>
                  <p:nvPr/>
                </p:nvSpPr>
                <p:spPr bwMode="auto">
                  <a:xfrm>
                    <a:off x="148" y="2496"/>
                    <a:ext cx="3" cy="285"/>
                  </a:xfrm>
                  <a:prstGeom prst="line">
                    <a:avLst/>
                  </a:prstGeom>
                  <a:noFill/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628" name="Freeform 1412"/>
                  <p:cNvSpPr>
                    <a:spLocks noEditPoints="1"/>
                  </p:cNvSpPr>
                  <p:nvPr/>
                </p:nvSpPr>
                <p:spPr bwMode="auto">
                  <a:xfrm>
                    <a:off x="0" y="2592"/>
                    <a:ext cx="304" cy="4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8" y="0"/>
                      </a:cxn>
                      <a:cxn ang="0">
                        <a:pos x="18" y="18"/>
                      </a:cxn>
                      <a:cxn ang="0">
                        <a:pos x="0" y="18"/>
                      </a:cxn>
                      <a:cxn ang="0">
                        <a:pos x="0" y="0"/>
                      </a:cxn>
                      <a:cxn ang="0">
                        <a:pos x="36" y="0"/>
                      </a:cxn>
                      <a:cxn ang="0">
                        <a:pos x="54" y="0"/>
                      </a:cxn>
                      <a:cxn ang="0">
                        <a:pos x="54" y="18"/>
                      </a:cxn>
                      <a:cxn ang="0">
                        <a:pos x="36" y="18"/>
                      </a:cxn>
                      <a:cxn ang="0">
                        <a:pos x="36" y="0"/>
                      </a:cxn>
                      <a:cxn ang="0">
                        <a:pos x="72" y="0"/>
                      </a:cxn>
                      <a:cxn ang="0">
                        <a:pos x="90" y="0"/>
                      </a:cxn>
                      <a:cxn ang="0">
                        <a:pos x="90" y="18"/>
                      </a:cxn>
                      <a:cxn ang="0">
                        <a:pos x="72" y="18"/>
                      </a:cxn>
                      <a:cxn ang="0">
                        <a:pos x="72" y="0"/>
                      </a:cxn>
                      <a:cxn ang="0">
                        <a:pos x="108" y="0"/>
                      </a:cxn>
                      <a:cxn ang="0">
                        <a:pos x="126" y="0"/>
                      </a:cxn>
                      <a:cxn ang="0">
                        <a:pos x="126" y="18"/>
                      </a:cxn>
                      <a:cxn ang="0">
                        <a:pos x="108" y="18"/>
                      </a:cxn>
                      <a:cxn ang="0">
                        <a:pos x="108" y="0"/>
                      </a:cxn>
                      <a:cxn ang="0">
                        <a:pos x="144" y="0"/>
                      </a:cxn>
                      <a:cxn ang="0">
                        <a:pos x="162" y="0"/>
                      </a:cxn>
                      <a:cxn ang="0">
                        <a:pos x="162" y="18"/>
                      </a:cxn>
                      <a:cxn ang="0">
                        <a:pos x="144" y="18"/>
                      </a:cxn>
                      <a:cxn ang="0">
                        <a:pos x="144" y="0"/>
                      </a:cxn>
                      <a:cxn ang="0">
                        <a:pos x="180" y="0"/>
                      </a:cxn>
                      <a:cxn ang="0">
                        <a:pos x="190" y="0"/>
                      </a:cxn>
                      <a:cxn ang="0">
                        <a:pos x="190" y="18"/>
                      </a:cxn>
                      <a:cxn ang="0">
                        <a:pos x="180" y="18"/>
                      </a:cxn>
                      <a:cxn ang="0">
                        <a:pos x="180" y="0"/>
                      </a:cxn>
                    </a:cxnLst>
                    <a:rect l="0" t="0" r="r" b="b"/>
                    <a:pathLst>
                      <a:path w="190" h="18">
                        <a:moveTo>
                          <a:pt x="0" y="0"/>
                        </a:moveTo>
                        <a:lnTo>
                          <a:pt x="18" y="0"/>
                        </a:lnTo>
                        <a:lnTo>
                          <a:pt x="18" y="18"/>
                        </a:lnTo>
                        <a:lnTo>
                          <a:pt x="0" y="18"/>
                        </a:lnTo>
                        <a:lnTo>
                          <a:pt x="0" y="0"/>
                        </a:lnTo>
                        <a:close/>
                        <a:moveTo>
                          <a:pt x="36" y="0"/>
                        </a:moveTo>
                        <a:lnTo>
                          <a:pt x="54" y="0"/>
                        </a:lnTo>
                        <a:lnTo>
                          <a:pt x="54" y="18"/>
                        </a:lnTo>
                        <a:lnTo>
                          <a:pt x="36" y="18"/>
                        </a:lnTo>
                        <a:lnTo>
                          <a:pt x="36" y="0"/>
                        </a:lnTo>
                        <a:close/>
                        <a:moveTo>
                          <a:pt x="72" y="0"/>
                        </a:moveTo>
                        <a:lnTo>
                          <a:pt x="90" y="0"/>
                        </a:lnTo>
                        <a:lnTo>
                          <a:pt x="90" y="18"/>
                        </a:lnTo>
                        <a:lnTo>
                          <a:pt x="72" y="18"/>
                        </a:lnTo>
                        <a:lnTo>
                          <a:pt x="72" y="0"/>
                        </a:lnTo>
                        <a:close/>
                        <a:moveTo>
                          <a:pt x="108" y="0"/>
                        </a:moveTo>
                        <a:lnTo>
                          <a:pt x="126" y="0"/>
                        </a:lnTo>
                        <a:lnTo>
                          <a:pt x="126" y="18"/>
                        </a:lnTo>
                        <a:lnTo>
                          <a:pt x="108" y="18"/>
                        </a:lnTo>
                        <a:lnTo>
                          <a:pt x="108" y="0"/>
                        </a:lnTo>
                        <a:close/>
                        <a:moveTo>
                          <a:pt x="144" y="0"/>
                        </a:moveTo>
                        <a:lnTo>
                          <a:pt x="162" y="0"/>
                        </a:lnTo>
                        <a:lnTo>
                          <a:pt x="162" y="18"/>
                        </a:lnTo>
                        <a:lnTo>
                          <a:pt x="144" y="18"/>
                        </a:lnTo>
                        <a:lnTo>
                          <a:pt x="144" y="0"/>
                        </a:lnTo>
                        <a:close/>
                        <a:moveTo>
                          <a:pt x="180" y="0"/>
                        </a:moveTo>
                        <a:lnTo>
                          <a:pt x="190" y="0"/>
                        </a:lnTo>
                        <a:lnTo>
                          <a:pt x="190" y="18"/>
                        </a:lnTo>
                        <a:lnTo>
                          <a:pt x="180" y="18"/>
                        </a:lnTo>
                        <a:lnTo>
                          <a:pt x="18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4763" cap="flat">
                    <a:solidFill>
                      <a:srgbClr val="000000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753" name="Group 1413"/>
                <p:cNvGrpSpPr>
                  <a:grpSpLocks/>
                </p:cNvGrpSpPr>
                <p:nvPr/>
              </p:nvGrpSpPr>
              <p:grpSpPr bwMode="auto">
                <a:xfrm>
                  <a:off x="0" y="1920"/>
                  <a:ext cx="2038" cy="1152"/>
                  <a:chOff x="0" y="1920"/>
                  <a:chExt cx="2038" cy="1152"/>
                </a:xfrm>
              </p:grpSpPr>
              <p:grpSp>
                <p:nvGrpSpPr>
                  <p:cNvPr id="10756" name="Group 1414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10759" name="Group 141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grpSp>
                    <p:nvGrpSpPr>
                      <p:cNvPr id="10762" name="Group 141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73" y="2756"/>
                        <a:ext cx="148" cy="164"/>
                        <a:chOff x="3973" y="2756"/>
                        <a:chExt cx="148" cy="164"/>
                      </a:xfrm>
                    </p:grpSpPr>
                    <p:sp>
                      <p:nvSpPr>
                        <p:cNvPr id="10633" name="Oval 14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634" name="Oval 141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0765" name="Group 141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85" y="2770"/>
                        <a:ext cx="123" cy="136"/>
                        <a:chOff x="3985" y="2770"/>
                        <a:chExt cx="123" cy="136"/>
                      </a:xfrm>
                    </p:grpSpPr>
                    <p:sp>
                      <p:nvSpPr>
                        <p:cNvPr id="10636" name="Oval 142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637" name="Oval 142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10768" name="Group 142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10639" name="Freeform 142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59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59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640" name="Freeform 142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59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59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0771" name="Group 1425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10774" name="Group 14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grpSp>
                    <p:nvGrpSpPr>
                      <p:cNvPr id="10775" name="Group 142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81" y="2756"/>
                        <a:ext cx="148" cy="164"/>
                        <a:chOff x="4381" y="2756"/>
                        <a:chExt cx="148" cy="164"/>
                      </a:xfrm>
                    </p:grpSpPr>
                    <p:sp>
                      <p:nvSpPr>
                        <p:cNvPr id="10644" name="Oval 142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645" name="Oval 142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0778" name="Group 143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93" y="2770"/>
                        <a:ext cx="123" cy="136"/>
                        <a:chOff x="4393" y="2770"/>
                        <a:chExt cx="123" cy="136"/>
                      </a:xfrm>
                    </p:grpSpPr>
                    <p:sp>
                      <p:nvSpPr>
                        <p:cNvPr id="10647" name="Oval 143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648" name="Oval 143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10781" name="Group 143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0650" name="Freeform 143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60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60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651" name="Freeform 143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60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60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0784" name="Group 1436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10787" name="Group 143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10654" name="Oval 14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655" name="Oval 14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0790" name="Group 144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10657" name="Oval 144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658" name="Oval 14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0793" name="Group 1443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0660" name="Freeform 1444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661" name="Freeform 1445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796" name="Group 1446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10663" name="Oval 14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664" name="Oval 14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800" name="Group 1449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0666" name="Oval 14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667" name="Oval 14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804" name="Group 1452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10669" name="Oval 14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670" name="Oval 14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813" name="Group 1455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0672" name="Oval 14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673" name="Oval 14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818" name="Group 1458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0675" name="Freeform 1459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676" name="Freeform 1460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823" name="Group 1461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10826" name="Group 146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0679" name="Oval 146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680" name="Oval 14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0827" name="Group 146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0682" name="Oval 146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683" name="Oval 14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0830" name="Group 1468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0685" name="Freeform 1469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686" name="Freeform 1470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833" name="Group 1471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10688" name="Oval 14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689" name="Oval 14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834" name="Group 1474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0691" name="Oval 14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692" name="Oval 14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835" name="Group 1477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10694" name="Oval 14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695" name="Oval 14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836" name="Group 1480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0697" name="Oval 14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698" name="Oval 14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839" name="Group 1483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0700" name="Freeform 1484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701" name="Freeform 1485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0702" name="Freeform 1486"/>
                  <p:cNvSpPr>
                    <a:spLocks/>
                  </p:cNvSpPr>
                  <p:nvPr/>
                </p:nvSpPr>
                <p:spPr bwMode="auto">
                  <a:xfrm>
                    <a:off x="148" y="2496"/>
                    <a:ext cx="4" cy="23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4" y="232"/>
                      </a:cxn>
                    </a:cxnLst>
                    <a:rect l="0" t="0" r="r" b="b"/>
                    <a:pathLst>
                      <a:path w="4" h="232">
                        <a:moveTo>
                          <a:pt x="0" y="0"/>
                        </a:moveTo>
                        <a:lnTo>
                          <a:pt x="4" y="232"/>
                        </a:lnTo>
                      </a:path>
                    </a:pathLst>
                  </a:custGeom>
                  <a:solidFill>
                    <a:srgbClr val="FFFFFF"/>
                  </a:solidFill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10842" name="Group 1487"/>
                  <p:cNvGrpSpPr>
                    <a:grpSpLocks/>
                  </p:cNvGrpSpPr>
                  <p:nvPr/>
                </p:nvGrpSpPr>
                <p:grpSpPr bwMode="auto">
                  <a:xfrm>
                    <a:off x="0" y="2496"/>
                    <a:ext cx="304" cy="285"/>
                    <a:chOff x="0" y="2496"/>
                    <a:chExt cx="304" cy="285"/>
                  </a:xfrm>
                </p:grpSpPr>
                <p:sp>
                  <p:nvSpPr>
                    <p:cNvPr id="10704" name="Line 14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" y="2496"/>
                      <a:ext cx="3" cy="285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705" name="Freeform 1489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0" y="2592"/>
                      <a:ext cx="304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8" y="0"/>
                        </a:cxn>
                        <a:cxn ang="0">
                          <a:pos x="18" y="18"/>
                        </a:cxn>
                        <a:cxn ang="0">
                          <a:pos x="0" y="18"/>
                        </a:cxn>
                        <a:cxn ang="0">
                          <a:pos x="0" y="0"/>
                        </a:cxn>
                        <a:cxn ang="0">
                          <a:pos x="36" y="0"/>
                        </a:cxn>
                        <a:cxn ang="0">
                          <a:pos x="54" y="0"/>
                        </a:cxn>
                        <a:cxn ang="0">
                          <a:pos x="54" y="18"/>
                        </a:cxn>
                        <a:cxn ang="0">
                          <a:pos x="36" y="18"/>
                        </a:cxn>
                        <a:cxn ang="0">
                          <a:pos x="36" y="0"/>
                        </a:cxn>
                        <a:cxn ang="0">
                          <a:pos x="72" y="0"/>
                        </a:cxn>
                        <a:cxn ang="0">
                          <a:pos x="90" y="0"/>
                        </a:cxn>
                        <a:cxn ang="0">
                          <a:pos x="90" y="18"/>
                        </a:cxn>
                        <a:cxn ang="0">
                          <a:pos x="72" y="18"/>
                        </a:cxn>
                        <a:cxn ang="0">
                          <a:pos x="72" y="0"/>
                        </a:cxn>
                        <a:cxn ang="0">
                          <a:pos x="108" y="0"/>
                        </a:cxn>
                        <a:cxn ang="0">
                          <a:pos x="126" y="0"/>
                        </a:cxn>
                        <a:cxn ang="0">
                          <a:pos x="126" y="18"/>
                        </a:cxn>
                        <a:cxn ang="0">
                          <a:pos x="108" y="18"/>
                        </a:cxn>
                        <a:cxn ang="0">
                          <a:pos x="108" y="0"/>
                        </a:cxn>
                        <a:cxn ang="0">
                          <a:pos x="144" y="0"/>
                        </a:cxn>
                        <a:cxn ang="0">
                          <a:pos x="162" y="0"/>
                        </a:cxn>
                        <a:cxn ang="0">
                          <a:pos x="162" y="18"/>
                        </a:cxn>
                        <a:cxn ang="0">
                          <a:pos x="144" y="18"/>
                        </a:cxn>
                        <a:cxn ang="0">
                          <a:pos x="144" y="0"/>
                        </a:cxn>
                        <a:cxn ang="0">
                          <a:pos x="180" y="0"/>
                        </a:cxn>
                        <a:cxn ang="0">
                          <a:pos x="190" y="0"/>
                        </a:cxn>
                        <a:cxn ang="0">
                          <a:pos x="190" y="18"/>
                        </a:cxn>
                        <a:cxn ang="0">
                          <a:pos x="180" y="18"/>
                        </a:cxn>
                        <a:cxn ang="0">
                          <a:pos x="180" y="0"/>
                        </a:cxn>
                      </a:cxnLst>
                      <a:rect l="0" t="0" r="r" b="b"/>
                      <a:pathLst>
                        <a:path w="190" h="18">
                          <a:moveTo>
                            <a:pt x="0" y="0"/>
                          </a:moveTo>
                          <a:lnTo>
                            <a:pt x="18" y="0"/>
                          </a:lnTo>
                          <a:lnTo>
                            <a:pt x="18" y="18"/>
                          </a:lnTo>
                          <a:lnTo>
                            <a:pt x="0" y="18"/>
                          </a:lnTo>
                          <a:lnTo>
                            <a:pt x="0" y="0"/>
                          </a:lnTo>
                          <a:close/>
                          <a:moveTo>
                            <a:pt x="36" y="0"/>
                          </a:moveTo>
                          <a:lnTo>
                            <a:pt x="54" y="0"/>
                          </a:lnTo>
                          <a:lnTo>
                            <a:pt x="54" y="18"/>
                          </a:lnTo>
                          <a:lnTo>
                            <a:pt x="36" y="18"/>
                          </a:lnTo>
                          <a:lnTo>
                            <a:pt x="36" y="0"/>
                          </a:lnTo>
                          <a:close/>
                          <a:moveTo>
                            <a:pt x="72" y="0"/>
                          </a:moveTo>
                          <a:lnTo>
                            <a:pt x="90" y="0"/>
                          </a:lnTo>
                          <a:lnTo>
                            <a:pt x="90" y="18"/>
                          </a:lnTo>
                          <a:lnTo>
                            <a:pt x="72" y="18"/>
                          </a:lnTo>
                          <a:lnTo>
                            <a:pt x="72" y="0"/>
                          </a:lnTo>
                          <a:close/>
                          <a:moveTo>
                            <a:pt x="108" y="0"/>
                          </a:moveTo>
                          <a:lnTo>
                            <a:pt x="126" y="0"/>
                          </a:lnTo>
                          <a:lnTo>
                            <a:pt x="126" y="18"/>
                          </a:lnTo>
                          <a:lnTo>
                            <a:pt x="108" y="18"/>
                          </a:lnTo>
                          <a:lnTo>
                            <a:pt x="108" y="0"/>
                          </a:lnTo>
                          <a:close/>
                          <a:moveTo>
                            <a:pt x="144" y="0"/>
                          </a:moveTo>
                          <a:lnTo>
                            <a:pt x="162" y="0"/>
                          </a:lnTo>
                          <a:lnTo>
                            <a:pt x="162" y="18"/>
                          </a:lnTo>
                          <a:lnTo>
                            <a:pt x="144" y="18"/>
                          </a:lnTo>
                          <a:lnTo>
                            <a:pt x="144" y="0"/>
                          </a:lnTo>
                          <a:close/>
                          <a:moveTo>
                            <a:pt x="180" y="0"/>
                          </a:moveTo>
                          <a:lnTo>
                            <a:pt x="190" y="0"/>
                          </a:lnTo>
                          <a:lnTo>
                            <a:pt x="190" y="18"/>
                          </a:lnTo>
                          <a:lnTo>
                            <a:pt x="180" y="18"/>
                          </a:lnTo>
                          <a:lnTo>
                            <a:pt x="18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4763" cap="flat">
                      <a:solidFill>
                        <a:srgbClr val="000000"/>
                      </a:solidFill>
                      <a:prstDash val="solid"/>
                      <a:bevel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0706" name="Freeform 1490"/>
                  <p:cNvSpPr>
                    <a:spLocks/>
                  </p:cNvSpPr>
                  <p:nvPr/>
                </p:nvSpPr>
                <p:spPr bwMode="auto">
                  <a:xfrm>
                    <a:off x="256" y="2040"/>
                    <a:ext cx="1782" cy="792"/>
                  </a:xfrm>
                  <a:custGeom>
                    <a:avLst/>
                    <a:gdLst/>
                    <a:ahLst/>
                    <a:cxnLst>
                      <a:cxn ang="0">
                        <a:pos x="0" y="127"/>
                      </a:cxn>
                      <a:cxn ang="0">
                        <a:pos x="105" y="0"/>
                      </a:cxn>
                      <a:cxn ang="0">
                        <a:pos x="1585" y="0"/>
                      </a:cxn>
                      <a:cxn ang="0">
                        <a:pos x="1782" y="88"/>
                      </a:cxn>
                      <a:cxn ang="0">
                        <a:pos x="1782" y="660"/>
                      </a:cxn>
                      <a:cxn ang="0">
                        <a:pos x="1683" y="792"/>
                      </a:cxn>
                      <a:cxn ang="0">
                        <a:pos x="105" y="792"/>
                      </a:cxn>
                      <a:cxn ang="0">
                        <a:pos x="6" y="704"/>
                      </a:cxn>
                      <a:cxn ang="0">
                        <a:pos x="8" y="116"/>
                      </a:cxn>
                    </a:cxnLst>
                    <a:rect l="0" t="0" r="r" b="b"/>
                    <a:pathLst>
                      <a:path w="1782" h="792">
                        <a:moveTo>
                          <a:pt x="0" y="127"/>
                        </a:moveTo>
                        <a:lnTo>
                          <a:pt x="105" y="0"/>
                        </a:lnTo>
                        <a:lnTo>
                          <a:pt x="1585" y="0"/>
                        </a:lnTo>
                        <a:lnTo>
                          <a:pt x="1782" y="88"/>
                        </a:lnTo>
                        <a:lnTo>
                          <a:pt x="1782" y="660"/>
                        </a:lnTo>
                        <a:lnTo>
                          <a:pt x="1683" y="792"/>
                        </a:lnTo>
                        <a:lnTo>
                          <a:pt x="105" y="792"/>
                        </a:lnTo>
                        <a:lnTo>
                          <a:pt x="6" y="704"/>
                        </a:lnTo>
                        <a:lnTo>
                          <a:pt x="8" y="116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00D200"/>
                      </a:gs>
                      <a:gs pos="50000">
                        <a:srgbClr val="008000"/>
                      </a:gs>
                      <a:gs pos="100000">
                        <a:srgbClr val="00D200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dist="107763" dir="18900000" algn="ctr" rotWithShape="0">
                      <a:srgbClr val="004800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10845" name="Group 1491"/>
                  <p:cNvGrpSpPr>
                    <a:grpSpLocks/>
                  </p:cNvGrpSpPr>
                  <p:nvPr/>
                </p:nvGrpSpPr>
                <p:grpSpPr bwMode="auto">
                  <a:xfrm>
                    <a:off x="352" y="2280"/>
                    <a:ext cx="1632" cy="235"/>
                    <a:chOff x="1088" y="2880"/>
                    <a:chExt cx="444" cy="64"/>
                  </a:xfrm>
                </p:grpSpPr>
                <p:sp>
                  <p:nvSpPr>
                    <p:cNvPr id="10708" name="Rectangle 14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709" name="Rectangle 14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710" name="Rectangle 14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711" name="Rectangle 14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5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712" name="Rectangle 14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16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713" name="Rectangle 14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2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714" name="Rectangle 14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715" name="Rectangle 14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2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846" name="Group 1500"/>
                  <p:cNvGrpSpPr>
                    <a:grpSpLocks/>
                  </p:cNvGrpSpPr>
                  <p:nvPr/>
                </p:nvGrpSpPr>
                <p:grpSpPr bwMode="auto">
                  <a:xfrm>
                    <a:off x="592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10717" name="Oval 15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718" name="Freeform 1502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96" y="0"/>
                        </a:cxn>
                        <a:cxn ang="0">
                          <a:pos x="82" y="156"/>
                        </a:cxn>
                        <a:cxn ang="0">
                          <a:pos x="4" y="171"/>
                        </a:cxn>
                        <a:cxn ang="0">
                          <a:pos x="0" y="48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0719" name="Freeform 1503"/>
                  <p:cNvSpPr>
                    <a:spLocks/>
                  </p:cNvSpPr>
                  <p:nvPr/>
                </p:nvSpPr>
                <p:spPr bwMode="auto">
                  <a:xfrm>
                    <a:off x="304" y="2736"/>
                    <a:ext cx="1728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28" y="0"/>
                      </a:cxn>
                    </a:cxnLst>
                    <a:rect l="0" t="0" r="r" b="b"/>
                    <a:pathLst>
                      <a:path w="1728" h="1">
                        <a:moveTo>
                          <a:pt x="0" y="0"/>
                        </a:moveTo>
                        <a:cubicBezTo>
                          <a:pt x="0" y="0"/>
                          <a:pt x="864" y="0"/>
                          <a:pt x="1728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720" name="Freeform 1504"/>
                  <p:cNvSpPr>
                    <a:spLocks/>
                  </p:cNvSpPr>
                  <p:nvPr/>
                </p:nvSpPr>
                <p:spPr bwMode="auto">
                  <a:xfrm>
                    <a:off x="270" y="2159"/>
                    <a:ext cx="1762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62" y="0"/>
                      </a:cxn>
                    </a:cxnLst>
                    <a:rect l="0" t="0" r="r" b="b"/>
                    <a:pathLst>
                      <a:path w="1762" h="1">
                        <a:moveTo>
                          <a:pt x="0" y="0"/>
                        </a:moveTo>
                        <a:cubicBezTo>
                          <a:pt x="293" y="0"/>
                          <a:pt x="1395" y="0"/>
                          <a:pt x="1762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10847" name="Group 1505"/>
                  <p:cNvGrpSpPr>
                    <a:grpSpLocks/>
                  </p:cNvGrpSpPr>
                  <p:nvPr/>
                </p:nvGrpSpPr>
                <p:grpSpPr bwMode="auto">
                  <a:xfrm>
                    <a:off x="1504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10722" name="Oval 15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723" name="Freeform 1507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96" y="0"/>
                        </a:cxn>
                        <a:cxn ang="0">
                          <a:pos x="82" y="156"/>
                        </a:cxn>
                        <a:cxn ang="0">
                          <a:pos x="4" y="171"/>
                        </a:cxn>
                        <a:cxn ang="0">
                          <a:pos x="0" y="48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0724" name="Freeform 1508"/>
                  <p:cNvSpPr>
                    <a:spLocks/>
                  </p:cNvSpPr>
                  <p:nvPr/>
                </p:nvSpPr>
                <p:spPr bwMode="auto">
                  <a:xfrm>
                    <a:off x="496" y="2544"/>
                    <a:ext cx="16" cy="31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6" y="0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16" h="31">
                        <a:moveTo>
                          <a:pt x="0" y="31"/>
                        </a:moveTo>
                        <a:cubicBezTo>
                          <a:pt x="5" y="21"/>
                          <a:pt x="16" y="0"/>
                          <a:pt x="16" y="0"/>
                        </a:cubicBezTo>
                        <a:cubicBezTo>
                          <a:pt x="16" y="0"/>
                          <a:pt x="5" y="21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725" name="Freeform 1509"/>
                  <p:cNvSpPr>
                    <a:spLocks/>
                  </p:cNvSpPr>
                  <p:nvPr/>
                </p:nvSpPr>
                <p:spPr bwMode="auto">
                  <a:xfrm>
                    <a:off x="330" y="2208"/>
                    <a:ext cx="214" cy="528"/>
                  </a:xfrm>
                  <a:custGeom>
                    <a:avLst/>
                    <a:gdLst/>
                    <a:ahLst/>
                    <a:cxnLst>
                      <a:cxn ang="0">
                        <a:pos x="214" y="528"/>
                      </a:cxn>
                      <a:cxn ang="0">
                        <a:pos x="214" y="0"/>
                      </a:cxn>
                      <a:cxn ang="0">
                        <a:pos x="0" y="2"/>
                      </a:cxn>
                      <a:cxn ang="0">
                        <a:pos x="0" y="527"/>
                      </a:cxn>
                      <a:cxn ang="0">
                        <a:pos x="214" y="528"/>
                      </a:cxn>
                    </a:cxnLst>
                    <a:rect l="0" t="0" r="r" b="b"/>
                    <a:pathLst>
                      <a:path w="214" h="528">
                        <a:moveTo>
                          <a:pt x="214" y="528"/>
                        </a:moveTo>
                        <a:lnTo>
                          <a:pt x="214" y="0"/>
                        </a:lnTo>
                        <a:lnTo>
                          <a:pt x="0" y="2"/>
                        </a:lnTo>
                        <a:lnTo>
                          <a:pt x="0" y="527"/>
                        </a:lnTo>
                        <a:lnTo>
                          <a:pt x="214" y="528"/>
                        </a:lnTo>
                        <a:close/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0" name="Group 1510"/>
                <p:cNvGrpSpPr>
                  <a:grpSpLocks/>
                </p:cNvGrpSpPr>
                <p:nvPr/>
              </p:nvGrpSpPr>
              <p:grpSpPr bwMode="auto">
                <a:xfrm>
                  <a:off x="2016" y="1920"/>
                  <a:ext cx="2038" cy="1152"/>
                  <a:chOff x="0" y="1920"/>
                  <a:chExt cx="2038" cy="1152"/>
                </a:xfrm>
              </p:grpSpPr>
              <p:grpSp>
                <p:nvGrpSpPr>
                  <p:cNvPr id="10853" name="Group 1511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10856" name="Group 15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grpSp>
                    <p:nvGrpSpPr>
                      <p:cNvPr id="10857" name="Group 151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73" y="2756"/>
                        <a:ext cx="148" cy="164"/>
                        <a:chOff x="3973" y="2756"/>
                        <a:chExt cx="148" cy="164"/>
                      </a:xfrm>
                    </p:grpSpPr>
                    <p:sp>
                      <p:nvSpPr>
                        <p:cNvPr id="10730" name="Oval 151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731" name="Oval 151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0860" name="Group 151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85" y="2770"/>
                        <a:ext cx="123" cy="136"/>
                        <a:chOff x="3985" y="2770"/>
                        <a:chExt cx="123" cy="136"/>
                      </a:xfrm>
                    </p:grpSpPr>
                    <p:sp>
                      <p:nvSpPr>
                        <p:cNvPr id="10733" name="Oval 15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734" name="Oval 151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10863" name="Group 15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10736" name="Freeform 152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59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59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737" name="Freeform 152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59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59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0866" name="Group 1522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10869" name="Group 15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grpSp>
                    <p:nvGrpSpPr>
                      <p:cNvPr id="10872" name="Group 152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81" y="2756"/>
                        <a:ext cx="148" cy="164"/>
                        <a:chOff x="4381" y="2756"/>
                        <a:chExt cx="148" cy="164"/>
                      </a:xfrm>
                    </p:grpSpPr>
                    <p:sp>
                      <p:nvSpPr>
                        <p:cNvPr id="10741" name="Oval 152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742" name="Oval 152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0875" name="Group 152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93" y="2770"/>
                        <a:ext cx="123" cy="136"/>
                        <a:chOff x="4393" y="2770"/>
                        <a:chExt cx="123" cy="136"/>
                      </a:xfrm>
                    </p:grpSpPr>
                    <p:sp>
                      <p:nvSpPr>
                        <p:cNvPr id="10744" name="Oval 152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745" name="Oval 152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10878" name="Group 153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0747" name="Freeform 153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60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60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748" name="Freeform 15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60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60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0881" name="Group 1533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10882" name="Group 153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10751" name="Oval 15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752" name="Oval 15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0885" name="Group 153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10754" name="Oval 15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755" name="Oval 15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0888" name="Group 1540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0757" name="Freeform 1541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758" name="Freeform 1542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891" name="Group 1543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10760" name="Oval 15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761" name="Oval 15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894" name="Group 1546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0763" name="Oval 15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764" name="Oval 15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897" name="Group 1549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10766" name="Oval 15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767" name="Oval 15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900" name="Group 1552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0769" name="Oval 15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770" name="Oval 15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903" name="Group 1555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0772" name="Freeform 1556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773" name="Freeform 1557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907" name="Group 1558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10911" name="Group 155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0776" name="Oval 15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777" name="Oval 15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0920" name="Group 156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0779" name="Oval 156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780" name="Oval 15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0925" name="Group 1565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0782" name="Freeform 1566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783" name="Freeform 1567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930" name="Group 1568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10785" name="Oval 15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786" name="Oval 15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931" name="Group 1571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0788" name="Oval 15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789" name="Oval 15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932" name="Group 1574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10791" name="Oval 15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792" name="Oval 15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933" name="Group 1577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0794" name="Oval 15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795" name="Oval 15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936" name="Group 1580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0797" name="Freeform 1581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798" name="Freeform 1582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0799" name="Freeform 1583"/>
                  <p:cNvSpPr>
                    <a:spLocks/>
                  </p:cNvSpPr>
                  <p:nvPr/>
                </p:nvSpPr>
                <p:spPr bwMode="auto">
                  <a:xfrm>
                    <a:off x="148" y="2496"/>
                    <a:ext cx="4" cy="23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4" y="232"/>
                      </a:cxn>
                    </a:cxnLst>
                    <a:rect l="0" t="0" r="r" b="b"/>
                    <a:pathLst>
                      <a:path w="4" h="232">
                        <a:moveTo>
                          <a:pt x="0" y="0"/>
                        </a:moveTo>
                        <a:lnTo>
                          <a:pt x="4" y="232"/>
                        </a:lnTo>
                      </a:path>
                    </a:pathLst>
                  </a:custGeom>
                  <a:solidFill>
                    <a:srgbClr val="FFFFFF"/>
                  </a:solidFill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10939" name="Group 1584"/>
                  <p:cNvGrpSpPr>
                    <a:grpSpLocks/>
                  </p:cNvGrpSpPr>
                  <p:nvPr/>
                </p:nvGrpSpPr>
                <p:grpSpPr bwMode="auto">
                  <a:xfrm>
                    <a:off x="0" y="2496"/>
                    <a:ext cx="304" cy="285"/>
                    <a:chOff x="0" y="2496"/>
                    <a:chExt cx="304" cy="285"/>
                  </a:xfrm>
                </p:grpSpPr>
                <p:sp>
                  <p:nvSpPr>
                    <p:cNvPr id="10801" name="Line 15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" y="2496"/>
                      <a:ext cx="3" cy="285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02" name="Freeform 1586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0" y="2592"/>
                      <a:ext cx="304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8" y="0"/>
                        </a:cxn>
                        <a:cxn ang="0">
                          <a:pos x="18" y="18"/>
                        </a:cxn>
                        <a:cxn ang="0">
                          <a:pos x="0" y="18"/>
                        </a:cxn>
                        <a:cxn ang="0">
                          <a:pos x="0" y="0"/>
                        </a:cxn>
                        <a:cxn ang="0">
                          <a:pos x="36" y="0"/>
                        </a:cxn>
                        <a:cxn ang="0">
                          <a:pos x="54" y="0"/>
                        </a:cxn>
                        <a:cxn ang="0">
                          <a:pos x="54" y="18"/>
                        </a:cxn>
                        <a:cxn ang="0">
                          <a:pos x="36" y="18"/>
                        </a:cxn>
                        <a:cxn ang="0">
                          <a:pos x="36" y="0"/>
                        </a:cxn>
                        <a:cxn ang="0">
                          <a:pos x="72" y="0"/>
                        </a:cxn>
                        <a:cxn ang="0">
                          <a:pos x="90" y="0"/>
                        </a:cxn>
                        <a:cxn ang="0">
                          <a:pos x="90" y="18"/>
                        </a:cxn>
                        <a:cxn ang="0">
                          <a:pos x="72" y="18"/>
                        </a:cxn>
                        <a:cxn ang="0">
                          <a:pos x="72" y="0"/>
                        </a:cxn>
                        <a:cxn ang="0">
                          <a:pos x="108" y="0"/>
                        </a:cxn>
                        <a:cxn ang="0">
                          <a:pos x="126" y="0"/>
                        </a:cxn>
                        <a:cxn ang="0">
                          <a:pos x="126" y="18"/>
                        </a:cxn>
                        <a:cxn ang="0">
                          <a:pos x="108" y="18"/>
                        </a:cxn>
                        <a:cxn ang="0">
                          <a:pos x="108" y="0"/>
                        </a:cxn>
                        <a:cxn ang="0">
                          <a:pos x="144" y="0"/>
                        </a:cxn>
                        <a:cxn ang="0">
                          <a:pos x="162" y="0"/>
                        </a:cxn>
                        <a:cxn ang="0">
                          <a:pos x="162" y="18"/>
                        </a:cxn>
                        <a:cxn ang="0">
                          <a:pos x="144" y="18"/>
                        </a:cxn>
                        <a:cxn ang="0">
                          <a:pos x="144" y="0"/>
                        </a:cxn>
                        <a:cxn ang="0">
                          <a:pos x="180" y="0"/>
                        </a:cxn>
                        <a:cxn ang="0">
                          <a:pos x="190" y="0"/>
                        </a:cxn>
                        <a:cxn ang="0">
                          <a:pos x="190" y="18"/>
                        </a:cxn>
                        <a:cxn ang="0">
                          <a:pos x="180" y="18"/>
                        </a:cxn>
                        <a:cxn ang="0">
                          <a:pos x="180" y="0"/>
                        </a:cxn>
                      </a:cxnLst>
                      <a:rect l="0" t="0" r="r" b="b"/>
                      <a:pathLst>
                        <a:path w="190" h="18">
                          <a:moveTo>
                            <a:pt x="0" y="0"/>
                          </a:moveTo>
                          <a:lnTo>
                            <a:pt x="18" y="0"/>
                          </a:lnTo>
                          <a:lnTo>
                            <a:pt x="18" y="18"/>
                          </a:lnTo>
                          <a:lnTo>
                            <a:pt x="0" y="18"/>
                          </a:lnTo>
                          <a:lnTo>
                            <a:pt x="0" y="0"/>
                          </a:lnTo>
                          <a:close/>
                          <a:moveTo>
                            <a:pt x="36" y="0"/>
                          </a:moveTo>
                          <a:lnTo>
                            <a:pt x="54" y="0"/>
                          </a:lnTo>
                          <a:lnTo>
                            <a:pt x="54" y="18"/>
                          </a:lnTo>
                          <a:lnTo>
                            <a:pt x="36" y="18"/>
                          </a:lnTo>
                          <a:lnTo>
                            <a:pt x="36" y="0"/>
                          </a:lnTo>
                          <a:close/>
                          <a:moveTo>
                            <a:pt x="72" y="0"/>
                          </a:moveTo>
                          <a:lnTo>
                            <a:pt x="90" y="0"/>
                          </a:lnTo>
                          <a:lnTo>
                            <a:pt x="90" y="18"/>
                          </a:lnTo>
                          <a:lnTo>
                            <a:pt x="72" y="18"/>
                          </a:lnTo>
                          <a:lnTo>
                            <a:pt x="72" y="0"/>
                          </a:lnTo>
                          <a:close/>
                          <a:moveTo>
                            <a:pt x="108" y="0"/>
                          </a:moveTo>
                          <a:lnTo>
                            <a:pt x="126" y="0"/>
                          </a:lnTo>
                          <a:lnTo>
                            <a:pt x="126" y="18"/>
                          </a:lnTo>
                          <a:lnTo>
                            <a:pt x="108" y="18"/>
                          </a:lnTo>
                          <a:lnTo>
                            <a:pt x="108" y="0"/>
                          </a:lnTo>
                          <a:close/>
                          <a:moveTo>
                            <a:pt x="144" y="0"/>
                          </a:moveTo>
                          <a:lnTo>
                            <a:pt x="162" y="0"/>
                          </a:lnTo>
                          <a:lnTo>
                            <a:pt x="162" y="18"/>
                          </a:lnTo>
                          <a:lnTo>
                            <a:pt x="144" y="18"/>
                          </a:lnTo>
                          <a:lnTo>
                            <a:pt x="144" y="0"/>
                          </a:lnTo>
                          <a:close/>
                          <a:moveTo>
                            <a:pt x="180" y="0"/>
                          </a:moveTo>
                          <a:lnTo>
                            <a:pt x="190" y="0"/>
                          </a:lnTo>
                          <a:lnTo>
                            <a:pt x="190" y="18"/>
                          </a:lnTo>
                          <a:lnTo>
                            <a:pt x="180" y="18"/>
                          </a:lnTo>
                          <a:lnTo>
                            <a:pt x="18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4763" cap="flat">
                      <a:solidFill>
                        <a:srgbClr val="000000"/>
                      </a:solidFill>
                      <a:prstDash val="solid"/>
                      <a:bevel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0803" name="Freeform 1587"/>
                  <p:cNvSpPr>
                    <a:spLocks/>
                  </p:cNvSpPr>
                  <p:nvPr/>
                </p:nvSpPr>
                <p:spPr bwMode="auto">
                  <a:xfrm>
                    <a:off x="256" y="2040"/>
                    <a:ext cx="1782" cy="792"/>
                  </a:xfrm>
                  <a:custGeom>
                    <a:avLst/>
                    <a:gdLst/>
                    <a:ahLst/>
                    <a:cxnLst>
                      <a:cxn ang="0">
                        <a:pos x="0" y="127"/>
                      </a:cxn>
                      <a:cxn ang="0">
                        <a:pos x="105" y="0"/>
                      </a:cxn>
                      <a:cxn ang="0">
                        <a:pos x="1585" y="0"/>
                      </a:cxn>
                      <a:cxn ang="0">
                        <a:pos x="1782" y="88"/>
                      </a:cxn>
                      <a:cxn ang="0">
                        <a:pos x="1782" y="660"/>
                      </a:cxn>
                      <a:cxn ang="0">
                        <a:pos x="1683" y="792"/>
                      </a:cxn>
                      <a:cxn ang="0">
                        <a:pos x="105" y="792"/>
                      </a:cxn>
                      <a:cxn ang="0">
                        <a:pos x="6" y="704"/>
                      </a:cxn>
                      <a:cxn ang="0">
                        <a:pos x="8" y="116"/>
                      </a:cxn>
                    </a:cxnLst>
                    <a:rect l="0" t="0" r="r" b="b"/>
                    <a:pathLst>
                      <a:path w="1782" h="792">
                        <a:moveTo>
                          <a:pt x="0" y="127"/>
                        </a:moveTo>
                        <a:lnTo>
                          <a:pt x="105" y="0"/>
                        </a:lnTo>
                        <a:lnTo>
                          <a:pt x="1585" y="0"/>
                        </a:lnTo>
                        <a:lnTo>
                          <a:pt x="1782" y="88"/>
                        </a:lnTo>
                        <a:lnTo>
                          <a:pt x="1782" y="660"/>
                        </a:lnTo>
                        <a:lnTo>
                          <a:pt x="1683" y="792"/>
                        </a:lnTo>
                        <a:lnTo>
                          <a:pt x="105" y="792"/>
                        </a:lnTo>
                        <a:lnTo>
                          <a:pt x="6" y="704"/>
                        </a:lnTo>
                        <a:lnTo>
                          <a:pt x="8" y="116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00D200"/>
                      </a:gs>
                      <a:gs pos="50000">
                        <a:srgbClr val="008000"/>
                      </a:gs>
                      <a:gs pos="100000">
                        <a:srgbClr val="00D200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dist="107763" dir="18900000" algn="ctr" rotWithShape="0">
                      <a:srgbClr val="004800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10942" name="Group 1588"/>
                  <p:cNvGrpSpPr>
                    <a:grpSpLocks/>
                  </p:cNvGrpSpPr>
                  <p:nvPr/>
                </p:nvGrpSpPr>
                <p:grpSpPr bwMode="auto">
                  <a:xfrm>
                    <a:off x="352" y="2280"/>
                    <a:ext cx="1632" cy="235"/>
                    <a:chOff x="1088" y="2880"/>
                    <a:chExt cx="444" cy="64"/>
                  </a:xfrm>
                </p:grpSpPr>
                <p:sp>
                  <p:nvSpPr>
                    <p:cNvPr id="10805" name="Rectangle 15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06" name="Rectangle 15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07" name="Rectangle 15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08" name="Rectangle 15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5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09" name="Rectangle 15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16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10" name="Rectangle 15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2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11" name="Rectangle 15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12" name="Rectangle 15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2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943" name="Group 1597"/>
                  <p:cNvGrpSpPr>
                    <a:grpSpLocks/>
                  </p:cNvGrpSpPr>
                  <p:nvPr/>
                </p:nvGrpSpPr>
                <p:grpSpPr bwMode="auto">
                  <a:xfrm>
                    <a:off x="592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10814" name="Oval 15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15" name="Freeform 1599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96" y="0"/>
                        </a:cxn>
                        <a:cxn ang="0">
                          <a:pos x="82" y="156"/>
                        </a:cxn>
                        <a:cxn ang="0">
                          <a:pos x="4" y="171"/>
                        </a:cxn>
                        <a:cxn ang="0">
                          <a:pos x="0" y="48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0816" name="Freeform 1600"/>
                  <p:cNvSpPr>
                    <a:spLocks/>
                  </p:cNvSpPr>
                  <p:nvPr/>
                </p:nvSpPr>
                <p:spPr bwMode="auto">
                  <a:xfrm>
                    <a:off x="304" y="2736"/>
                    <a:ext cx="1728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28" y="0"/>
                      </a:cxn>
                    </a:cxnLst>
                    <a:rect l="0" t="0" r="r" b="b"/>
                    <a:pathLst>
                      <a:path w="1728" h="1">
                        <a:moveTo>
                          <a:pt x="0" y="0"/>
                        </a:moveTo>
                        <a:cubicBezTo>
                          <a:pt x="0" y="0"/>
                          <a:pt x="864" y="0"/>
                          <a:pt x="1728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817" name="Freeform 1601"/>
                  <p:cNvSpPr>
                    <a:spLocks/>
                  </p:cNvSpPr>
                  <p:nvPr/>
                </p:nvSpPr>
                <p:spPr bwMode="auto">
                  <a:xfrm>
                    <a:off x="270" y="2159"/>
                    <a:ext cx="1762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62" y="0"/>
                      </a:cxn>
                    </a:cxnLst>
                    <a:rect l="0" t="0" r="r" b="b"/>
                    <a:pathLst>
                      <a:path w="1762" h="1">
                        <a:moveTo>
                          <a:pt x="0" y="0"/>
                        </a:moveTo>
                        <a:cubicBezTo>
                          <a:pt x="293" y="0"/>
                          <a:pt x="1395" y="0"/>
                          <a:pt x="1762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10944" name="Group 1602"/>
                  <p:cNvGrpSpPr>
                    <a:grpSpLocks/>
                  </p:cNvGrpSpPr>
                  <p:nvPr/>
                </p:nvGrpSpPr>
                <p:grpSpPr bwMode="auto">
                  <a:xfrm>
                    <a:off x="1504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10819" name="Oval 16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20" name="Freeform 1604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96" y="0"/>
                        </a:cxn>
                        <a:cxn ang="0">
                          <a:pos x="82" y="156"/>
                        </a:cxn>
                        <a:cxn ang="0">
                          <a:pos x="4" y="171"/>
                        </a:cxn>
                        <a:cxn ang="0">
                          <a:pos x="0" y="48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0821" name="Freeform 1605"/>
                  <p:cNvSpPr>
                    <a:spLocks/>
                  </p:cNvSpPr>
                  <p:nvPr/>
                </p:nvSpPr>
                <p:spPr bwMode="auto">
                  <a:xfrm>
                    <a:off x="496" y="2544"/>
                    <a:ext cx="16" cy="31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6" y="0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16" h="31">
                        <a:moveTo>
                          <a:pt x="0" y="31"/>
                        </a:moveTo>
                        <a:cubicBezTo>
                          <a:pt x="5" y="21"/>
                          <a:pt x="16" y="0"/>
                          <a:pt x="16" y="0"/>
                        </a:cubicBezTo>
                        <a:cubicBezTo>
                          <a:pt x="16" y="0"/>
                          <a:pt x="5" y="21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822" name="Freeform 1606"/>
                  <p:cNvSpPr>
                    <a:spLocks/>
                  </p:cNvSpPr>
                  <p:nvPr/>
                </p:nvSpPr>
                <p:spPr bwMode="auto">
                  <a:xfrm>
                    <a:off x="330" y="2208"/>
                    <a:ext cx="214" cy="528"/>
                  </a:xfrm>
                  <a:custGeom>
                    <a:avLst/>
                    <a:gdLst/>
                    <a:ahLst/>
                    <a:cxnLst>
                      <a:cxn ang="0">
                        <a:pos x="214" y="528"/>
                      </a:cxn>
                      <a:cxn ang="0">
                        <a:pos x="214" y="0"/>
                      </a:cxn>
                      <a:cxn ang="0">
                        <a:pos x="0" y="2"/>
                      </a:cxn>
                      <a:cxn ang="0">
                        <a:pos x="0" y="527"/>
                      </a:cxn>
                      <a:cxn ang="0">
                        <a:pos x="214" y="528"/>
                      </a:cxn>
                    </a:cxnLst>
                    <a:rect l="0" t="0" r="r" b="b"/>
                    <a:pathLst>
                      <a:path w="214" h="528">
                        <a:moveTo>
                          <a:pt x="214" y="528"/>
                        </a:moveTo>
                        <a:lnTo>
                          <a:pt x="214" y="0"/>
                        </a:lnTo>
                        <a:lnTo>
                          <a:pt x="0" y="2"/>
                        </a:lnTo>
                        <a:lnTo>
                          <a:pt x="0" y="527"/>
                        </a:lnTo>
                        <a:lnTo>
                          <a:pt x="214" y="528"/>
                        </a:lnTo>
                        <a:close/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947" name="Group 1607"/>
                <p:cNvGrpSpPr>
                  <a:grpSpLocks/>
                </p:cNvGrpSpPr>
                <p:nvPr/>
              </p:nvGrpSpPr>
              <p:grpSpPr bwMode="auto">
                <a:xfrm>
                  <a:off x="-48" y="2496"/>
                  <a:ext cx="304" cy="285"/>
                  <a:chOff x="0" y="2496"/>
                  <a:chExt cx="304" cy="285"/>
                </a:xfrm>
              </p:grpSpPr>
              <p:sp>
                <p:nvSpPr>
                  <p:cNvPr id="10824" name="Line 1608"/>
                  <p:cNvSpPr>
                    <a:spLocks noChangeShapeType="1"/>
                  </p:cNvSpPr>
                  <p:nvPr/>
                </p:nvSpPr>
                <p:spPr bwMode="auto">
                  <a:xfrm>
                    <a:off x="148" y="2496"/>
                    <a:ext cx="3" cy="285"/>
                  </a:xfrm>
                  <a:prstGeom prst="line">
                    <a:avLst/>
                  </a:prstGeom>
                  <a:noFill/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825" name="Freeform 1609"/>
                  <p:cNvSpPr>
                    <a:spLocks noEditPoints="1"/>
                  </p:cNvSpPr>
                  <p:nvPr/>
                </p:nvSpPr>
                <p:spPr bwMode="auto">
                  <a:xfrm>
                    <a:off x="0" y="2592"/>
                    <a:ext cx="304" cy="4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8" y="0"/>
                      </a:cxn>
                      <a:cxn ang="0">
                        <a:pos x="18" y="18"/>
                      </a:cxn>
                      <a:cxn ang="0">
                        <a:pos x="0" y="18"/>
                      </a:cxn>
                      <a:cxn ang="0">
                        <a:pos x="0" y="0"/>
                      </a:cxn>
                      <a:cxn ang="0">
                        <a:pos x="36" y="0"/>
                      </a:cxn>
                      <a:cxn ang="0">
                        <a:pos x="54" y="0"/>
                      </a:cxn>
                      <a:cxn ang="0">
                        <a:pos x="54" y="18"/>
                      </a:cxn>
                      <a:cxn ang="0">
                        <a:pos x="36" y="18"/>
                      </a:cxn>
                      <a:cxn ang="0">
                        <a:pos x="36" y="0"/>
                      </a:cxn>
                      <a:cxn ang="0">
                        <a:pos x="72" y="0"/>
                      </a:cxn>
                      <a:cxn ang="0">
                        <a:pos x="90" y="0"/>
                      </a:cxn>
                      <a:cxn ang="0">
                        <a:pos x="90" y="18"/>
                      </a:cxn>
                      <a:cxn ang="0">
                        <a:pos x="72" y="18"/>
                      </a:cxn>
                      <a:cxn ang="0">
                        <a:pos x="72" y="0"/>
                      </a:cxn>
                      <a:cxn ang="0">
                        <a:pos x="108" y="0"/>
                      </a:cxn>
                      <a:cxn ang="0">
                        <a:pos x="126" y="0"/>
                      </a:cxn>
                      <a:cxn ang="0">
                        <a:pos x="126" y="18"/>
                      </a:cxn>
                      <a:cxn ang="0">
                        <a:pos x="108" y="18"/>
                      </a:cxn>
                      <a:cxn ang="0">
                        <a:pos x="108" y="0"/>
                      </a:cxn>
                      <a:cxn ang="0">
                        <a:pos x="144" y="0"/>
                      </a:cxn>
                      <a:cxn ang="0">
                        <a:pos x="162" y="0"/>
                      </a:cxn>
                      <a:cxn ang="0">
                        <a:pos x="162" y="18"/>
                      </a:cxn>
                      <a:cxn ang="0">
                        <a:pos x="144" y="18"/>
                      </a:cxn>
                      <a:cxn ang="0">
                        <a:pos x="144" y="0"/>
                      </a:cxn>
                      <a:cxn ang="0">
                        <a:pos x="180" y="0"/>
                      </a:cxn>
                      <a:cxn ang="0">
                        <a:pos x="190" y="0"/>
                      </a:cxn>
                      <a:cxn ang="0">
                        <a:pos x="190" y="18"/>
                      </a:cxn>
                      <a:cxn ang="0">
                        <a:pos x="180" y="18"/>
                      </a:cxn>
                      <a:cxn ang="0">
                        <a:pos x="180" y="0"/>
                      </a:cxn>
                    </a:cxnLst>
                    <a:rect l="0" t="0" r="r" b="b"/>
                    <a:pathLst>
                      <a:path w="190" h="18">
                        <a:moveTo>
                          <a:pt x="0" y="0"/>
                        </a:moveTo>
                        <a:lnTo>
                          <a:pt x="18" y="0"/>
                        </a:lnTo>
                        <a:lnTo>
                          <a:pt x="18" y="18"/>
                        </a:lnTo>
                        <a:lnTo>
                          <a:pt x="0" y="18"/>
                        </a:lnTo>
                        <a:lnTo>
                          <a:pt x="0" y="0"/>
                        </a:lnTo>
                        <a:close/>
                        <a:moveTo>
                          <a:pt x="36" y="0"/>
                        </a:moveTo>
                        <a:lnTo>
                          <a:pt x="54" y="0"/>
                        </a:lnTo>
                        <a:lnTo>
                          <a:pt x="54" y="18"/>
                        </a:lnTo>
                        <a:lnTo>
                          <a:pt x="36" y="18"/>
                        </a:lnTo>
                        <a:lnTo>
                          <a:pt x="36" y="0"/>
                        </a:lnTo>
                        <a:close/>
                        <a:moveTo>
                          <a:pt x="72" y="0"/>
                        </a:moveTo>
                        <a:lnTo>
                          <a:pt x="90" y="0"/>
                        </a:lnTo>
                        <a:lnTo>
                          <a:pt x="90" y="18"/>
                        </a:lnTo>
                        <a:lnTo>
                          <a:pt x="72" y="18"/>
                        </a:lnTo>
                        <a:lnTo>
                          <a:pt x="72" y="0"/>
                        </a:lnTo>
                        <a:close/>
                        <a:moveTo>
                          <a:pt x="108" y="0"/>
                        </a:moveTo>
                        <a:lnTo>
                          <a:pt x="126" y="0"/>
                        </a:lnTo>
                        <a:lnTo>
                          <a:pt x="126" y="18"/>
                        </a:lnTo>
                        <a:lnTo>
                          <a:pt x="108" y="18"/>
                        </a:lnTo>
                        <a:lnTo>
                          <a:pt x="108" y="0"/>
                        </a:lnTo>
                        <a:close/>
                        <a:moveTo>
                          <a:pt x="144" y="0"/>
                        </a:moveTo>
                        <a:lnTo>
                          <a:pt x="162" y="0"/>
                        </a:lnTo>
                        <a:lnTo>
                          <a:pt x="162" y="18"/>
                        </a:lnTo>
                        <a:lnTo>
                          <a:pt x="144" y="18"/>
                        </a:lnTo>
                        <a:lnTo>
                          <a:pt x="144" y="0"/>
                        </a:lnTo>
                        <a:close/>
                        <a:moveTo>
                          <a:pt x="180" y="0"/>
                        </a:moveTo>
                        <a:lnTo>
                          <a:pt x="190" y="0"/>
                        </a:lnTo>
                        <a:lnTo>
                          <a:pt x="190" y="18"/>
                        </a:lnTo>
                        <a:lnTo>
                          <a:pt x="180" y="18"/>
                        </a:lnTo>
                        <a:lnTo>
                          <a:pt x="18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4763" cap="flat">
                    <a:solidFill>
                      <a:srgbClr val="000000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950" name="Group 1610"/>
              <p:cNvGrpSpPr>
                <a:grpSpLocks/>
              </p:cNvGrpSpPr>
              <p:nvPr/>
            </p:nvGrpSpPr>
            <p:grpSpPr bwMode="auto">
              <a:xfrm>
                <a:off x="2736" y="2928"/>
                <a:ext cx="2496" cy="720"/>
                <a:chOff x="-48" y="1920"/>
                <a:chExt cx="4288" cy="1152"/>
              </a:xfrm>
            </p:grpSpPr>
            <p:grpSp>
              <p:nvGrpSpPr>
                <p:cNvPr id="10953" name="Group 1611"/>
                <p:cNvGrpSpPr>
                  <a:grpSpLocks/>
                </p:cNvGrpSpPr>
                <p:nvPr/>
              </p:nvGrpSpPr>
              <p:grpSpPr bwMode="auto">
                <a:xfrm>
                  <a:off x="4032" y="2496"/>
                  <a:ext cx="208" cy="285"/>
                  <a:chOff x="0" y="2496"/>
                  <a:chExt cx="304" cy="285"/>
                </a:xfrm>
              </p:grpSpPr>
              <p:sp>
                <p:nvSpPr>
                  <p:cNvPr id="10828" name="Line 1612"/>
                  <p:cNvSpPr>
                    <a:spLocks noChangeShapeType="1"/>
                  </p:cNvSpPr>
                  <p:nvPr/>
                </p:nvSpPr>
                <p:spPr bwMode="auto">
                  <a:xfrm>
                    <a:off x="148" y="2496"/>
                    <a:ext cx="3" cy="285"/>
                  </a:xfrm>
                  <a:prstGeom prst="line">
                    <a:avLst/>
                  </a:prstGeom>
                  <a:noFill/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829" name="Freeform 1613"/>
                  <p:cNvSpPr>
                    <a:spLocks noEditPoints="1"/>
                  </p:cNvSpPr>
                  <p:nvPr/>
                </p:nvSpPr>
                <p:spPr bwMode="auto">
                  <a:xfrm>
                    <a:off x="0" y="2592"/>
                    <a:ext cx="304" cy="4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8" y="0"/>
                      </a:cxn>
                      <a:cxn ang="0">
                        <a:pos x="18" y="18"/>
                      </a:cxn>
                      <a:cxn ang="0">
                        <a:pos x="0" y="18"/>
                      </a:cxn>
                      <a:cxn ang="0">
                        <a:pos x="0" y="0"/>
                      </a:cxn>
                      <a:cxn ang="0">
                        <a:pos x="36" y="0"/>
                      </a:cxn>
                      <a:cxn ang="0">
                        <a:pos x="54" y="0"/>
                      </a:cxn>
                      <a:cxn ang="0">
                        <a:pos x="54" y="18"/>
                      </a:cxn>
                      <a:cxn ang="0">
                        <a:pos x="36" y="18"/>
                      </a:cxn>
                      <a:cxn ang="0">
                        <a:pos x="36" y="0"/>
                      </a:cxn>
                      <a:cxn ang="0">
                        <a:pos x="72" y="0"/>
                      </a:cxn>
                      <a:cxn ang="0">
                        <a:pos x="90" y="0"/>
                      </a:cxn>
                      <a:cxn ang="0">
                        <a:pos x="90" y="18"/>
                      </a:cxn>
                      <a:cxn ang="0">
                        <a:pos x="72" y="18"/>
                      </a:cxn>
                      <a:cxn ang="0">
                        <a:pos x="72" y="0"/>
                      </a:cxn>
                      <a:cxn ang="0">
                        <a:pos x="108" y="0"/>
                      </a:cxn>
                      <a:cxn ang="0">
                        <a:pos x="126" y="0"/>
                      </a:cxn>
                      <a:cxn ang="0">
                        <a:pos x="126" y="18"/>
                      </a:cxn>
                      <a:cxn ang="0">
                        <a:pos x="108" y="18"/>
                      </a:cxn>
                      <a:cxn ang="0">
                        <a:pos x="108" y="0"/>
                      </a:cxn>
                      <a:cxn ang="0">
                        <a:pos x="144" y="0"/>
                      </a:cxn>
                      <a:cxn ang="0">
                        <a:pos x="162" y="0"/>
                      </a:cxn>
                      <a:cxn ang="0">
                        <a:pos x="162" y="18"/>
                      </a:cxn>
                      <a:cxn ang="0">
                        <a:pos x="144" y="18"/>
                      </a:cxn>
                      <a:cxn ang="0">
                        <a:pos x="144" y="0"/>
                      </a:cxn>
                      <a:cxn ang="0">
                        <a:pos x="180" y="0"/>
                      </a:cxn>
                      <a:cxn ang="0">
                        <a:pos x="190" y="0"/>
                      </a:cxn>
                      <a:cxn ang="0">
                        <a:pos x="190" y="18"/>
                      </a:cxn>
                      <a:cxn ang="0">
                        <a:pos x="180" y="18"/>
                      </a:cxn>
                      <a:cxn ang="0">
                        <a:pos x="180" y="0"/>
                      </a:cxn>
                    </a:cxnLst>
                    <a:rect l="0" t="0" r="r" b="b"/>
                    <a:pathLst>
                      <a:path w="190" h="18">
                        <a:moveTo>
                          <a:pt x="0" y="0"/>
                        </a:moveTo>
                        <a:lnTo>
                          <a:pt x="18" y="0"/>
                        </a:lnTo>
                        <a:lnTo>
                          <a:pt x="18" y="18"/>
                        </a:lnTo>
                        <a:lnTo>
                          <a:pt x="0" y="18"/>
                        </a:lnTo>
                        <a:lnTo>
                          <a:pt x="0" y="0"/>
                        </a:lnTo>
                        <a:close/>
                        <a:moveTo>
                          <a:pt x="36" y="0"/>
                        </a:moveTo>
                        <a:lnTo>
                          <a:pt x="54" y="0"/>
                        </a:lnTo>
                        <a:lnTo>
                          <a:pt x="54" y="18"/>
                        </a:lnTo>
                        <a:lnTo>
                          <a:pt x="36" y="18"/>
                        </a:lnTo>
                        <a:lnTo>
                          <a:pt x="36" y="0"/>
                        </a:lnTo>
                        <a:close/>
                        <a:moveTo>
                          <a:pt x="72" y="0"/>
                        </a:moveTo>
                        <a:lnTo>
                          <a:pt x="90" y="0"/>
                        </a:lnTo>
                        <a:lnTo>
                          <a:pt x="90" y="18"/>
                        </a:lnTo>
                        <a:lnTo>
                          <a:pt x="72" y="18"/>
                        </a:lnTo>
                        <a:lnTo>
                          <a:pt x="72" y="0"/>
                        </a:lnTo>
                        <a:close/>
                        <a:moveTo>
                          <a:pt x="108" y="0"/>
                        </a:moveTo>
                        <a:lnTo>
                          <a:pt x="126" y="0"/>
                        </a:lnTo>
                        <a:lnTo>
                          <a:pt x="126" y="18"/>
                        </a:lnTo>
                        <a:lnTo>
                          <a:pt x="108" y="18"/>
                        </a:lnTo>
                        <a:lnTo>
                          <a:pt x="108" y="0"/>
                        </a:lnTo>
                        <a:close/>
                        <a:moveTo>
                          <a:pt x="144" y="0"/>
                        </a:moveTo>
                        <a:lnTo>
                          <a:pt x="162" y="0"/>
                        </a:lnTo>
                        <a:lnTo>
                          <a:pt x="162" y="18"/>
                        </a:lnTo>
                        <a:lnTo>
                          <a:pt x="144" y="18"/>
                        </a:lnTo>
                        <a:lnTo>
                          <a:pt x="144" y="0"/>
                        </a:lnTo>
                        <a:close/>
                        <a:moveTo>
                          <a:pt x="180" y="0"/>
                        </a:moveTo>
                        <a:lnTo>
                          <a:pt x="190" y="0"/>
                        </a:lnTo>
                        <a:lnTo>
                          <a:pt x="190" y="18"/>
                        </a:lnTo>
                        <a:lnTo>
                          <a:pt x="180" y="18"/>
                        </a:lnTo>
                        <a:lnTo>
                          <a:pt x="18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4763" cap="flat">
                    <a:solidFill>
                      <a:srgbClr val="000000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954" name="Group 1614"/>
                <p:cNvGrpSpPr>
                  <a:grpSpLocks/>
                </p:cNvGrpSpPr>
                <p:nvPr/>
              </p:nvGrpSpPr>
              <p:grpSpPr bwMode="auto">
                <a:xfrm>
                  <a:off x="1968" y="2496"/>
                  <a:ext cx="304" cy="285"/>
                  <a:chOff x="0" y="2496"/>
                  <a:chExt cx="304" cy="285"/>
                </a:xfrm>
              </p:grpSpPr>
              <p:sp>
                <p:nvSpPr>
                  <p:cNvPr id="10831" name="Line 1615"/>
                  <p:cNvSpPr>
                    <a:spLocks noChangeShapeType="1"/>
                  </p:cNvSpPr>
                  <p:nvPr/>
                </p:nvSpPr>
                <p:spPr bwMode="auto">
                  <a:xfrm>
                    <a:off x="148" y="2496"/>
                    <a:ext cx="3" cy="285"/>
                  </a:xfrm>
                  <a:prstGeom prst="line">
                    <a:avLst/>
                  </a:prstGeom>
                  <a:noFill/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832" name="Freeform 1616"/>
                  <p:cNvSpPr>
                    <a:spLocks noEditPoints="1"/>
                  </p:cNvSpPr>
                  <p:nvPr/>
                </p:nvSpPr>
                <p:spPr bwMode="auto">
                  <a:xfrm>
                    <a:off x="0" y="2592"/>
                    <a:ext cx="304" cy="4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8" y="0"/>
                      </a:cxn>
                      <a:cxn ang="0">
                        <a:pos x="18" y="18"/>
                      </a:cxn>
                      <a:cxn ang="0">
                        <a:pos x="0" y="18"/>
                      </a:cxn>
                      <a:cxn ang="0">
                        <a:pos x="0" y="0"/>
                      </a:cxn>
                      <a:cxn ang="0">
                        <a:pos x="36" y="0"/>
                      </a:cxn>
                      <a:cxn ang="0">
                        <a:pos x="54" y="0"/>
                      </a:cxn>
                      <a:cxn ang="0">
                        <a:pos x="54" y="18"/>
                      </a:cxn>
                      <a:cxn ang="0">
                        <a:pos x="36" y="18"/>
                      </a:cxn>
                      <a:cxn ang="0">
                        <a:pos x="36" y="0"/>
                      </a:cxn>
                      <a:cxn ang="0">
                        <a:pos x="72" y="0"/>
                      </a:cxn>
                      <a:cxn ang="0">
                        <a:pos x="90" y="0"/>
                      </a:cxn>
                      <a:cxn ang="0">
                        <a:pos x="90" y="18"/>
                      </a:cxn>
                      <a:cxn ang="0">
                        <a:pos x="72" y="18"/>
                      </a:cxn>
                      <a:cxn ang="0">
                        <a:pos x="72" y="0"/>
                      </a:cxn>
                      <a:cxn ang="0">
                        <a:pos x="108" y="0"/>
                      </a:cxn>
                      <a:cxn ang="0">
                        <a:pos x="126" y="0"/>
                      </a:cxn>
                      <a:cxn ang="0">
                        <a:pos x="126" y="18"/>
                      </a:cxn>
                      <a:cxn ang="0">
                        <a:pos x="108" y="18"/>
                      </a:cxn>
                      <a:cxn ang="0">
                        <a:pos x="108" y="0"/>
                      </a:cxn>
                      <a:cxn ang="0">
                        <a:pos x="144" y="0"/>
                      </a:cxn>
                      <a:cxn ang="0">
                        <a:pos x="162" y="0"/>
                      </a:cxn>
                      <a:cxn ang="0">
                        <a:pos x="162" y="18"/>
                      </a:cxn>
                      <a:cxn ang="0">
                        <a:pos x="144" y="18"/>
                      </a:cxn>
                      <a:cxn ang="0">
                        <a:pos x="144" y="0"/>
                      </a:cxn>
                      <a:cxn ang="0">
                        <a:pos x="180" y="0"/>
                      </a:cxn>
                      <a:cxn ang="0">
                        <a:pos x="190" y="0"/>
                      </a:cxn>
                      <a:cxn ang="0">
                        <a:pos x="190" y="18"/>
                      </a:cxn>
                      <a:cxn ang="0">
                        <a:pos x="180" y="18"/>
                      </a:cxn>
                      <a:cxn ang="0">
                        <a:pos x="180" y="0"/>
                      </a:cxn>
                    </a:cxnLst>
                    <a:rect l="0" t="0" r="r" b="b"/>
                    <a:pathLst>
                      <a:path w="190" h="18">
                        <a:moveTo>
                          <a:pt x="0" y="0"/>
                        </a:moveTo>
                        <a:lnTo>
                          <a:pt x="18" y="0"/>
                        </a:lnTo>
                        <a:lnTo>
                          <a:pt x="18" y="18"/>
                        </a:lnTo>
                        <a:lnTo>
                          <a:pt x="0" y="18"/>
                        </a:lnTo>
                        <a:lnTo>
                          <a:pt x="0" y="0"/>
                        </a:lnTo>
                        <a:close/>
                        <a:moveTo>
                          <a:pt x="36" y="0"/>
                        </a:moveTo>
                        <a:lnTo>
                          <a:pt x="54" y="0"/>
                        </a:lnTo>
                        <a:lnTo>
                          <a:pt x="54" y="18"/>
                        </a:lnTo>
                        <a:lnTo>
                          <a:pt x="36" y="18"/>
                        </a:lnTo>
                        <a:lnTo>
                          <a:pt x="36" y="0"/>
                        </a:lnTo>
                        <a:close/>
                        <a:moveTo>
                          <a:pt x="72" y="0"/>
                        </a:moveTo>
                        <a:lnTo>
                          <a:pt x="90" y="0"/>
                        </a:lnTo>
                        <a:lnTo>
                          <a:pt x="90" y="18"/>
                        </a:lnTo>
                        <a:lnTo>
                          <a:pt x="72" y="18"/>
                        </a:lnTo>
                        <a:lnTo>
                          <a:pt x="72" y="0"/>
                        </a:lnTo>
                        <a:close/>
                        <a:moveTo>
                          <a:pt x="108" y="0"/>
                        </a:moveTo>
                        <a:lnTo>
                          <a:pt x="126" y="0"/>
                        </a:lnTo>
                        <a:lnTo>
                          <a:pt x="126" y="18"/>
                        </a:lnTo>
                        <a:lnTo>
                          <a:pt x="108" y="18"/>
                        </a:lnTo>
                        <a:lnTo>
                          <a:pt x="108" y="0"/>
                        </a:lnTo>
                        <a:close/>
                        <a:moveTo>
                          <a:pt x="144" y="0"/>
                        </a:moveTo>
                        <a:lnTo>
                          <a:pt x="162" y="0"/>
                        </a:lnTo>
                        <a:lnTo>
                          <a:pt x="162" y="18"/>
                        </a:lnTo>
                        <a:lnTo>
                          <a:pt x="144" y="18"/>
                        </a:lnTo>
                        <a:lnTo>
                          <a:pt x="144" y="0"/>
                        </a:lnTo>
                        <a:close/>
                        <a:moveTo>
                          <a:pt x="180" y="0"/>
                        </a:moveTo>
                        <a:lnTo>
                          <a:pt x="190" y="0"/>
                        </a:lnTo>
                        <a:lnTo>
                          <a:pt x="190" y="18"/>
                        </a:lnTo>
                        <a:lnTo>
                          <a:pt x="180" y="18"/>
                        </a:lnTo>
                        <a:lnTo>
                          <a:pt x="18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4763" cap="flat">
                    <a:solidFill>
                      <a:srgbClr val="000000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957" name="Group 1617"/>
                <p:cNvGrpSpPr>
                  <a:grpSpLocks/>
                </p:cNvGrpSpPr>
                <p:nvPr/>
              </p:nvGrpSpPr>
              <p:grpSpPr bwMode="auto">
                <a:xfrm>
                  <a:off x="0" y="1920"/>
                  <a:ext cx="2038" cy="1152"/>
                  <a:chOff x="0" y="1920"/>
                  <a:chExt cx="2038" cy="1152"/>
                </a:xfrm>
              </p:grpSpPr>
              <p:grpSp>
                <p:nvGrpSpPr>
                  <p:cNvPr id="10960" name="Group 1618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10963" name="Group 16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grpSp>
                    <p:nvGrpSpPr>
                      <p:cNvPr id="10966" name="Group 162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73" y="2756"/>
                        <a:ext cx="148" cy="164"/>
                        <a:chOff x="3973" y="2756"/>
                        <a:chExt cx="148" cy="164"/>
                      </a:xfrm>
                    </p:grpSpPr>
                    <p:sp>
                      <p:nvSpPr>
                        <p:cNvPr id="10837" name="Oval 162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838" name="Oval 162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0969" name="Group 162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85" y="2770"/>
                        <a:ext cx="123" cy="136"/>
                        <a:chOff x="3985" y="2770"/>
                        <a:chExt cx="123" cy="136"/>
                      </a:xfrm>
                    </p:grpSpPr>
                    <p:sp>
                      <p:nvSpPr>
                        <p:cNvPr id="10840" name="Oval 162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841" name="Oval 162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10972" name="Group 16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10843" name="Freeform 162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59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59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844" name="Freeform 162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59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59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0975" name="Group 1629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10978" name="Group 163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grpSp>
                    <p:nvGrpSpPr>
                      <p:cNvPr id="10979" name="Group 163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81" y="2756"/>
                        <a:ext cx="148" cy="164"/>
                        <a:chOff x="4381" y="2756"/>
                        <a:chExt cx="148" cy="164"/>
                      </a:xfrm>
                    </p:grpSpPr>
                    <p:sp>
                      <p:nvSpPr>
                        <p:cNvPr id="10848" name="Oval 163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849" name="Oval 163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0982" name="Group 163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93" y="2770"/>
                        <a:ext cx="123" cy="136"/>
                        <a:chOff x="4393" y="2770"/>
                        <a:chExt cx="123" cy="136"/>
                      </a:xfrm>
                    </p:grpSpPr>
                    <p:sp>
                      <p:nvSpPr>
                        <p:cNvPr id="10851" name="Oval 163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852" name="Oval 163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10985" name="Group 163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0854" name="Freeform 163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60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60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855" name="Freeform 16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60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60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0988" name="Group 1640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10991" name="Group 16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10858" name="Oval 16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859" name="Oval 16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0994" name="Group 164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10861" name="Oval 164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862" name="Oval 16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0997" name="Group 1647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0864" name="Freeform 1648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65" name="Freeform 1649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000" name="Group 1650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10867" name="Oval 16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68" name="Oval 16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004" name="Group 1653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0870" name="Oval 16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71" name="Oval 16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008" name="Group 1656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10873" name="Oval 16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74" name="Oval 16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017" name="Group 1659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0876" name="Oval 16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77" name="Oval 16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022" name="Group 1662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0879" name="Freeform 1663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80" name="Freeform 1664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027" name="Group 1665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11030" name="Group 166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0883" name="Oval 16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884" name="Oval 16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031" name="Group 166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0886" name="Oval 167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887" name="Oval 167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032" name="Group 1672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0889" name="Freeform 1673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90" name="Freeform 1674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033" name="Group 1675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10892" name="Oval 16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93" name="Oval 16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034" name="Group 1678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0895" name="Oval 16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96" name="Oval 16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037" name="Group 1681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10898" name="Oval 16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99" name="Oval 16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040" name="Group 1684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0901" name="Oval 16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902" name="Oval 16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043" name="Group 1687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0904" name="Freeform 1688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905" name="Freeform 1689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0906" name="Freeform 1690"/>
                  <p:cNvSpPr>
                    <a:spLocks/>
                  </p:cNvSpPr>
                  <p:nvPr/>
                </p:nvSpPr>
                <p:spPr bwMode="auto">
                  <a:xfrm>
                    <a:off x="148" y="2496"/>
                    <a:ext cx="4" cy="23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4" y="232"/>
                      </a:cxn>
                    </a:cxnLst>
                    <a:rect l="0" t="0" r="r" b="b"/>
                    <a:pathLst>
                      <a:path w="4" h="232">
                        <a:moveTo>
                          <a:pt x="0" y="0"/>
                        </a:moveTo>
                        <a:lnTo>
                          <a:pt x="4" y="232"/>
                        </a:lnTo>
                      </a:path>
                    </a:pathLst>
                  </a:custGeom>
                  <a:solidFill>
                    <a:srgbClr val="FFFFFF"/>
                  </a:solidFill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11044" name="Group 1691"/>
                  <p:cNvGrpSpPr>
                    <a:grpSpLocks/>
                  </p:cNvGrpSpPr>
                  <p:nvPr/>
                </p:nvGrpSpPr>
                <p:grpSpPr bwMode="auto">
                  <a:xfrm>
                    <a:off x="0" y="2496"/>
                    <a:ext cx="304" cy="285"/>
                    <a:chOff x="0" y="2496"/>
                    <a:chExt cx="304" cy="285"/>
                  </a:xfrm>
                </p:grpSpPr>
                <p:sp>
                  <p:nvSpPr>
                    <p:cNvPr id="10908" name="Line 16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" y="2496"/>
                      <a:ext cx="3" cy="285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909" name="Freeform 1693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0" y="2592"/>
                      <a:ext cx="304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8" y="0"/>
                        </a:cxn>
                        <a:cxn ang="0">
                          <a:pos x="18" y="18"/>
                        </a:cxn>
                        <a:cxn ang="0">
                          <a:pos x="0" y="18"/>
                        </a:cxn>
                        <a:cxn ang="0">
                          <a:pos x="0" y="0"/>
                        </a:cxn>
                        <a:cxn ang="0">
                          <a:pos x="36" y="0"/>
                        </a:cxn>
                        <a:cxn ang="0">
                          <a:pos x="54" y="0"/>
                        </a:cxn>
                        <a:cxn ang="0">
                          <a:pos x="54" y="18"/>
                        </a:cxn>
                        <a:cxn ang="0">
                          <a:pos x="36" y="18"/>
                        </a:cxn>
                        <a:cxn ang="0">
                          <a:pos x="36" y="0"/>
                        </a:cxn>
                        <a:cxn ang="0">
                          <a:pos x="72" y="0"/>
                        </a:cxn>
                        <a:cxn ang="0">
                          <a:pos x="90" y="0"/>
                        </a:cxn>
                        <a:cxn ang="0">
                          <a:pos x="90" y="18"/>
                        </a:cxn>
                        <a:cxn ang="0">
                          <a:pos x="72" y="18"/>
                        </a:cxn>
                        <a:cxn ang="0">
                          <a:pos x="72" y="0"/>
                        </a:cxn>
                        <a:cxn ang="0">
                          <a:pos x="108" y="0"/>
                        </a:cxn>
                        <a:cxn ang="0">
                          <a:pos x="126" y="0"/>
                        </a:cxn>
                        <a:cxn ang="0">
                          <a:pos x="126" y="18"/>
                        </a:cxn>
                        <a:cxn ang="0">
                          <a:pos x="108" y="18"/>
                        </a:cxn>
                        <a:cxn ang="0">
                          <a:pos x="108" y="0"/>
                        </a:cxn>
                        <a:cxn ang="0">
                          <a:pos x="144" y="0"/>
                        </a:cxn>
                        <a:cxn ang="0">
                          <a:pos x="162" y="0"/>
                        </a:cxn>
                        <a:cxn ang="0">
                          <a:pos x="162" y="18"/>
                        </a:cxn>
                        <a:cxn ang="0">
                          <a:pos x="144" y="18"/>
                        </a:cxn>
                        <a:cxn ang="0">
                          <a:pos x="144" y="0"/>
                        </a:cxn>
                        <a:cxn ang="0">
                          <a:pos x="180" y="0"/>
                        </a:cxn>
                        <a:cxn ang="0">
                          <a:pos x="190" y="0"/>
                        </a:cxn>
                        <a:cxn ang="0">
                          <a:pos x="190" y="18"/>
                        </a:cxn>
                        <a:cxn ang="0">
                          <a:pos x="180" y="18"/>
                        </a:cxn>
                        <a:cxn ang="0">
                          <a:pos x="180" y="0"/>
                        </a:cxn>
                      </a:cxnLst>
                      <a:rect l="0" t="0" r="r" b="b"/>
                      <a:pathLst>
                        <a:path w="190" h="18">
                          <a:moveTo>
                            <a:pt x="0" y="0"/>
                          </a:moveTo>
                          <a:lnTo>
                            <a:pt x="18" y="0"/>
                          </a:lnTo>
                          <a:lnTo>
                            <a:pt x="18" y="18"/>
                          </a:lnTo>
                          <a:lnTo>
                            <a:pt x="0" y="18"/>
                          </a:lnTo>
                          <a:lnTo>
                            <a:pt x="0" y="0"/>
                          </a:lnTo>
                          <a:close/>
                          <a:moveTo>
                            <a:pt x="36" y="0"/>
                          </a:moveTo>
                          <a:lnTo>
                            <a:pt x="54" y="0"/>
                          </a:lnTo>
                          <a:lnTo>
                            <a:pt x="54" y="18"/>
                          </a:lnTo>
                          <a:lnTo>
                            <a:pt x="36" y="18"/>
                          </a:lnTo>
                          <a:lnTo>
                            <a:pt x="36" y="0"/>
                          </a:lnTo>
                          <a:close/>
                          <a:moveTo>
                            <a:pt x="72" y="0"/>
                          </a:moveTo>
                          <a:lnTo>
                            <a:pt x="90" y="0"/>
                          </a:lnTo>
                          <a:lnTo>
                            <a:pt x="90" y="18"/>
                          </a:lnTo>
                          <a:lnTo>
                            <a:pt x="72" y="18"/>
                          </a:lnTo>
                          <a:lnTo>
                            <a:pt x="72" y="0"/>
                          </a:lnTo>
                          <a:close/>
                          <a:moveTo>
                            <a:pt x="108" y="0"/>
                          </a:moveTo>
                          <a:lnTo>
                            <a:pt x="126" y="0"/>
                          </a:lnTo>
                          <a:lnTo>
                            <a:pt x="126" y="18"/>
                          </a:lnTo>
                          <a:lnTo>
                            <a:pt x="108" y="18"/>
                          </a:lnTo>
                          <a:lnTo>
                            <a:pt x="108" y="0"/>
                          </a:lnTo>
                          <a:close/>
                          <a:moveTo>
                            <a:pt x="144" y="0"/>
                          </a:moveTo>
                          <a:lnTo>
                            <a:pt x="162" y="0"/>
                          </a:lnTo>
                          <a:lnTo>
                            <a:pt x="162" y="18"/>
                          </a:lnTo>
                          <a:lnTo>
                            <a:pt x="144" y="18"/>
                          </a:lnTo>
                          <a:lnTo>
                            <a:pt x="144" y="0"/>
                          </a:lnTo>
                          <a:close/>
                          <a:moveTo>
                            <a:pt x="180" y="0"/>
                          </a:moveTo>
                          <a:lnTo>
                            <a:pt x="190" y="0"/>
                          </a:lnTo>
                          <a:lnTo>
                            <a:pt x="190" y="18"/>
                          </a:lnTo>
                          <a:lnTo>
                            <a:pt x="180" y="18"/>
                          </a:lnTo>
                          <a:lnTo>
                            <a:pt x="18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4763" cap="flat">
                      <a:solidFill>
                        <a:srgbClr val="000000"/>
                      </a:solidFill>
                      <a:prstDash val="solid"/>
                      <a:bevel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0910" name="Freeform 1694"/>
                  <p:cNvSpPr>
                    <a:spLocks/>
                  </p:cNvSpPr>
                  <p:nvPr/>
                </p:nvSpPr>
                <p:spPr bwMode="auto">
                  <a:xfrm>
                    <a:off x="256" y="2040"/>
                    <a:ext cx="1782" cy="792"/>
                  </a:xfrm>
                  <a:custGeom>
                    <a:avLst/>
                    <a:gdLst/>
                    <a:ahLst/>
                    <a:cxnLst>
                      <a:cxn ang="0">
                        <a:pos x="0" y="127"/>
                      </a:cxn>
                      <a:cxn ang="0">
                        <a:pos x="105" y="0"/>
                      </a:cxn>
                      <a:cxn ang="0">
                        <a:pos x="1585" y="0"/>
                      </a:cxn>
                      <a:cxn ang="0">
                        <a:pos x="1782" y="88"/>
                      </a:cxn>
                      <a:cxn ang="0">
                        <a:pos x="1782" y="660"/>
                      </a:cxn>
                      <a:cxn ang="0">
                        <a:pos x="1683" y="792"/>
                      </a:cxn>
                      <a:cxn ang="0">
                        <a:pos x="105" y="792"/>
                      </a:cxn>
                      <a:cxn ang="0">
                        <a:pos x="6" y="704"/>
                      </a:cxn>
                      <a:cxn ang="0">
                        <a:pos x="8" y="116"/>
                      </a:cxn>
                    </a:cxnLst>
                    <a:rect l="0" t="0" r="r" b="b"/>
                    <a:pathLst>
                      <a:path w="1782" h="792">
                        <a:moveTo>
                          <a:pt x="0" y="127"/>
                        </a:moveTo>
                        <a:lnTo>
                          <a:pt x="105" y="0"/>
                        </a:lnTo>
                        <a:lnTo>
                          <a:pt x="1585" y="0"/>
                        </a:lnTo>
                        <a:lnTo>
                          <a:pt x="1782" y="88"/>
                        </a:lnTo>
                        <a:lnTo>
                          <a:pt x="1782" y="660"/>
                        </a:lnTo>
                        <a:lnTo>
                          <a:pt x="1683" y="792"/>
                        </a:lnTo>
                        <a:lnTo>
                          <a:pt x="105" y="792"/>
                        </a:lnTo>
                        <a:lnTo>
                          <a:pt x="6" y="704"/>
                        </a:lnTo>
                        <a:lnTo>
                          <a:pt x="8" y="116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00D200"/>
                      </a:gs>
                      <a:gs pos="50000">
                        <a:srgbClr val="008000"/>
                      </a:gs>
                      <a:gs pos="100000">
                        <a:srgbClr val="00D200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dist="107763" dir="18900000" algn="ctr" rotWithShape="0">
                      <a:srgbClr val="004800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11047" name="Group 1695"/>
                  <p:cNvGrpSpPr>
                    <a:grpSpLocks/>
                  </p:cNvGrpSpPr>
                  <p:nvPr/>
                </p:nvGrpSpPr>
                <p:grpSpPr bwMode="auto">
                  <a:xfrm>
                    <a:off x="352" y="2280"/>
                    <a:ext cx="1632" cy="235"/>
                    <a:chOff x="1088" y="2880"/>
                    <a:chExt cx="444" cy="64"/>
                  </a:xfrm>
                </p:grpSpPr>
                <p:sp>
                  <p:nvSpPr>
                    <p:cNvPr id="10912" name="Rectangle 16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913" name="Rectangle 16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914" name="Rectangle 16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915" name="Rectangle 16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5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916" name="Rectangle 17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16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917" name="Rectangle 17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2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918" name="Rectangle 17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919" name="Rectangle 17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2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050" name="Group 1704"/>
                  <p:cNvGrpSpPr>
                    <a:grpSpLocks/>
                  </p:cNvGrpSpPr>
                  <p:nvPr/>
                </p:nvGrpSpPr>
                <p:grpSpPr bwMode="auto">
                  <a:xfrm>
                    <a:off x="592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10921" name="Oval 17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922" name="Freeform 1706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96" y="0"/>
                        </a:cxn>
                        <a:cxn ang="0">
                          <a:pos x="82" y="156"/>
                        </a:cxn>
                        <a:cxn ang="0">
                          <a:pos x="4" y="171"/>
                        </a:cxn>
                        <a:cxn ang="0">
                          <a:pos x="0" y="48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0923" name="Freeform 1707"/>
                  <p:cNvSpPr>
                    <a:spLocks/>
                  </p:cNvSpPr>
                  <p:nvPr/>
                </p:nvSpPr>
                <p:spPr bwMode="auto">
                  <a:xfrm>
                    <a:off x="304" y="2736"/>
                    <a:ext cx="1728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28" y="0"/>
                      </a:cxn>
                    </a:cxnLst>
                    <a:rect l="0" t="0" r="r" b="b"/>
                    <a:pathLst>
                      <a:path w="1728" h="1">
                        <a:moveTo>
                          <a:pt x="0" y="0"/>
                        </a:moveTo>
                        <a:cubicBezTo>
                          <a:pt x="0" y="0"/>
                          <a:pt x="864" y="0"/>
                          <a:pt x="1728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924" name="Freeform 1708"/>
                  <p:cNvSpPr>
                    <a:spLocks/>
                  </p:cNvSpPr>
                  <p:nvPr/>
                </p:nvSpPr>
                <p:spPr bwMode="auto">
                  <a:xfrm>
                    <a:off x="270" y="2159"/>
                    <a:ext cx="1762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62" y="0"/>
                      </a:cxn>
                    </a:cxnLst>
                    <a:rect l="0" t="0" r="r" b="b"/>
                    <a:pathLst>
                      <a:path w="1762" h="1">
                        <a:moveTo>
                          <a:pt x="0" y="0"/>
                        </a:moveTo>
                        <a:cubicBezTo>
                          <a:pt x="293" y="0"/>
                          <a:pt x="1395" y="0"/>
                          <a:pt x="1762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11053" name="Group 1709"/>
                  <p:cNvGrpSpPr>
                    <a:grpSpLocks/>
                  </p:cNvGrpSpPr>
                  <p:nvPr/>
                </p:nvGrpSpPr>
                <p:grpSpPr bwMode="auto">
                  <a:xfrm>
                    <a:off x="1504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10926" name="Oval 17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927" name="Freeform 1711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96" y="0"/>
                        </a:cxn>
                        <a:cxn ang="0">
                          <a:pos x="82" y="156"/>
                        </a:cxn>
                        <a:cxn ang="0">
                          <a:pos x="4" y="171"/>
                        </a:cxn>
                        <a:cxn ang="0">
                          <a:pos x="0" y="48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0928" name="Freeform 1712"/>
                  <p:cNvSpPr>
                    <a:spLocks/>
                  </p:cNvSpPr>
                  <p:nvPr/>
                </p:nvSpPr>
                <p:spPr bwMode="auto">
                  <a:xfrm>
                    <a:off x="496" y="2544"/>
                    <a:ext cx="16" cy="31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6" y="0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16" h="31">
                        <a:moveTo>
                          <a:pt x="0" y="31"/>
                        </a:moveTo>
                        <a:cubicBezTo>
                          <a:pt x="5" y="21"/>
                          <a:pt x="16" y="0"/>
                          <a:pt x="16" y="0"/>
                        </a:cubicBezTo>
                        <a:cubicBezTo>
                          <a:pt x="16" y="0"/>
                          <a:pt x="5" y="21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929" name="Freeform 1713"/>
                  <p:cNvSpPr>
                    <a:spLocks/>
                  </p:cNvSpPr>
                  <p:nvPr/>
                </p:nvSpPr>
                <p:spPr bwMode="auto">
                  <a:xfrm>
                    <a:off x="330" y="2208"/>
                    <a:ext cx="214" cy="528"/>
                  </a:xfrm>
                  <a:custGeom>
                    <a:avLst/>
                    <a:gdLst/>
                    <a:ahLst/>
                    <a:cxnLst>
                      <a:cxn ang="0">
                        <a:pos x="214" y="528"/>
                      </a:cxn>
                      <a:cxn ang="0">
                        <a:pos x="214" y="0"/>
                      </a:cxn>
                      <a:cxn ang="0">
                        <a:pos x="0" y="2"/>
                      </a:cxn>
                      <a:cxn ang="0">
                        <a:pos x="0" y="527"/>
                      </a:cxn>
                      <a:cxn ang="0">
                        <a:pos x="214" y="528"/>
                      </a:cxn>
                    </a:cxnLst>
                    <a:rect l="0" t="0" r="r" b="b"/>
                    <a:pathLst>
                      <a:path w="214" h="528">
                        <a:moveTo>
                          <a:pt x="214" y="528"/>
                        </a:moveTo>
                        <a:lnTo>
                          <a:pt x="214" y="0"/>
                        </a:lnTo>
                        <a:lnTo>
                          <a:pt x="0" y="2"/>
                        </a:lnTo>
                        <a:lnTo>
                          <a:pt x="0" y="527"/>
                        </a:lnTo>
                        <a:lnTo>
                          <a:pt x="214" y="528"/>
                        </a:lnTo>
                        <a:close/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056" name="Group 1714"/>
                <p:cNvGrpSpPr>
                  <a:grpSpLocks/>
                </p:cNvGrpSpPr>
                <p:nvPr/>
              </p:nvGrpSpPr>
              <p:grpSpPr bwMode="auto">
                <a:xfrm>
                  <a:off x="2016" y="1920"/>
                  <a:ext cx="2038" cy="1152"/>
                  <a:chOff x="0" y="1920"/>
                  <a:chExt cx="2038" cy="1152"/>
                </a:xfrm>
              </p:grpSpPr>
              <p:grpSp>
                <p:nvGrpSpPr>
                  <p:cNvPr id="11059" name="Group 1715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11062" name="Group 171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grpSp>
                    <p:nvGrpSpPr>
                      <p:cNvPr id="11065" name="Group 171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73" y="2756"/>
                        <a:ext cx="148" cy="164"/>
                        <a:chOff x="3973" y="2756"/>
                        <a:chExt cx="148" cy="164"/>
                      </a:xfrm>
                    </p:grpSpPr>
                    <p:sp>
                      <p:nvSpPr>
                        <p:cNvPr id="10934" name="Oval 171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935" name="Oval 171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1068" name="Group 172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85" y="2770"/>
                        <a:ext cx="123" cy="136"/>
                        <a:chOff x="3985" y="2770"/>
                        <a:chExt cx="123" cy="136"/>
                      </a:xfrm>
                    </p:grpSpPr>
                    <p:sp>
                      <p:nvSpPr>
                        <p:cNvPr id="10937" name="Oval 172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938" name="Oval 172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11069" name="Group 17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10940" name="Freeform 172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59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59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941" name="Freeform 172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59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59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070" name="Group 1726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11071" name="Group 17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grpSp>
                    <p:nvGrpSpPr>
                      <p:cNvPr id="11074" name="Group 172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81" y="2756"/>
                        <a:ext cx="148" cy="164"/>
                        <a:chOff x="4381" y="2756"/>
                        <a:chExt cx="148" cy="164"/>
                      </a:xfrm>
                    </p:grpSpPr>
                    <p:sp>
                      <p:nvSpPr>
                        <p:cNvPr id="10945" name="Oval 172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946" name="Oval 173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1077" name="Group 173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93" y="2770"/>
                        <a:ext cx="123" cy="136"/>
                        <a:chOff x="4393" y="2770"/>
                        <a:chExt cx="123" cy="136"/>
                      </a:xfrm>
                    </p:grpSpPr>
                    <p:sp>
                      <p:nvSpPr>
                        <p:cNvPr id="10948" name="Oval 173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0949" name="Oval 173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952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11080" name="Group 173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0951" name="Freeform 173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60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60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952" name="Freeform 173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60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60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9525" cap="rnd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081" name="Group 1737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11084" name="Group 17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10955" name="Oval 17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956" name="Oval 17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087" name="Group 17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10958" name="Oval 17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959" name="Oval 17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090" name="Group 1744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0961" name="Freeform 1745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962" name="Freeform 1746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093" name="Group 1747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10964" name="Oval 17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965" name="Oval 17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096" name="Group 1750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0967" name="Oval 17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968" name="Oval 17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099" name="Group 1753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10970" name="Oval 17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971" name="Oval 17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102" name="Group 1756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0973" name="Oval 17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974" name="Oval 17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105" name="Group 1759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0976" name="Freeform 1760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977" name="Freeform 1761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108" name="Group 1762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11109" name="Group 176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0980" name="Oval 17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981" name="Oval 176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110" name="Group 176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0983" name="Oval 17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984" name="Oval 17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111" name="Group 1769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0986" name="Freeform 1770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987" name="Freeform 1771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114" name="Group 1772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10989" name="Oval 17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990" name="Oval 17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117" name="Group 1775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0992" name="Oval 17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993" name="Oval 17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120" name="Group 1778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10995" name="Oval 17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996" name="Oval 17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121" name="Group 1781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0998" name="Oval 17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999" name="Oval 17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124" name="Group 1784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1001" name="Freeform 1785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02" name="Freeform 1786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1003" name="Freeform 1787"/>
                  <p:cNvSpPr>
                    <a:spLocks/>
                  </p:cNvSpPr>
                  <p:nvPr/>
                </p:nvSpPr>
                <p:spPr bwMode="auto">
                  <a:xfrm>
                    <a:off x="148" y="2496"/>
                    <a:ext cx="4" cy="23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4" y="232"/>
                      </a:cxn>
                    </a:cxnLst>
                    <a:rect l="0" t="0" r="r" b="b"/>
                    <a:pathLst>
                      <a:path w="4" h="232">
                        <a:moveTo>
                          <a:pt x="0" y="0"/>
                        </a:moveTo>
                        <a:lnTo>
                          <a:pt x="4" y="232"/>
                        </a:lnTo>
                      </a:path>
                    </a:pathLst>
                  </a:custGeom>
                  <a:solidFill>
                    <a:srgbClr val="FFFFFF"/>
                  </a:solidFill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11127" name="Group 1788"/>
                  <p:cNvGrpSpPr>
                    <a:grpSpLocks/>
                  </p:cNvGrpSpPr>
                  <p:nvPr/>
                </p:nvGrpSpPr>
                <p:grpSpPr bwMode="auto">
                  <a:xfrm>
                    <a:off x="0" y="2496"/>
                    <a:ext cx="304" cy="285"/>
                    <a:chOff x="0" y="2496"/>
                    <a:chExt cx="304" cy="285"/>
                  </a:xfrm>
                </p:grpSpPr>
                <p:sp>
                  <p:nvSpPr>
                    <p:cNvPr id="11005" name="Line 17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" y="2496"/>
                      <a:ext cx="3" cy="285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06" name="Freeform 1790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0" y="2592"/>
                      <a:ext cx="304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8" y="0"/>
                        </a:cxn>
                        <a:cxn ang="0">
                          <a:pos x="18" y="18"/>
                        </a:cxn>
                        <a:cxn ang="0">
                          <a:pos x="0" y="18"/>
                        </a:cxn>
                        <a:cxn ang="0">
                          <a:pos x="0" y="0"/>
                        </a:cxn>
                        <a:cxn ang="0">
                          <a:pos x="36" y="0"/>
                        </a:cxn>
                        <a:cxn ang="0">
                          <a:pos x="54" y="0"/>
                        </a:cxn>
                        <a:cxn ang="0">
                          <a:pos x="54" y="18"/>
                        </a:cxn>
                        <a:cxn ang="0">
                          <a:pos x="36" y="18"/>
                        </a:cxn>
                        <a:cxn ang="0">
                          <a:pos x="36" y="0"/>
                        </a:cxn>
                        <a:cxn ang="0">
                          <a:pos x="72" y="0"/>
                        </a:cxn>
                        <a:cxn ang="0">
                          <a:pos x="90" y="0"/>
                        </a:cxn>
                        <a:cxn ang="0">
                          <a:pos x="90" y="18"/>
                        </a:cxn>
                        <a:cxn ang="0">
                          <a:pos x="72" y="18"/>
                        </a:cxn>
                        <a:cxn ang="0">
                          <a:pos x="72" y="0"/>
                        </a:cxn>
                        <a:cxn ang="0">
                          <a:pos x="108" y="0"/>
                        </a:cxn>
                        <a:cxn ang="0">
                          <a:pos x="126" y="0"/>
                        </a:cxn>
                        <a:cxn ang="0">
                          <a:pos x="126" y="18"/>
                        </a:cxn>
                        <a:cxn ang="0">
                          <a:pos x="108" y="18"/>
                        </a:cxn>
                        <a:cxn ang="0">
                          <a:pos x="108" y="0"/>
                        </a:cxn>
                        <a:cxn ang="0">
                          <a:pos x="144" y="0"/>
                        </a:cxn>
                        <a:cxn ang="0">
                          <a:pos x="162" y="0"/>
                        </a:cxn>
                        <a:cxn ang="0">
                          <a:pos x="162" y="18"/>
                        </a:cxn>
                        <a:cxn ang="0">
                          <a:pos x="144" y="18"/>
                        </a:cxn>
                        <a:cxn ang="0">
                          <a:pos x="144" y="0"/>
                        </a:cxn>
                        <a:cxn ang="0">
                          <a:pos x="180" y="0"/>
                        </a:cxn>
                        <a:cxn ang="0">
                          <a:pos x="190" y="0"/>
                        </a:cxn>
                        <a:cxn ang="0">
                          <a:pos x="190" y="18"/>
                        </a:cxn>
                        <a:cxn ang="0">
                          <a:pos x="180" y="18"/>
                        </a:cxn>
                        <a:cxn ang="0">
                          <a:pos x="180" y="0"/>
                        </a:cxn>
                      </a:cxnLst>
                      <a:rect l="0" t="0" r="r" b="b"/>
                      <a:pathLst>
                        <a:path w="190" h="18">
                          <a:moveTo>
                            <a:pt x="0" y="0"/>
                          </a:moveTo>
                          <a:lnTo>
                            <a:pt x="18" y="0"/>
                          </a:lnTo>
                          <a:lnTo>
                            <a:pt x="18" y="18"/>
                          </a:lnTo>
                          <a:lnTo>
                            <a:pt x="0" y="18"/>
                          </a:lnTo>
                          <a:lnTo>
                            <a:pt x="0" y="0"/>
                          </a:lnTo>
                          <a:close/>
                          <a:moveTo>
                            <a:pt x="36" y="0"/>
                          </a:moveTo>
                          <a:lnTo>
                            <a:pt x="54" y="0"/>
                          </a:lnTo>
                          <a:lnTo>
                            <a:pt x="54" y="18"/>
                          </a:lnTo>
                          <a:lnTo>
                            <a:pt x="36" y="18"/>
                          </a:lnTo>
                          <a:lnTo>
                            <a:pt x="36" y="0"/>
                          </a:lnTo>
                          <a:close/>
                          <a:moveTo>
                            <a:pt x="72" y="0"/>
                          </a:moveTo>
                          <a:lnTo>
                            <a:pt x="90" y="0"/>
                          </a:lnTo>
                          <a:lnTo>
                            <a:pt x="90" y="18"/>
                          </a:lnTo>
                          <a:lnTo>
                            <a:pt x="72" y="18"/>
                          </a:lnTo>
                          <a:lnTo>
                            <a:pt x="72" y="0"/>
                          </a:lnTo>
                          <a:close/>
                          <a:moveTo>
                            <a:pt x="108" y="0"/>
                          </a:moveTo>
                          <a:lnTo>
                            <a:pt x="126" y="0"/>
                          </a:lnTo>
                          <a:lnTo>
                            <a:pt x="126" y="18"/>
                          </a:lnTo>
                          <a:lnTo>
                            <a:pt x="108" y="18"/>
                          </a:lnTo>
                          <a:lnTo>
                            <a:pt x="108" y="0"/>
                          </a:lnTo>
                          <a:close/>
                          <a:moveTo>
                            <a:pt x="144" y="0"/>
                          </a:moveTo>
                          <a:lnTo>
                            <a:pt x="162" y="0"/>
                          </a:lnTo>
                          <a:lnTo>
                            <a:pt x="162" y="18"/>
                          </a:lnTo>
                          <a:lnTo>
                            <a:pt x="144" y="18"/>
                          </a:lnTo>
                          <a:lnTo>
                            <a:pt x="144" y="0"/>
                          </a:lnTo>
                          <a:close/>
                          <a:moveTo>
                            <a:pt x="180" y="0"/>
                          </a:moveTo>
                          <a:lnTo>
                            <a:pt x="190" y="0"/>
                          </a:lnTo>
                          <a:lnTo>
                            <a:pt x="190" y="18"/>
                          </a:lnTo>
                          <a:lnTo>
                            <a:pt x="180" y="18"/>
                          </a:lnTo>
                          <a:lnTo>
                            <a:pt x="18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4763" cap="flat">
                      <a:solidFill>
                        <a:srgbClr val="000000"/>
                      </a:solidFill>
                      <a:prstDash val="solid"/>
                      <a:bevel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1007" name="Freeform 1791"/>
                  <p:cNvSpPr>
                    <a:spLocks/>
                  </p:cNvSpPr>
                  <p:nvPr/>
                </p:nvSpPr>
                <p:spPr bwMode="auto">
                  <a:xfrm>
                    <a:off x="256" y="2040"/>
                    <a:ext cx="1782" cy="792"/>
                  </a:xfrm>
                  <a:custGeom>
                    <a:avLst/>
                    <a:gdLst/>
                    <a:ahLst/>
                    <a:cxnLst>
                      <a:cxn ang="0">
                        <a:pos x="0" y="127"/>
                      </a:cxn>
                      <a:cxn ang="0">
                        <a:pos x="105" y="0"/>
                      </a:cxn>
                      <a:cxn ang="0">
                        <a:pos x="1585" y="0"/>
                      </a:cxn>
                      <a:cxn ang="0">
                        <a:pos x="1782" y="88"/>
                      </a:cxn>
                      <a:cxn ang="0">
                        <a:pos x="1782" y="660"/>
                      </a:cxn>
                      <a:cxn ang="0">
                        <a:pos x="1683" y="792"/>
                      </a:cxn>
                      <a:cxn ang="0">
                        <a:pos x="105" y="792"/>
                      </a:cxn>
                      <a:cxn ang="0">
                        <a:pos x="6" y="704"/>
                      </a:cxn>
                      <a:cxn ang="0">
                        <a:pos x="8" y="116"/>
                      </a:cxn>
                    </a:cxnLst>
                    <a:rect l="0" t="0" r="r" b="b"/>
                    <a:pathLst>
                      <a:path w="1782" h="792">
                        <a:moveTo>
                          <a:pt x="0" y="127"/>
                        </a:moveTo>
                        <a:lnTo>
                          <a:pt x="105" y="0"/>
                        </a:lnTo>
                        <a:lnTo>
                          <a:pt x="1585" y="0"/>
                        </a:lnTo>
                        <a:lnTo>
                          <a:pt x="1782" y="88"/>
                        </a:lnTo>
                        <a:lnTo>
                          <a:pt x="1782" y="660"/>
                        </a:lnTo>
                        <a:lnTo>
                          <a:pt x="1683" y="792"/>
                        </a:lnTo>
                        <a:lnTo>
                          <a:pt x="105" y="792"/>
                        </a:lnTo>
                        <a:lnTo>
                          <a:pt x="6" y="704"/>
                        </a:lnTo>
                        <a:lnTo>
                          <a:pt x="8" y="116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00D200"/>
                      </a:gs>
                      <a:gs pos="50000">
                        <a:srgbClr val="008000"/>
                      </a:gs>
                      <a:gs pos="100000">
                        <a:srgbClr val="00D200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dist="107763" dir="18900000" algn="ctr" rotWithShape="0">
                      <a:srgbClr val="004800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11130" name="Group 1792"/>
                  <p:cNvGrpSpPr>
                    <a:grpSpLocks/>
                  </p:cNvGrpSpPr>
                  <p:nvPr/>
                </p:nvGrpSpPr>
                <p:grpSpPr bwMode="auto">
                  <a:xfrm>
                    <a:off x="352" y="2280"/>
                    <a:ext cx="1632" cy="235"/>
                    <a:chOff x="1088" y="2880"/>
                    <a:chExt cx="444" cy="64"/>
                  </a:xfrm>
                </p:grpSpPr>
                <p:sp>
                  <p:nvSpPr>
                    <p:cNvPr id="11009" name="Rectangle 17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10" name="Rectangle 17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11" name="Rectangle 17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12" name="Rectangle 17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5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13" name="Rectangle 17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16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14" name="Rectangle 17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2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15" name="Rectangle 17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16" name="Rectangle 18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2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133" name="Group 1801"/>
                  <p:cNvGrpSpPr>
                    <a:grpSpLocks/>
                  </p:cNvGrpSpPr>
                  <p:nvPr/>
                </p:nvGrpSpPr>
                <p:grpSpPr bwMode="auto">
                  <a:xfrm>
                    <a:off x="592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11018" name="Oval 18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19" name="Freeform 1803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96" y="0"/>
                        </a:cxn>
                        <a:cxn ang="0">
                          <a:pos x="82" y="156"/>
                        </a:cxn>
                        <a:cxn ang="0">
                          <a:pos x="4" y="171"/>
                        </a:cxn>
                        <a:cxn ang="0">
                          <a:pos x="0" y="48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1020" name="Freeform 1804"/>
                  <p:cNvSpPr>
                    <a:spLocks/>
                  </p:cNvSpPr>
                  <p:nvPr/>
                </p:nvSpPr>
                <p:spPr bwMode="auto">
                  <a:xfrm>
                    <a:off x="304" y="2736"/>
                    <a:ext cx="1728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28" y="0"/>
                      </a:cxn>
                    </a:cxnLst>
                    <a:rect l="0" t="0" r="r" b="b"/>
                    <a:pathLst>
                      <a:path w="1728" h="1">
                        <a:moveTo>
                          <a:pt x="0" y="0"/>
                        </a:moveTo>
                        <a:cubicBezTo>
                          <a:pt x="0" y="0"/>
                          <a:pt x="864" y="0"/>
                          <a:pt x="1728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021" name="Freeform 1805"/>
                  <p:cNvSpPr>
                    <a:spLocks/>
                  </p:cNvSpPr>
                  <p:nvPr/>
                </p:nvSpPr>
                <p:spPr bwMode="auto">
                  <a:xfrm>
                    <a:off x="270" y="2159"/>
                    <a:ext cx="1762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62" y="0"/>
                      </a:cxn>
                    </a:cxnLst>
                    <a:rect l="0" t="0" r="r" b="b"/>
                    <a:pathLst>
                      <a:path w="1762" h="1">
                        <a:moveTo>
                          <a:pt x="0" y="0"/>
                        </a:moveTo>
                        <a:cubicBezTo>
                          <a:pt x="293" y="0"/>
                          <a:pt x="1395" y="0"/>
                          <a:pt x="1762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11136" name="Group 1806"/>
                  <p:cNvGrpSpPr>
                    <a:grpSpLocks/>
                  </p:cNvGrpSpPr>
                  <p:nvPr/>
                </p:nvGrpSpPr>
                <p:grpSpPr bwMode="auto">
                  <a:xfrm>
                    <a:off x="1504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11023" name="Oval 18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24" name="Freeform 1808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96" y="0"/>
                        </a:cxn>
                        <a:cxn ang="0">
                          <a:pos x="82" y="156"/>
                        </a:cxn>
                        <a:cxn ang="0">
                          <a:pos x="4" y="171"/>
                        </a:cxn>
                        <a:cxn ang="0">
                          <a:pos x="0" y="48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1025" name="Freeform 1809"/>
                  <p:cNvSpPr>
                    <a:spLocks/>
                  </p:cNvSpPr>
                  <p:nvPr/>
                </p:nvSpPr>
                <p:spPr bwMode="auto">
                  <a:xfrm>
                    <a:off x="496" y="2544"/>
                    <a:ext cx="16" cy="31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6" y="0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16" h="31">
                        <a:moveTo>
                          <a:pt x="0" y="31"/>
                        </a:moveTo>
                        <a:cubicBezTo>
                          <a:pt x="5" y="21"/>
                          <a:pt x="16" y="0"/>
                          <a:pt x="16" y="0"/>
                        </a:cubicBezTo>
                        <a:cubicBezTo>
                          <a:pt x="16" y="0"/>
                          <a:pt x="5" y="21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026" name="Freeform 1810"/>
                  <p:cNvSpPr>
                    <a:spLocks/>
                  </p:cNvSpPr>
                  <p:nvPr/>
                </p:nvSpPr>
                <p:spPr bwMode="auto">
                  <a:xfrm>
                    <a:off x="330" y="2208"/>
                    <a:ext cx="214" cy="528"/>
                  </a:xfrm>
                  <a:custGeom>
                    <a:avLst/>
                    <a:gdLst/>
                    <a:ahLst/>
                    <a:cxnLst>
                      <a:cxn ang="0">
                        <a:pos x="214" y="528"/>
                      </a:cxn>
                      <a:cxn ang="0">
                        <a:pos x="214" y="0"/>
                      </a:cxn>
                      <a:cxn ang="0">
                        <a:pos x="0" y="2"/>
                      </a:cxn>
                      <a:cxn ang="0">
                        <a:pos x="0" y="527"/>
                      </a:cxn>
                      <a:cxn ang="0">
                        <a:pos x="214" y="528"/>
                      </a:cxn>
                    </a:cxnLst>
                    <a:rect l="0" t="0" r="r" b="b"/>
                    <a:pathLst>
                      <a:path w="214" h="528">
                        <a:moveTo>
                          <a:pt x="214" y="528"/>
                        </a:moveTo>
                        <a:lnTo>
                          <a:pt x="214" y="0"/>
                        </a:lnTo>
                        <a:lnTo>
                          <a:pt x="0" y="2"/>
                        </a:lnTo>
                        <a:lnTo>
                          <a:pt x="0" y="527"/>
                        </a:lnTo>
                        <a:lnTo>
                          <a:pt x="214" y="528"/>
                        </a:lnTo>
                        <a:close/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139" name="Group 1811"/>
                <p:cNvGrpSpPr>
                  <a:grpSpLocks/>
                </p:cNvGrpSpPr>
                <p:nvPr/>
              </p:nvGrpSpPr>
              <p:grpSpPr bwMode="auto">
                <a:xfrm>
                  <a:off x="-48" y="2496"/>
                  <a:ext cx="304" cy="285"/>
                  <a:chOff x="0" y="2496"/>
                  <a:chExt cx="304" cy="285"/>
                </a:xfrm>
              </p:grpSpPr>
              <p:sp>
                <p:nvSpPr>
                  <p:cNvPr id="11028" name="Line 1812"/>
                  <p:cNvSpPr>
                    <a:spLocks noChangeShapeType="1"/>
                  </p:cNvSpPr>
                  <p:nvPr/>
                </p:nvSpPr>
                <p:spPr bwMode="auto">
                  <a:xfrm>
                    <a:off x="148" y="2496"/>
                    <a:ext cx="3" cy="285"/>
                  </a:xfrm>
                  <a:prstGeom prst="line">
                    <a:avLst/>
                  </a:prstGeom>
                  <a:noFill/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029" name="Freeform 1813"/>
                  <p:cNvSpPr>
                    <a:spLocks noEditPoints="1"/>
                  </p:cNvSpPr>
                  <p:nvPr/>
                </p:nvSpPr>
                <p:spPr bwMode="auto">
                  <a:xfrm>
                    <a:off x="0" y="2592"/>
                    <a:ext cx="304" cy="4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8" y="0"/>
                      </a:cxn>
                      <a:cxn ang="0">
                        <a:pos x="18" y="18"/>
                      </a:cxn>
                      <a:cxn ang="0">
                        <a:pos x="0" y="18"/>
                      </a:cxn>
                      <a:cxn ang="0">
                        <a:pos x="0" y="0"/>
                      </a:cxn>
                      <a:cxn ang="0">
                        <a:pos x="36" y="0"/>
                      </a:cxn>
                      <a:cxn ang="0">
                        <a:pos x="54" y="0"/>
                      </a:cxn>
                      <a:cxn ang="0">
                        <a:pos x="54" y="18"/>
                      </a:cxn>
                      <a:cxn ang="0">
                        <a:pos x="36" y="18"/>
                      </a:cxn>
                      <a:cxn ang="0">
                        <a:pos x="36" y="0"/>
                      </a:cxn>
                      <a:cxn ang="0">
                        <a:pos x="72" y="0"/>
                      </a:cxn>
                      <a:cxn ang="0">
                        <a:pos x="90" y="0"/>
                      </a:cxn>
                      <a:cxn ang="0">
                        <a:pos x="90" y="18"/>
                      </a:cxn>
                      <a:cxn ang="0">
                        <a:pos x="72" y="18"/>
                      </a:cxn>
                      <a:cxn ang="0">
                        <a:pos x="72" y="0"/>
                      </a:cxn>
                      <a:cxn ang="0">
                        <a:pos x="108" y="0"/>
                      </a:cxn>
                      <a:cxn ang="0">
                        <a:pos x="126" y="0"/>
                      </a:cxn>
                      <a:cxn ang="0">
                        <a:pos x="126" y="18"/>
                      </a:cxn>
                      <a:cxn ang="0">
                        <a:pos x="108" y="18"/>
                      </a:cxn>
                      <a:cxn ang="0">
                        <a:pos x="108" y="0"/>
                      </a:cxn>
                      <a:cxn ang="0">
                        <a:pos x="144" y="0"/>
                      </a:cxn>
                      <a:cxn ang="0">
                        <a:pos x="162" y="0"/>
                      </a:cxn>
                      <a:cxn ang="0">
                        <a:pos x="162" y="18"/>
                      </a:cxn>
                      <a:cxn ang="0">
                        <a:pos x="144" y="18"/>
                      </a:cxn>
                      <a:cxn ang="0">
                        <a:pos x="144" y="0"/>
                      </a:cxn>
                      <a:cxn ang="0">
                        <a:pos x="180" y="0"/>
                      </a:cxn>
                      <a:cxn ang="0">
                        <a:pos x="190" y="0"/>
                      </a:cxn>
                      <a:cxn ang="0">
                        <a:pos x="190" y="18"/>
                      </a:cxn>
                      <a:cxn ang="0">
                        <a:pos x="180" y="18"/>
                      </a:cxn>
                      <a:cxn ang="0">
                        <a:pos x="180" y="0"/>
                      </a:cxn>
                    </a:cxnLst>
                    <a:rect l="0" t="0" r="r" b="b"/>
                    <a:pathLst>
                      <a:path w="190" h="18">
                        <a:moveTo>
                          <a:pt x="0" y="0"/>
                        </a:moveTo>
                        <a:lnTo>
                          <a:pt x="18" y="0"/>
                        </a:lnTo>
                        <a:lnTo>
                          <a:pt x="18" y="18"/>
                        </a:lnTo>
                        <a:lnTo>
                          <a:pt x="0" y="18"/>
                        </a:lnTo>
                        <a:lnTo>
                          <a:pt x="0" y="0"/>
                        </a:lnTo>
                        <a:close/>
                        <a:moveTo>
                          <a:pt x="36" y="0"/>
                        </a:moveTo>
                        <a:lnTo>
                          <a:pt x="54" y="0"/>
                        </a:lnTo>
                        <a:lnTo>
                          <a:pt x="54" y="18"/>
                        </a:lnTo>
                        <a:lnTo>
                          <a:pt x="36" y="18"/>
                        </a:lnTo>
                        <a:lnTo>
                          <a:pt x="36" y="0"/>
                        </a:lnTo>
                        <a:close/>
                        <a:moveTo>
                          <a:pt x="72" y="0"/>
                        </a:moveTo>
                        <a:lnTo>
                          <a:pt x="90" y="0"/>
                        </a:lnTo>
                        <a:lnTo>
                          <a:pt x="90" y="18"/>
                        </a:lnTo>
                        <a:lnTo>
                          <a:pt x="72" y="18"/>
                        </a:lnTo>
                        <a:lnTo>
                          <a:pt x="72" y="0"/>
                        </a:lnTo>
                        <a:close/>
                        <a:moveTo>
                          <a:pt x="108" y="0"/>
                        </a:moveTo>
                        <a:lnTo>
                          <a:pt x="126" y="0"/>
                        </a:lnTo>
                        <a:lnTo>
                          <a:pt x="126" y="18"/>
                        </a:lnTo>
                        <a:lnTo>
                          <a:pt x="108" y="18"/>
                        </a:lnTo>
                        <a:lnTo>
                          <a:pt x="108" y="0"/>
                        </a:lnTo>
                        <a:close/>
                        <a:moveTo>
                          <a:pt x="144" y="0"/>
                        </a:moveTo>
                        <a:lnTo>
                          <a:pt x="162" y="0"/>
                        </a:lnTo>
                        <a:lnTo>
                          <a:pt x="162" y="18"/>
                        </a:lnTo>
                        <a:lnTo>
                          <a:pt x="144" y="18"/>
                        </a:lnTo>
                        <a:lnTo>
                          <a:pt x="144" y="0"/>
                        </a:lnTo>
                        <a:close/>
                        <a:moveTo>
                          <a:pt x="180" y="0"/>
                        </a:moveTo>
                        <a:lnTo>
                          <a:pt x="190" y="0"/>
                        </a:lnTo>
                        <a:lnTo>
                          <a:pt x="190" y="18"/>
                        </a:lnTo>
                        <a:lnTo>
                          <a:pt x="180" y="18"/>
                        </a:lnTo>
                        <a:lnTo>
                          <a:pt x="18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4763" cap="flat">
                    <a:solidFill>
                      <a:srgbClr val="000000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1142" name="Group 1814"/>
            <p:cNvGrpSpPr>
              <a:grpSpLocks/>
            </p:cNvGrpSpPr>
            <p:nvPr/>
          </p:nvGrpSpPr>
          <p:grpSpPr bwMode="auto">
            <a:xfrm>
              <a:off x="4944" y="3024"/>
              <a:ext cx="1392" cy="816"/>
              <a:chOff x="723" y="872"/>
              <a:chExt cx="2390" cy="1386"/>
            </a:xfrm>
          </p:grpSpPr>
          <p:grpSp>
            <p:nvGrpSpPr>
              <p:cNvPr id="11145" name="Group 1815"/>
              <p:cNvGrpSpPr>
                <a:grpSpLocks/>
              </p:cNvGrpSpPr>
              <p:nvPr/>
            </p:nvGrpSpPr>
            <p:grpSpPr bwMode="auto">
              <a:xfrm>
                <a:off x="2087" y="1824"/>
                <a:ext cx="409" cy="434"/>
                <a:chOff x="2298" y="1822"/>
                <a:chExt cx="409" cy="434"/>
              </a:xfrm>
            </p:grpSpPr>
            <p:grpSp>
              <p:nvGrpSpPr>
                <p:cNvPr id="11146" name="Group 1816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1147" name="Group 1817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11148" name="Group 18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1035" name="Oval 18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036" name="Oval 18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151" name="Group 182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1038" name="Oval 18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039" name="Oval 18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154" name="Group 1824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1041" name="Freeform 1825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42" name="Freeform 1826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1157" name="Group 182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1158" name="Group 1828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1045" name="Oval 18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46" name="Oval 18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161" name="Group 1831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1048" name="Oval 18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49" name="Oval 18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1164" name="Group 1834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1051" name="Freeform 1835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052" name="Freeform 1836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167" name="Group 183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1054" name="Oval 183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055" name="Oval 1839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170" name="Group 1840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1057" name="Oval 184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058" name="Oval 1842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173" name="Group 1843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1060" name="Oval 1844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061" name="Oval 184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176" name="Group 1846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1063" name="Oval 1847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064" name="Oval 184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179" name="Group 1849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1066" name="Freeform 1850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067" name="Freeform 1851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1183" name="Group 1852"/>
              <p:cNvGrpSpPr>
                <a:grpSpLocks/>
              </p:cNvGrpSpPr>
              <p:nvPr/>
            </p:nvGrpSpPr>
            <p:grpSpPr bwMode="auto">
              <a:xfrm>
                <a:off x="1511" y="1824"/>
                <a:ext cx="409" cy="434"/>
                <a:chOff x="2298" y="1822"/>
                <a:chExt cx="409" cy="434"/>
              </a:xfrm>
            </p:grpSpPr>
            <p:grpSp>
              <p:nvGrpSpPr>
                <p:cNvPr id="11190" name="Group 1853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1195" name="Group 1854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11204" name="Group 185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1072" name="Oval 18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073" name="Oval 18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205" name="Group 185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1075" name="Oval 18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076" name="Oval 18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206" name="Group 1861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1078" name="Freeform 1862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79" name="Freeform 1863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1207" name="Group 1864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1208" name="Group 1865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1082" name="Oval 18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83" name="Oval 18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209" name="Group 1868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1085" name="Oval 18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86" name="Oval 18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1210" name="Group 1871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1088" name="Freeform 1872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089" name="Freeform 1873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211" name="Group 1874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1091" name="Oval 187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092" name="Oval 1876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212" name="Group 1877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1094" name="Oval 187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095" name="Oval 1879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213" name="Group 188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1097" name="Oval 1881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098" name="Oval 188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214" name="Group 188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1100" name="Oval 1884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101" name="Oval 188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215" name="Group 1886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1103" name="Freeform 1887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104" name="Freeform 1888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1216" name="Group 1889"/>
              <p:cNvGrpSpPr>
                <a:grpSpLocks/>
              </p:cNvGrpSpPr>
              <p:nvPr/>
            </p:nvGrpSpPr>
            <p:grpSpPr bwMode="auto">
              <a:xfrm>
                <a:off x="2793" y="1608"/>
                <a:ext cx="320" cy="321"/>
                <a:chOff x="0" y="2496"/>
                <a:chExt cx="304" cy="285"/>
              </a:xfrm>
            </p:grpSpPr>
            <p:sp>
              <p:nvSpPr>
                <p:cNvPr id="11106" name="Line 1890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107" name="Freeform 1891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0"/>
                    </a:cxn>
                    <a:cxn ang="0">
                      <a:pos x="18" y="18"/>
                    </a:cxn>
                    <a:cxn ang="0">
                      <a:pos x="0" y="18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54" y="0"/>
                    </a:cxn>
                    <a:cxn ang="0">
                      <a:pos x="54" y="18"/>
                    </a:cxn>
                    <a:cxn ang="0">
                      <a:pos x="36" y="18"/>
                    </a:cxn>
                    <a:cxn ang="0">
                      <a:pos x="36" y="0"/>
                    </a:cxn>
                    <a:cxn ang="0">
                      <a:pos x="72" y="0"/>
                    </a:cxn>
                    <a:cxn ang="0">
                      <a:pos x="90" y="0"/>
                    </a:cxn>
                    <a:cxn ang="0">
                      <a:pos x="90" y="18"/>
                    </a:cxn>
                    <a:cxn ang="0">
                      <a:pos x="72" y="18"/>
                    </a:cxn>
                    <a:cxn ang="0">
                      <a:pos x="72" y="0"/>
                    </a:cxn>
                    <a:cxn ang="0">
                      <a:pos x="108" y="0"/>
                    </a:cxn>
                    <a:cxn ang="0">
                      <a:pos x="126" y="0"/>
                    </a:cxn>
                    <a:cxn ang="0">
                      <a:pos x="126" y="18"/>
                    </a:cxn>
                    <a:cxn ang="0">
                      <a:pos x="108" y="18"/>
                    </a:cxn>
                    <a:cxn ang="0">
                      <a:pos x="108" y="0"/>
                    </a:cxn>
                    <a:cxn ang="0">
                      <a:pos x="144" y="0"/>
                    </a:cxn>
                    <a:cxn ang="0">
                      <a:pos x="162" y="0"/>
                    </a:cxn>
                    <a:cxn ang="0">
                      <a:pos x="162" y="18"/>
                    </a:cxn>
                    <a:cxn ang="0">
                      <a:pos x="144" y="18"/>
                    </a:cxn>
                    <a:cxn ang="0">
                      <a:pos x="144" y="0"/>
                    </a:cxn>
                    <a:cxn ang="0">
                      <a:pos x="180" y="0"/>
                    </a:cxn>
                    <a:cxn ang="0">
                      <a:pos x="190" y="0"/>
                    </a:cxn>
                    <a:cxn ang="0">
                      <a:pos x="190" y="18"/>
                    </a:cxn>
                    <a:cxn ang="0">
                      <a:pos x="180" y="18"/>
                    </a:cxn>
                    <a:cxn ang="0">
                      <a:pos x="180" y="0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217" name="Group 1892"/>
              <p:cNvGrpSpPr>
                <a:grpSpLocks/>
              </p:cNvGrpSpPr>
              <p:nvPr/>
            </p:nvGrpSpPr>
            <p:grpSpPr bwMode="auto">
              <a:xfrm>
                <a:off x="1056" y="1822"/>
                <a:ext cx="405" cy="434"/>
                <a:chOff x="1177" y="1822"/>
                <a:chExt cx="405" cy="434"/>
              </a:xfrm>
            </p:grpSpPr>
            <p:grpSp>
              <p:nvGrpSpPr>
                <p:cNvPr id="11218" name="Group 1893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11219" name="Group 1894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grpSp>
                  <p:nvGrpSpPr>
                    <p:cNvPr id="11220" name="Group 189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11112" name="Oval 189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113" name="Oval 189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221" name="Group 189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11115" name="Oval 18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116" name="Oval 190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222" name="Group 1901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11118" name="Freeform 1902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119" name="Freeform 1903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1223" name="Group 1904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11224" name="Group 1905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11122" name="Oval 19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123" name="Oval 19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225" name="Group 1908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11125" name="Oval 19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126" name="Oval 19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1226" name="Group 1911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1128" name="Freeform 1912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129" name="Freeform 1913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227" name="Group 1914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11131" name="Oval 1915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132" name="Oval 1916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228" name="Group 1917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1134" name="Oval 1918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135" name="Oval 1919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229" name="Group 1920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11137" name="Oval 1921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138" name="Oval 1922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230" name="Group 1923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1140" name="Oval 1924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141" name="Oval 1925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231" name="Group 1926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1143" name="Freeform 1927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144" name="Freeform 1928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048" name="Group 1929"/>
              <p:cNvGrpSpPr>
                <a:grpSpLocks/>
              </p:cNvGrpSpPr>
              <p:nvPr/>
            </p:nvGrpSpPr>
            <p:grpSpPr bwMode="auto">
              <a:xfrm>
                <a:off x="2519" y="1822"/>
                <a:ext cx="409" cy="434"/>
                <a:chOff x="2298" y="1822"/>
                <a:chExt cx="409" cy="434"/>
              </a:xfrm>
            </p:grpSpPr>
            <p:grpSp>
              <p:nvGrpSpPr>
                <p:cNvPr id="10049" name="Group 193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0050" name="Group 1931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10051" name="Group 193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1149" name="Oval 19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150" name="Oval 19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0052" name="Group 193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1152" name="Oval 19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153" name="Oval 193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0053" name="Group 1938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1155" name="Freeform 1939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156" name="Freeform 1940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0054" name="Group 1941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0055" name="Group 1942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1159" name="Oval 19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160" name="Oval 19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056" name="Group 1945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1162" name="Oval 19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163" name="Oval 19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0057" name="Group 1948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1165" name="Freeform 1949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166" name="Freeform 1950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058" name="Group 1951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1168" name="Oval 195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169" name="Oval 1953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059" name="Group 1954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1171" name="Oval 195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172" name="Oval 1956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060" name="Group 195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1174" name="Oval 195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175" name="Oval 1959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061" name="Group 1960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1177" name="Oval 196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178" name="Oval 1962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062" name="Group 196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1180" name="Freeform 1964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181" name="Freeform 1965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11182" name="Freeform 1966"/>
              <p:cNvSpPr>
                <a:spLocks/>
              </p:cNvSpPr>
              <p:nvPr/>
            </p:nvSpPr>
            <p:spPr bwMode="auto">
              <a:xfrm>
                <a:off x="879" y="1608"/>
                <a:ext cx="4" cy="2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232"/>
                  </a:cxn>
                </a:cxnLst>
                <a:rect l="0" t="0" r="r" b="b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063" name="Group 1967"/>
              <p:cNvGrpSpPr>
                <a:grpSpLocks/>
              </p:cNvGrpSpPr>
              <p:nvPr/>
            </p:nvGrpSpPr>
            <p:grpSpPr bwMode="auto">
              <a:xfrm>
                <a:off x="723" y="1608"/>
                <a:ext cx="320" cy="321"/>
                <a:chOff x="0" y="2496"/>
                <a:chExt cx="304" cy="285"/>
              </a:xfrm>
            </p:grpSpPr>
            <p:sp>
              <p:nvSpPr>
                <p:cNvPr id="11184" name="Line 1968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185" name="Freeform 1969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0"/>
                    </a:cxn>
                    <a:cxn ang="0">
                      <a:pos x="18" y="18"/>
                    </a:cxn>
                    <a:cxn ang="0">
                      <a:pos x="0" y="18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54" y="0"/>
                    </a:cxn>
                    <a:cxn ang="0">
                      <a:pos x="54" y="18"/>
                    </a:cxn>
                    <a:cxn ang="0">
                      <a:pos x="36" y="18"/>
                    </a:cxn>
                    <a:cxn ang="0">
                      <a:pos x="36" y="0"/>
                    </a:cxn>
                    <a:cxn ang="0">
                      <a:pos x="72" y="0"/>
                    </a:cxn>
                    <a:cxn ang="0">
                      <a:pos x="90" y="0"/>
                    </a:cxn>
                    <a:cxn ang="0">
                      <a:pos x="90" y="18"/>
                    </a:cxn>
                    <a:cxn ang="0">
                      <a:pos x="72" y="18"/>
                    </a:cxn>
                    <a:cxn ang="0">
                      <a:pos x="72" y="0"/>
                    </a:cxn>
                    <a:cxn ang="0">
                      <a:pos x="108" y="0"/>
                    </a:cxn>
                    <a:cxn ang="0">
                      <a:pos x="126" y="0"/>
                    </a:cxn>
                    <a:cxn ang="0">
                      <a:pos x="126" y="18"/>
                    </a:cxn>
                    <a:cxn ang="0">
                      <a:pos x="108" y="18"/>
                    </a:cxn>
                    <a:cxn ang="0">
                      <a:pos x="108" y="0"/>
                    </a:cxn>
                    <a:cxn ang="0">
                      <a:pos x="144" y="0"/>
                    </a:cxn>
                    <a:cxn ang="0">
                      <a:pos x="162" y="0"/>
                    </a:cxn>
                    <a:cxn ang="0">
                      <a:pos x="162" y="18"/>
                    </a:cxn>
                    <a:cxn ang="0">
                      <a:pos x="144" y="18"/>
                    </a:cxn>
                    <a:cxn ang="0">
                      <a:pos x="144" y="0"/>
                    </a:cxn>
                    <a:cxn ang="0">
                      <a:pos x="180" y="0"/>
                    </a:cxn>
                    <a:cxn ang="0">
                      <a:pos x="190" y="0"/>
                    </a:cxn>
                    <a:cxn ang="0">
                      <a:pos x="190" y="18"/>
                    </a:cxn>
                    <a:cxn ang="0">
                      <a:pos x="180" y="18"/>
                    </a:cxn>
                    <a:cxn ang="0">
                      <a:pos x="180" y="0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1186" name="Freeform 1970"/>
              <p:cNvSpPr>
                <a:spLocks/>
              </p:cNvSpPr>
              <p:nvPr/>
            </p:nvSpPr>
            <p:spPr bwMode="auto">
              <a:xfrm>
                <a:off x="992" y="1095"/>
                <a:ext cx="2088" cy="891"/>
              </a:xfrm>
              <a:custGeom>
                <a:avLst/>
                <a:gdLst/>
                <a:ahLst/>
                <a:cxnLst>
                  <a:cxn ang="0">
                    <a:pos x="0" y="143"/>
                  </a:cxn>
                  <a:cxn ang="0">
                    <a:pos x="110" y="0"/>
                  </a:cxn>
                  <a:cxn ang="0">
                    <a:pos x="1668" y="0"/>
                  </a:cxn>
                  <a:cxn ang="0">
                    <a:pos x="1875" y="99"/>
                  </a:cxn>
                  <a:cxn ang="0">
                    <a:pos x="2088" y="513"/>
                  </a:cxn>
                  <a:cxn ang="0">
                    <a:pos x="2072" y="881"/>
                  </a:cxn>
                  <a:cxn ang="0">
                    <a:pos x="1771" y="891"/>
                  </a:cxn>
                  <a:cxn ang="0">
                    <a:pos x="110" y="891"/>
                  </a:cxn>
                  <a:cxn ang="0">
                    <a:pos x="6" y="792"/>
                  </a:cxn>
                  <a:cxn ang="0">
                    <a:pos x="8" y="131"/>
                  </a:cxn>
                </a:cxnLst>
                <a:rect l="0" t="0" r="r" b="b"/>
                <a:pathLst>
                  <a:path w="2088" h="891">
                    <a:moveTo>
                      <a:pt x="0" y="143"/>
                    </a:moveTo>
                    <a:lnTo>
                      <a:pt x="110" y="0"/>
                    </a:lnTo>
                    <a:lnTo>
                      <a:pt x="1668" y="0"/>
                    </a:lnTo>
                    <a:lnTo>
                      <a:pt x="1875" y="99"/>
                    </a:lnTo>
                    <a:lnTo>
                      <a:pt x="2088" y="513"/>
                    </a:lnTo>
                    <a:lnTo>
                      <a:pt x="2072" y="881"/>
                    </a:lnTo>
                    <a:lnTo>
                      <a:pt x="1771" y="891"/>
                    </a:lnTo>
                    <a:lnTo>
                      <a:pt x="110" y="891"/>
                    </a:lnTo>
                    <a:lnTo>
                      <a:pt x="6" y="792"/>
                    </a:lnTo>
                    <a:lnTo>
                      <a:pt x="8" y="131"/>
                    </a:lnTo>
                  </a:path>
                </a:pathLst>
              </a:custGeom>
              <a:gradFill rotWithShape="1">
                <a:gsLst>
                  <a:gs pos="0">
                    <a:srgbClr val="00D200"/>
                  </a:gs>
                  <a:gs pos="50000">
                    <a:srgbClr val="008000"/>
                  </a:gs>
                  <a:gs pos="100000">
                    <a:srgbClr val="00D200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00480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87" name="Rectangle 1971"/>
              <p:cNvSpPr>
                <a:spLocks noChangeArrowheads="1"/>
              </p:cNvSpPr>
              <p:nvPr/>
            </p:nvSpPr>
            <p:spPr bwMode="auto">
              <a:xfrm>
                <a:off x="1093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188" name="Rectangle 1972"/>
              <p:cNvSpPr>
                <a:spLocks noChangeArrowheads="1"/>
              </p:cNvSpPr>
              <p:nvPr/>
            </p:nvSpPr>
            <p:spPr bwMode="auto">
              <a:xfrm>
                <a:off x="1526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189" name="Rectangle 1973"/>
              <p:cNvSpPr>
                <a:spLocks noChangeArrowheads="1"/>
              </p:cNvSpPr>
              <p:nvPr/>
            </p:nvSpPr>
            <p:spPr bwMode="auto">
              <a:xfrm>
                <a:off x="2408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064" name="Group 1974"/>
              <p:cNvGrpSpPr>
                <a:grpSpLocks/>
              </p:cNvGrpSpPr>
              <p:nvPr/>
            </p:nvGrpSpPr>
            <p:grpSpPr bwMode="auto">
              <a:xfrm>
                <a:off x="1346" y="960"/>
                <a:ext cx="202" cy="192"/>
                <a:chOff x="5136" y="1968"/>
                <a:chExt cx="192" cy="171"/>
              </a:xfrm>
            </p:grpSpPr>
            <p:sp>
              <p:nvSpPr>
                <p:cNvPr id="11191" name="Oval 1975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192" name="Freeform 1976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1193" name="Freeform 1977"/>
              <p:cNvSpPr>
                <a:spLocks/>
              </p:cNvSpPr>
              <p:nvPr/>
            </p:nvSpPr>
            <p:spPr bwMode="auto">
              <a:xfrm>
                <a:off x="1043" y="1878"/>
                <a:ext cx="181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94" name="Freeform 1978"/>
              <p:cNvSpPr>
                <a:spLocks/>
              </p:cNvSpPr>
              <p:nvPr/>
            </p:nvSpPr>
            <p:spPr bwMode="auto">
              <a:xfrm>
                <a:off x="1007" y="1229"/>
                <a:ext cx="1854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62" y="0"/>
                  </a:cxn>
                </a:cxnLst>
                <a:rect l="0" t="0" r="r" b="b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065" name="Group 1979"/>
              <p:cNvGrpSpPr>
                <a:grpSpLocks/>
              </p:cNvGrpSpPr>
              <p:nvPr/>
            </p:nvGrpSpPr>
            <p:grpSpPr bwMode="auto">
              <a:xfrm>
                <a:off x="2305" y="960"/>
                <a:ext cx="202" cy="192"/>
                <a:chOff x="5136" y="1968"/>
                <a:chExt cx="192" cy="171"/>
              </a:xfrm>
            </p:grpSpPr>
            <p:sp>
              <p:nvSpPr>
                <p:cNvPr id="11196" name="Oval 1980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197" name="Freeform 1981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1198" name="Freeform 1982"/>
              <p:cNvSpPr>
                <a:spLocks/>
              </p:cNvSpPr>
              <p:nvPr/>
            </p:nvSpPr>
            <p:spPr bwMode="auto">
              <a:xfrm>
                <a:off x="1245" y="1662"/>
                <a:ext cx="17" cy="35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16" y="0"/>
                  </a:cxn>
                  <a:cxn ang="0">
                    <a:pos x="0" y="31"/>
                  </a:cxn>
                </a:cxnLst>
                <a:rect l="0" t="0" r="r" b="b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99" name="Freeform 1983"/>
              <p:cNvSpPr>
                <a:spLocks/>
              </p:cNvSpPr>
              <p:nvPr/>
            </p:nvSpPr>
            <p:spPr bwMode="auto">
              <a:xfrm>
                <a:off x="1070" y="1284"/>
                <a:ext cx="225" cy="594"/>
              </a:xfrm>
              <a:custGeom>
                <a:avLst/>
                <a:gdLst/>
                <a:ahLst/>
                <a:cxnLst>
                  <a:cxn ang="0">
                    <a:pos x="214" y="528"/>
                  </a:cxn>
                  <a:cxn ang="0">
                    <a:pos x="214" y="0"/>
                  </a:cxn>
                  <a:cxn ang="0">
                    <a:pos x="0" y="2"/>
                  </a:cxn>
                  <a:cxn ang="0">
                    <a:pos x="0" y="527"/>
                  </a:cxn>
                  <a:cxn ang="0">
                    <a:pos x="214" y="528"/>
                  </a:cxn>
                </a:cxnLst>
                <a:rect l="0" t="0" r="r" b="b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00" name="Freeform 1984"/>
              <p:cNvSpPr>
                <a:spLocks/>
              </p:cNvSpPr>
              <p:nvPr/>
            </p:nvSpPr>
            <p:spPr bwMode="auto">
              <a:xfrm>
                <a:off x="2664" y="1200"/>
                <a:ext cx="432" cy="520"/>
              </a:xfrm>
              <a:custGeom>
                <a:avLst/>
                <a:gdLst/>
                <a:ahLst/>
                <a:cxnLst>
                  <a:cxn ang="0">
                    <a:pos x="216" y="0"/>
                  </a:cxn>
                  <a:cxn ang="0">
                    <a:pos x="0" y="136"/>
                  </a:cxn>
                  <a:cxn ang="0">
                    <a:pos x="64" y="520"/>
                  </a:cxn>
                  <a:cxn ang="0">
                    <a:pos x="400" y="520"/>
                  </a:cxn>
                  <a:cxn ang="0">
                    <a:pos x="432" y="424"/>
                  </a:cxn>
                </a:cxnLst>
                <a:rect l="0" t="0" r="r" b="b"/>
                <a:pathLst>
                  <a:path w="432" h="520">
                    <a:moveTo>
                      <a:pt x="216" y="0"/>
                    </a:moveTo>
                    <a:lnTo>
                      <a:pt x="0" y="136"/>
                    </a:lnTo>
                    <a:lnTo>
                      <a:pt x="64" y="520"/>
                    </a:lnTo>
                    <a:lnTo>
                      <a:pt x="400" y="520"/>
                    </a:lnTo>
                    <a:lnTo>
                      <a:pt x="432" y="424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01" name="Rectangle 1985"/>
              <p:cNvSpPr>
                <a:spLocks noChangeArrowheads="1"/>
              </p:cNvSpPr>
              <p:nvPr/>
            </p:nvSpPr>
            <p:spPr bwMode="auto">
              <a:xfrm>
                <a:off x="2120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02" name="Freeform 1986"/>
              <p:cNvSpPr>
                <a:spLocks/>
              </p:cNvSpPr>
              <p:nvPr/>
            </p:nvSpPr>
            <p:spPr bwMode="auto">
              <a:xfrm>
                <a:off x="1832" y="872"/>
                <a:ext cx="784" cy="328"/>
              </a:xfrm>
              <a:custGeom>
                <a:avLst/>
                <a:gdLst/>
                <a:ahLst/>
                <a:cxnLst>
                  <a:cxn ang="0">
                    <a:pos x="328" y="280"/>
                  </a:cxn>
                  <a:cxn ang="0">
                    <a:pos x="0" y="0"/>
                  </a:cxn>
                  <a:cxn ang="0">
                    <a:pos x="784" y="0"/>
                  </a:cxn>
                  <a:cxn ang="0">
                    <a:pos x="232" y="328"/>
                  </a:cxn>
                </a:cxnLst>
                <a:rect l="0" t="0" r="r" b="b"/>
                <a:pathLst>
                  <a:path w="784" h="328">
                    <a:moveTo>
                      <a:pt x="328" y="280"/>
                    </a:moveTo>
                    <a:lnTo>
                      <a:pt x="0" y="0"/>
                    </a:lnTo>
                    <a:lnTo>
                      <a:pt x="784" y="0"/>
                    </a:lnTo>
                    <a:lnTo>
                      <a:pt x="232" y="328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03" name="Rectangle 1987"/>
              <p:cNvSpPr>
                <a:spLocks noChangeArrowheads="1"/>
              </p:cNvSpPr>
              <p:nvPr/>
            </p:nvSpPr>
            <p:spPr bwMode="auto">
              <a:xfrm>
                <a:off x="1824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5.Расстояние между городами пассажирский поезд прошел со скоростью 80 км/ч за 3 ч. За сколько часов товарный поезд пройдет то же расстояние, со скоростью 40 км/ч?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6296E-6 L -1.47048 0.12176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107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5" y="61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5.92593E-6 L 1.05521 -0.10508 " pathEditMode="relative" ptsTypes="AA">
                                      <p:cBhvr>
                                        <p:cTn id="1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5.Расстояние между городами пассажирский поезд прошел со скоростью 80 км/ч за 3 ч. За сколько часов товарный поезд пройдет то же расстояние, со скоростью 40 км/ч? </a:t>
            </a:r>
            <a:endParaRPr lang="ru-RU" sz="2800" dirty="0" smtClean="0">
              <a:latin typeface="Arial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142976" y="1643050"/>
            <a:ext cx="56436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Скорость                  Время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643042" y="2428868"/>
            <a:ext cx="4929222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80 км/ч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                   3ч.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40 км/ч                       </a:t>
            </a:r>
            <a:r>
              <a:rPr lang="ru-RU" sz="3200" i="1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х</a:t>
            </a:r>
            <a:r>
              <a:rPr lang="ru-RU" sz="3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ч</a:t>
            </a:r>
            <a:r>
              <a:rPr lang="ru-RU" sz="3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</a:t>
            </a:r>
            <a:endParaRPr lang="ru-RU" sz="8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3929066"/>
            <a:ext cx="87154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Решение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80 : 40 = </a:t>
            </a:r>
            <a:r>
              <a:rPr lang="ru-RU" sz="2800" i="1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х</a:t>
            </a:r>
            <a:r>
              <a:rPr lang="ru-RU" sz="28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: 3;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40 ∙ </a:t>
            </a:r>
            <a:r>
              <a:rPr lang="ru-RU" sz="2800" i="1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х</a:t>
            </a:r>
            <a:r>
              <a:rPr lang="ru-RU" sz="28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= 80 ∙ 3</a:t>
            </a:r>
            <a:r>
              <a:rPr lang="en-US" sz="28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;</a:t>
            </a:r>
            <a:endParaRPr lang="ru-RU" sz="28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х</a:t>
            </a:r>
            <a:r>
              <a:rPr lang="ru-RU" sz="2800" i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=6, 6(ч.)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Ответ</a:t>
            </a:r>
            <a:r>
              <a:rPr lang="en-US" sz="28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:</a:t>
            </a:r>
            <a:r>
              <a:rPr lang="ru-RU" sz="28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за 6 часов товарный поезд пройдет то же расстояние, со скоростью 40 км/ч</a:t>
            </a:r>
            <a:endParaRPr lang="ru-RU" sz="28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1036613" y="3035297"/>
            <a:ext cx="78581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V="1">
            <a:off x="5893603" y="3036091"/>
            <a:ext cx="786612" cy="7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2594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Тест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564360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72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Какие из чисел являются крайними членами пропорции 3:5=7:2?</a:t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1) 3 и 7			2) 5 и 2</a:t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3) 5 и 7			4) 3 и 2</a:t>
            </a:r>
          </a:p>
          <a:p>
            <a:pPr>
              <a:buNone/>
            </a:pP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80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Какая из пропорций верна?</a:t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1) 2:9=13:7			2) 4:5=5:4</a:t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3)  12:19=13:18                          4) 4:7=16:28</a:t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80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Найти неизвестный член пропорции  х:2=20:5?</a:t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  1) 8	     2) 5     3) 1         4) </a:t>
            </a:r>
          </a:p>
          <a:p>
            <a:pPr>
              <a:buNone/>
            </a:pP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4. Для покраски 5 м</a:t>
            </a:r>
            <a:r>
              <a:rPr lang="ru-RU" sz="8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пола требуется 2 кг краски. Сколько краски нужно для покраски 40 м</a:t>
            </a:r>
            <a:r>
              <a:rPr lang="ru-RU" sz="80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1143000" indent="-1143000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1)8 кг	 2) 6,5 кг          3) 16 кг              4) 0,5 кг</a:t>
            </a:r>
          </a:p>
          <a:p>
            <a:pPr marL="1143000" indent="-1143000">
              <a:buNone/>
            </a:pP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5. В школе две уборщицы могут сделать уборку за 3 ч. Сколько нужно времени, чтобы три уборщицы выполнили ту же работу? 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1) 6 ч	     2) 2ч              3) 1,5 ч	            4) 5ч</a:t>
            </a:r>
          </a:p>
          <a:p>
            <a:endParaRPr lang="ru-RU" sz="6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286116" y="3500437"/>
          <a:ext cx="357190" cy="615161"/>
        </p:xfrm>
        <a:graphic>
          <a:graphicData uri="http://schemas.openxmlformats.org/presentationml/2006/ole">
            <p:oleObj spid="_x0000_s61442" name="Формула" r:id="rId4" imgW="2286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2594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Тест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564360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72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Какие из чисел являются крайними членами пропорции 3:5=7:2?</a:t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1) 3 и 7			2) 5 и 2</a:t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3) 5 и 7			</a:t>
            </a:r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4) 3 и 2</a:t>
            </a:r>
          </a:p>
          <a:p>
            <a:pPr>
              <a:buNone/>
            </a:pP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80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Какая из пропорций верна?</a:t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1) 2:9=13:7			2) 4:5=5:4</a:t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3)  12:19=13:18                          </a:t>
            </a:r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4) 4:7=16:28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80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Найти неизвестный член пропорции  х:2=20:5?</a:t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1) 8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	     2) 5     3) 1         4) </a:t>
            </a:r>
          </a:p>
          <a:p>
            <a:pPr>
              <a:buNone/>
            </a:pP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4. Для покраски 5 м</a:t>
            </a:r>
            <a:r>
              <a:rPr lang="ru-RU" sz="8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пола требуется 2 кг краски. Сколько краски нужно для покраски 40 м</a:t>
            </a:r>
            <a:r>
              <a:rPr lang="ru-RU" sz="80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1143000" indent="-1143000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1)8 кг	 2) 6,5 кг          </a:t>
            </a:r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3) 16 кг             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4) 0,5 кг</a:t>
            </a:r>
          </a:p>
          <a:p>
            <a:pPr marL="1143000" indent="-1143000">
              <a:buNone/>
            </a:pP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5. В школе две уборщицы могут сделать уборку за 3 ч. Сколько нужно времени, чтобы три уборщицы выполнили ту же работу? 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1) 6 ч	     </a:t>
            </a:r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 2ч             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3) 1,5 ч	            4) 5ч</a:t>
            </a:r>
          </a:p>
          <a:p>
            <a:endParaRPr lang="ru-RU" sz="6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286116" y="3500437"/>
          <a:ext cx="357190" cy="615161"/>
        </p:xfrm>
        <a:graphic>
          <a:graphicData uri="http://schemas.openxmlformats.org/presentationml/2006/ole">
            <p:oleObj spid="_x0000_s60421" name="Формула" r:id="rId4" imgW="2286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214414" y="0"/>
            <a:ext cx="672228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Из истории «Пропорции»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000108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Слово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«пропорция» (от латинского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proportion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означает «соразмерность», «определенное соотношение частей между собой».</a:t>
            </a:r>
          </a:p>
          <a:p>
            <a:pPr algn="just">
              <a:spcBef>
                <a:spcPct val="0"/>
              </a:spcBef>
              <a:defRPr/>
            </a:pPr>
            <a:endParaRPr lang="ru-RU" sz="28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	Золотым </a:t>
            </a:r>
            <a: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сечением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даже «божественной пропорцией» называли математики древности и средневековья деление отрезка, при котором длина всего отрезка так относится к длине его большей части, как длина большей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части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 меньшей.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Это отношение приблизительно равно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618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Золотое сечение чаще всего применяется в произведениях искусства, архитектуре, встречается в природе.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ltGray">
          <a:xfrm>
            <a:off x="762000" y="228600"/>
            <a:ext cx="7196265" cy="52322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Пропорции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 анатомии человеческого тела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85720" y="928670"/>
            <a:ext cx="8429684" cy="3500462"/>
            <a:chOff x="0" y="1557"/>
            <a:chExt cx="4643" cy="1680"/>
          </a:xfrm>
        </p:grpSpPr>
        <p:pic>
          <p:nvPicPr>
            <p:cNvPr id="5130" name="Picture 5" descr="C:\Documents and Settings\site204\Мои документы\99999999999.files\f_b901(2).zip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1557"/>
              <a:ext cx="1375" cy="1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1" name="Picture 10" descr="C:\Documents and Settings\site204\Мои документы\Мои рисунки\Лицо.gi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800" y="1647"/>
              <a:ext cx="2843" cy="13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" name="Picture 1027" descr="C:\Documents and Settings\site204\Мои документы\Мои рисунки\Ребенок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0430" y="4186198"/>
            <a:ext cx="2095531" cy="2671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0" y="152400"/>
            <a:ext cx="91440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Пропорции золотого сечения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в скульптуре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ltGray">
          <a:xfrm>
            <a:off x="685800" y="762000"/>
            <a:ext cx="7924800" cy="6413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990033"/>
                </a:solidFill>
                <a:latin typeface="Times New Roman" pitchFamily="18" charset="0"/>
              </a:rPr>
              <a:t>     </a:t>
            </a:r>
            <a:r>
              <a:rPr lang="ru-RU" b="1" dirty="0" smtClean="0">
                <a:solidFill>
                  <a:srgbClr val="990033"/>
                </a:solidFill>
                <a:latin typeface="Times New Roman" pitchFamily="18" charset="0"/>
              </a:rPr>
              <a:t>         Пропорции </a:t>
            </a:r>
            <a:r>
              <a:rPr lang="ru-RU" b="1" dirty="0">
                <a:solidFill>
                  <a:srgbClr val="990033"/>
                </a:solidFill>
                <a:latin typeface="Times New Roman" pitchFamily="18" charset="0"/>
              </a:rPr>
              <a:t>« золотого сечения» создают впечатление гармонии красоты , поэтому скульпторы использовали их в своих  произведениях.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ltGray">
          <a:xfrm>
            <a:off x="685800" y="1295400"/>
            <a:ext cx="7620000" cy="1754326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1700" b="1" dirty="0">
                <a:solidFill>
                  <a:srgbClr val="000000"/>
                </a:solidFill>
                <a:latin typeface="Times New Roman" pitchFamily="18" charset="0"/>
              </a:rPr>
              <a:t>              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</a:rPr>
              <a:t>Великий древнегреческий скульптор Фидий часто использовал « золотое сечение» в своих произведениях. Самыми знаменитыми из них были </a:t>
            </a:r>
            <a:r>
              <a:rPr lang="ru-RU" b="1" dirty="0">
                <a:solidFill>
                  <a:srgbClr val="990033"/>
                </a:solidFill>
                <a:latin typeface="Times New Roman" pitchFamily="18" charset="0"/>
              </a:rPr>
              <a:t>статуя Зевса Олимпийского</a:t>
            </a:r>
            <a:r>
              <a:rPr lang="ru-RU" b="1" dirty="0">
                <a:solidFill>
                  <a:srgbClr val="FF6600"/>
                </a:solidFill>
                <a:latin typeface="Times New Roman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</a:rPr>
              <a:t>( которая считалась одним из чудес света)   и </a:t>
            </a:r>
            <a:r>
              <a:rPr lang="ru-RU" b="1" dirty="0">
                <a:solidFill>
                  <a:srgbClr val="990033"/>
                </a:solidFill>
                <a:latin typeface="Times New Roman" pitchFamily="18" charset="0"/>
              </a:rPr>
              <a:t>Афины </a:t>
            </a:r>
            <a:r>
              <a:rPr lang="ru-RU" b="1" dirty="0" smtClean="0">
                <a:solidFill>
                  <a:srgbClr val="990033"/>
                </a:solidFill>
                <a:latin typeface="Times New Roman" pitchFamily="18" charset="0"/>
              </a:rPr>
              <a:t>Парфенон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ru-RU" b="1" dirty="0">
              <a:solidFill>
                <a:srgbClr val="FF6600"/>
              </a:solidFill>
              <a:latin typeface="Times New Roman" pitchFamily="18" charset="0"/>
            </a:endParaRPr>
          </a:p>
          <a:p>
            <a:r>
              <a:rPr lang="ru-RU" b="1" dirty="0">
                <a:solidFill>
                  <a:srgbClr val="000000"/>
                </a:solidFill>
                <a:latin typeface="Times New Roman" pitchFamily="18" charset="0"/>
              </a:rPr>
              <a:t> Знаменитая </a:t>
            </a:r>
            <a:r>
              <a:rPr lang="ru-RU" b="1" dirty="0">
                <a:solidFill>
                  <a:srgbClr val="990033"/>
                </a:solidFill>
                <a:latin typeface="Times New Roman" pitchFamily="18" charset="0"/>
              </a:rPr>
              <a:t>статуя Аполлона Бельведерского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</a:rPr>
              <a:t> тоже состоит из частей делящихся по золотым отношениям.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3071802" y="3214686"/>
            <a:ext cx="2362200" cy="3400425"/>
            <a:chOff x="2016" y="1824"/>
            <a:chExt cx="1488" cy="2142"/>
          </a:xfrm>
        </p:grpSpPr>
        <p:pic>
          <p:nvPicPr>
            <p:cNvPr id="7185" name="Picture 20" descr="C:\Documents and Settings\site204\Мои документы\Мои рисунки\Зевс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016" y="1824"/>
              <a:ext cx="1488" cy="16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6" name="Text Box 24"/>
            <p:cNvSpPr txBox="1">
              <a:spLocks noChangeArrowheads="1"/>
            </p:cNvSpPr>
            <p:nvPr/>
          </p:nvSpPr>
          <p:spPr bwMode="ltGray">
            <a:xfrm>
              <a:off x="2112" y="3600"/>
              <a:ext cx="1233" cy="366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 sz="1600" b="1">
                  <a:solidFill>
                    <a:srgbClr val="000000"/>
                  </a:solidFill>
                  <a:latin typeface="Times New Roman" pitchFamily="18" charset="0"/>
                </a:rPr>
                <a:t>Зевс Олимпийский</a:t>
              </a:r>
            </a:p>
            <a:p>
              <a:endParaRPr lang="ru-RU" sz="16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6429388" y="3048000"/>
            <a:ext cx="2514600" cy="3810000"/>
            <a:chOff x="3984" y="1728"/>
            <a:chExt cx="1584" cy="2400"/>
          </a:xfrm>
        </p:grpSpPr>
        <p:pic>
          <p:nvPicPr>
            <p:cNvPr id="7183" name="Picture 15" descr="C:\Documents and Settings\site204\Мои документы\Мои рисунки\Аполлон Бе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984" y="1728"/>
              <a:ext cx="1305" cy="2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4" name="Text Box 27"/>
            <p:cNvSpPr txBox="1">
              <a:spLocks noChangeArrowheads="1"/>
            </p:cNvSpPr>
            <p:nvPr/>
          </p:nvSpPr>
          <p:spPr bwMode="ltGray">
            <a:xfrm>
              <a:off x="3984" y="3936"/>
              <a:ext cx="1584" cy="19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ru-RU" sz="1400" b="1">
                  <a:solidFill>
                    <a:srgbClr val="000000"/>
                  </a:solidFill>
                  <a:latin typeface="Times New Roman" pitchFamily="18" charset="0"/>
                </a:rPr>
                <a:t>Аполлон Бельведерский</a:t>
              </a: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381000" y="2984500"/>
            <a:ext cx="2133600" cy="3644900"/>
            <a:chOff x="432" y="1872"/>
            <a:chExt cx="1152" cy="2200"/>
          </a:xfrm>
        </p:grpSpPr>
        <p:pic>
          <p:nvPicPr>
            <p:cNvPr id="7181" name="Picture 21" descr="C:\Documents and Settings\site204\Мои документы\Мои рисунки\Афина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80" y="1872"/>
              <a:ext cx="867" cy="2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2" name="Text Box 28"/>
            <p:cNvSpPr txBox="1">
              <a:spLocks noChangeArrowheads="1"/>
            </p:cNvSpPr>
            <p:nvPr/>
          </p:nvSpPr>
          <p:spPr bwMode="ltGray">
            <a:xfrm>
              <a:off x="432" y="3888"/>
              <a:ext cx="1152" cy="184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ru-RU" sz="1400" b="1" dirty="0">
                  <a:solidFill>
                    <a:srgbClr val="000000"/>
                  </a:solidFill>
                  <a:latin typeface="Times New Roman" pitchFamily="18" charset="0"/>
                </a:rPr>
                <a:t>Афина </a:t>
              </a:r>
              <a:r>
                <a:rPr lang="ru-RU" sz="1400" b="1" dirty="0" err="1" smtClean="0">
                  <a:solidFill>
                    <a:srgbClr val="000000"/>
                  </a:solidFill>
                  <a:latin typeface="Times New Roman" pitchFamily="18" charset="0"/>
                </a:rPr>
                <a:t>Парфенос</a:t>
              </a:r>
              <a:endParaRPr lang="ru-RU" sz="14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pic>
        <p:nvPicPr>
          <p:cNvPr id="19" name="Picture 10" descr="D1EA8B4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86512" y="3000372"/>
            <a:ext cx="2286016" cy="3532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site204\Мои документы\Мои рисунки\Пантеон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852738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 descr="C:\Documents and Settings\site204\Мои документы\Мои рисунки\Здание сената в Кремле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200400"/>
            <a:ext cx="3048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 descr="C:\Documents and Settings\site204\Мои документы\Мои рисунки\Дом Пашкова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19400" y="2227263"/>
            <a:ext cx="6324600" cy="463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Text Box 5"/>
          <p:cNvSpPr txBox="1">
            <a:spLocks noChangeArrowheads="1"/>
          </p:cNvSpPr>
          <p:nvPr/>
        </p:nvSpPr>
        <p:spPr bwMode="ltGray">
          <a:xfrm>
            <a:off x="3124200" y="5943600"/>
            <a:ext cx="6019800" cy="9461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0000"/>
                </a:solidFill>
                <a:latin typeface="Times New Roman" pitchFamily="18" charset="0"/>
              </a:rPr>
              <a:t>Дом Пашкова-прекрасное творение В.Баженова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ltGray">
          <a:xfrm>
            <a:off x="0" y="3429000"/>
            <a:ext cx="2743200" cy="6413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Здание сената в Кремле М.Казакова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ltGray">
          <a:xfrm>
            <a:off x="0" y="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ltGray">
          <a:xfrm>
            <a:off x="0" y="-34925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ltGray">
          <a:xfrm>
            <a:off x="0" y="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Пантеон </a:t>
            </a:r>
          </a:p>
        </p:txBody>
      </p:sp>
      <p:sp>
        <p:nvSpPr>
          <p:cNvPr id="9226" name="Text Box 12"/>
          <p:cNvSpPr txBox="1">
            <a:spLocks noChangeArrowheads="1"/>
          </p:cNvSpPr>
          <p:nvPr/>
        </p:nvSpPr>
        <p:spPr bwMode="ltGray">
          <a:xfrm>
            <a:off x="3184525" y="193675"/>
            <a:ext cx="5959475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9227" name="Text Box 13"/>
          <p:cNvSpPr txBox="1">
            <a:spLocks noChangeArrowheads="1"/>
          </p:cNvSpPr>
          <p:nvPr/>
        </p:nvSpPr>
        <p:spPr bwMode="ltGray">
          <a:xfrm>
            <a:off x="2590800" y="117475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ltGray">
          <a:xfrm>
            <a:off x="3048000" y="60325"/>
            <a:ext cx="5867400" cy="954107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Пропорции золотого 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сечения в архитектуре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 урока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Обобщить и повторить ранее изученный материал по темам: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 пропорции;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основное свойство пропорции;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прямая и обратная пропорциональность;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Закрепить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навыки и умения решения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пропорций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Показать практическое применение понятия пропорция.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071538" y="214290"/>
            <a:ext cx="7348566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Пропорции золотого сечения 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в живописи</a:t>
            </a:r>
          </a:p>
        </p:txBody>
      </p:sp>
      <p:pic>
        <p:nvPicPr>
          <p:cNvPr id="33795" name="Picture 3" descr="C:\Documents and Settings\site204\Мои документы\Мои рисунки\jocond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857232"/>
            <a:ext cx="2143140" cy="3295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 Box 8"/>
          <p:cNvSpPr txBox="1">
            <a:spLocks noChangeArrowheads="1"/>
          </p:cNvSpPr>
          <p:nvPr/>
        </p:nvSpPr>
        <p:spPr bwMode="ltGray">
          <a:xfrm>
            <a:off x="5791200" y="5029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0246" name="Text Box 10"/>
          <p:cNvSpPr txBox="1">
            <a:spLocks noChangeArrowheads="1"/>
          </p:cNvSpPr>
          <p:nvPr/>
        </p:nvSpPr>
        <p:spPr bwMode="ltGray">
          <a:xfrm>
            <a:off x="8458200" y="6096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ltGray">
          <a:xfrm>
            <a:off x="0" y="1142984"/>
            <a:ext cx="4495800" cy="92333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</a:rPr>
              <a:t>     «  Пусть никто , не будучи математиком,      не дерзнёт читать мои труды» .</a:t>
            </a:r>
          </a:p>
          <a:p>
            <a:r>
              <a:rPr lang="ru-RU" dirty="0">
                <a:latin typeface="Times New Roman" pitchFamily="18" charset="0"/>
              </a:rPr>
              <a:t>                             Леонардо да Винчи                         </a:t>
            </a:r>
          </a:p>
        </p:txBody>
      </p:sp>
      <p:pic>
        <p:nvPicPr>
          <p:cNvPr id="33808" name="Picture 16" descr="C:\Documents and Settings\site204\Мои документы\Мои рисунки\Картина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702050"/>
            <a:ext cx="4114800" cy="315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1" name="Picture 19" descr="C:\Documents and Settings\site204\Рабочий стол\monaliza\monaliz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16" y="838200"/>
            <a:ext cx="2285984" cy="3359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2" name="AutoShape 2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ltGray">
          <a:xfrm>
            <a:off x="7772400" y="6477000"/>
            <a:ext cx="381000" cy="3810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3" name="AutoShape 2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ltGray">
          <a:xfrm>
            <a:off x="8763000" y="6477000"/>
            <a:ext cx="381000" cy="381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4" name="AutoShape 22">
            <a:hlinkClick r:id="rId6" action="ppaction://hlinksldjump" highlightClick="1"/>
          </p:cNvPr>
          <p:cNvSpPr>
            <a:spLocks noChangeArrowheads="1"/>
          </p:cNvSpPr>
          <p:nvPr/>
        </p:nvSpPr>
        <p:spPr bwMode="ltGray">
          <a:xfrm>
            <a:off x="8229600" y="64770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285852" y="142852"/>
            <a:ext cx="7572428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Пропорции золотого сечения в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природе</a:t>
            </a:r>
          </a:p>
        </p:txBody>
      </p:sp>
      <p:pic>
        <p:nvPicPr>
          <p:cNvPr id="34821" name="Picture 5" descr="C:\Documents and Settings\site204\Мои документы\Мои рисунки\Растение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857232"/>
            <a:ext cx="3357586" cy="55377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1272" name="AutoShape 1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ltGray">
          <a:xfrm>
            <a:off x="7772400" y="6477000"/>
            <a:ext cx="381000" cy="3810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3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ltGray">
          <a:xfrm>
            <a:off x="8763000" y="6477000"/>
            <a:ext cx="381000" cy="381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4" name="AutoShape 12">
            <a:hlinkClick r:id="rId4" action="ppaction://hlinksldjump" highlightClick="1"/>
          </p:cNvPr>
          <p:cNvSpPr>
            <a:spLocks noChangeArrowheads="1"/>
          </p:cNvSpPr>
          <p:nvPr/>
        </p:nvSpPr>
        <p:spPr bwMode="ltGray">
          <a:xfrm>
            <a:off x="8229600" y="64770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Итог урока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Пропорция играет огромную роль в архитектуре, скульптуре, живописи, природе и искусстве. С пропорциями связаны представления о красоте, порядке и гармонии.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Знания пропорции мы применяем в повседневной жизни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варки варенья из вишни на 6 кг ягод берут 4 кг сахарного песку. Сколько килограмм сахарного песку надо взять на 12 кг ягод?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Пять маляров могли бы покрасить забор за 8 дней. За сколько дней покрасят тот же забор 10 маляров?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3" name="Рисунок 10" descr="63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-100013"/>
            <a:ext cx="3859213" cy="6800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8" name="WordArt 4" descr="fb008"/>
          <p:cNvSpPr>
            <a:spLocks noChangeArrowheads="1" noChangeShapeType="1" noTextEdit="1"/>
          </p:cNvSpPr>
          <p:nvPr/>
        </p:nvSpPr>
        <p:spPr bwMode="auto">
          <a:xfrm>
            <a:off x="1142976" y="142852"/>
            <a:ext cx="7127875" cy="1452551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53125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stretch>
                    <a:fillRect/>
                  </a:stretch>
                </a:blipFill>
                <a:latin typeface="Impact"/>
              </a:rPr>
              <a:t>Рефлексия</a:t>
            </a:r>
            <a:endParaRPr lang="ru-RU" sz="3600" kern="10" dirty="0">
              <a:ln w="9525">
                <a:solidFill>
                  <a:schemeClr val="accent2"/>
                </a:solidFill>
                <a:round/>
                <a:headEnd/>
                <a:tailEnd/>
              </a:ln>
              <a:blipFill dpi="0" rotWithShape="1">
                <a:blip r:embed="rId4"/>
                <a:srcRect/>
                <a:stretch>
                  <a:fillRect/>
                </a:stretch>
              </a:blipFill>
              <a:latin typeface="Impact"/>
            </a:endParaRPr>
          </a:p>
        </p:txBody>
      </p:sp>
      <p:pic>
        <p:nvPicPr>
          <p:cNvPr id="46085" name="Picture 5" descr="j025085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84888" y="2636838"/>
            <a:ext cx="1655762" cy="123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6" name="Picture 6" descr="a5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00563" y="4941888"/>
            <a:ext cx="1871662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7" name="Picture 7" descr="Дед Мороз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4776787"/>
            <a:ext cx="2952750" cy="208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8" name="Picture 8" descr="j025085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7092950" y="3789363"/>
            <a:ext cx="1439863" cy="128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9" name="Picture 9" descr="j025085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51500" y="4437063"/>
            <a:ext cx="13684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35" name="WordArt 11"/>
          <p:cNvSpPr>
            <a:spLocks noChangeArrowheads="1" noChangeShapeType="1" noTextEdit="1"/>
          </p:cNvSpPr>
          <p:nvPr/>
        </p:nvSpPr>
        <p:spPr bwMode="auto">
          <a:xfrm>
            <a:off x="322263" y="414338"/>
            <a:ext cx="900112" cy="9064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chemeClr val="accent2"/>
                </a:solidFill>
                <a:round/>
                <a:headEnd/>
                <a:tailEnd/>
              </a:ln>
              <a:solidFill>
                <a:srgbClr val="00FFFF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>
            <a:off x="1357290" y="3357562"/>
            <a:ext cx="3786214" cy="1214446"/>
          </a:xfrm>
          <a:prstGeom prst="wedgeEllipseCallout">
            <a:avLst>
              <a:gd name="adj1" fmla="val -36693"/>
              <a:gd name="adj2" fmla="val 142289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FF0000"/>
                </a:solidFill>
                <a:latin typeface="Franklin Gothic Medium Cond" pitchFamily="34" charset="0"/>
              </a:rPr>
              <a:t> К новогоднему празднику </a:t>
            </a:r>
          </a:p>
          <a:p>
            <a:r>
              <a:rPr lang="ru-RU" dirty="0" smtClean="0">
                <a:solidFill>
                  <a:srgbClr val="FF0000"/>
                </a:solidFill>
                <a:latin typeface="Franklin Gothic Medium Cond" pitchFamily="34" charset="0"/>
              </a:rPr>
              <a:t>          надо украсить ёлочку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4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Эстафета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Заполни таблицу, пользуясь формулами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1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80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Пропорция</a:t>
                      </a:r>
                    </a:p>
                  </a:txBody>
                  <a:tcPr marL="66675" marR="66675" marT="66675" marB="66675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</a:rPr>
                        <a:t>72 : 9 = 16 : 2</a:t>
                      </a:r>
                    </a:p>
                  </a:txBody>
                  <a:tcPr marL="66675" marR="66675" marT="66675" marB="66675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80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Крайние члены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 anchor="ctr"/>
                </a:tc>
              </a:tr>
              <a:tr h="780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Средние члены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 anchor="ctr"/>
                </a:tc>
              </a:tr>
              <a:tr h="780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Произведение крайних членов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 anchor="ctr"/>
                </a:tc>
              </a:tr>
              <a:tr h="780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Произведение средних членов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 anchor="ctr"/>
                </a:tc>
              </a:tr>
            </a:tbl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929058" y="1643050"/>
          <a:ext cx="1353342" cy="714380"/>
        </p:xfrm>
        <a:graphic>
          <a:graphicData uri="http://schemas.openxmlformats.org/presentationml/2006/ole">
            <p:oleObj spid="_x0000_s58370" name="Формула" r:id="rId4" imgW="4824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4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Эстафета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Заполни таблицу, пользуясь формулами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1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80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Пропорция</a:t>
                      </a:r>
                    </a:p>
                  </a:txBody>
                  <a:tcPr marL="66675" marR="66675" marT="66675" marB="66675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</a:rPr>
                        <a:t>72 : 9 = 16 : 2</a:t>
                      </a:r>
                    </a:p>
                  </a:txBody>
                  <a:tcPr marL="66675" marR="66675" marT="66675" marB="66675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80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Крайние члены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3; 20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72; 2</a:t>
                      </a:r>
                    </a:p>
                  </a:txBody>
                  <a:tcPr marL="66675" marR="66675" marT="66675" marB="66675" anchor="ctr"/>
                </a:tc>
              </a:tr>
              <a:tr h="780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Средние члены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4; 15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9; 16</a:t>
                      </a:r>
                    </a:p>
                  </a:txBody>
                  <a:tcPr marL="66675" marR="66675" marT="66675" marB="66675" anchor="ctr"/>
                </a:tc>
              </a:tr>
              <a:tr h="780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Произведение крайних членов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60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144</a:t>
                      </a:r>
                    </a:p>
                  </a:txBody>
                  <a:tcPr marL="66675" marR="66675" marT="66675" marB="66675" anchor="ctr"/>
                </a:tc>
              </a:tr>
              <a:tr h="780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Произведение средних членов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60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144</a:t>
                      </a:r>
                    </a:p>
                  </a:txBody>
                  <a:tcPr marL="66675" marR="66675" marT="66675" marB="66675" anchor="ctr"/>
                </a:tc>
              </a:tr>
            </a:tbl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929058" y="1643050"/>
          <a:ext cx="1353342" cy="714380"/>
        </p:xfrm>
        <a:graphic>
          <a:graphicData uri="http://schemas.openxmlformats.org/presentationml/2006/ole">
            <p:oleObj spid="_x0000_s62466" name="Формула" r:id="rId4" imgW="4824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0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Дополнительная задача.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28 рабочих могут выполнить строительные работы за 17 дней. Сколько нужно рабочих, чтобы выполнит те же работы за 14 дней, если производительность труда останется неизменной?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14480" y="2428868"/>
            <a:ext cx="31468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 34 рабочих.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85720" y="500042"/>
            <a:ext cx="8229600" cy="58579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		Пропорция – равенство двух отношений.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		Произведение крайних членов верной пропорции, равно произведению средних членов.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		Две величины называют прямо пропорциональными, если при увеличении (уменьшении) одной из них в несколько раз другая увеличивается (уменьшается)  во столько же раз.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		Две величины называют обратно пропорциональными, если при увеличении (уменьшении) одной из них в несколько раз другая уменьшается (увеличивается)  во столько же раз.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61" name="Picture 1" descr="img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928670"/>
            <a:ext cx="3143271" cy="114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2" name="Picture 2" descr="img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2928934"/>
            <a:ext cx="3857652" cy="1106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Устная работа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Какие из равенств являются пропорциями?</a:t>
            </a: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 1) 5,3 ∙ 2 = 10,6 : 1         2) 7 : 2 = 3 + 0,5</a:t>
            </a:r>
          </a:p>
          <a:p>
            <a:pPr lvl="0"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 3) 18: 6 = 30 : 10            4) 5 ∙ 40 = 100 ∙ 2 </a:t>
            </a:r>
          </a:p>
          <a:p>
            <a:pPr lvl="0">
              <a:buNone/>
            </a:pPr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 5)         = 20 : 4               6)  </a:t>
            </a:r>
          </a:p>
          <a:p>
            <a:pPr lvl="0">
              <a:buNone/>
            </a:pPr>
            <a:r>
              <a:rPr lang="ru-RU" sz="4300" dirty="0" smtClean="0"/>
              <a:t>           </a:t>
            </a:r>
            <a:endParaRPr lang="ru-RU" sz="43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928662" y="3929066"/>
          <a:ext cx="663682" cy="1143008"/>
        </p:xfrm>
        <a:graphic>
          <a:graphicData uri="http://schemas.openxmlformats.org/presentationml/2006/ole">
            <p:oleObj spid="_x0000_s19458" name="Формула" r:id="rId4" imgW="228600" imgH="39348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572132" y="3929066"/>
          <a:ext cx="2286016" cy="1171023"/>
        </p:xfrm>
        <a:graphic>
          <a:graphicData uri="http://schemas.openxmlformats.org/presentationml/2006/ole">
            <p:oleObj spid="_x0000_s19459" name="Формула" r:id="rId5" imgW="64764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Устная работа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Какие из равенств являются пропорциями?</a:t>
            </a: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 1) 5,3 ∙ 2 = 10,6 : 1         2) 7 : 2 = 3 + 0,5</a:t>
            </a:r>
          </a:p>
          <a:p>
            <a:pPr lvl="0"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 3) 18: 6 = 30 : 10            4) 5 ∙ 40 = 100 ∙ 2 </a:t>
            </a:r>
          </a:p>
          <a:p>
            <a:pPr lvl="0">
              <a:buNone/>
            </a:pPr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 5)         = 20 : 4               6)  </a:t>
            </a:r>
          </a:p>
          <a:p>
            <a:pPr lvl="0">
              <a:buNone/>
            </a:pPr>
            <a:r>
              <a:rPr lang="ru-RU" sz="4300" dirty="0" smtClean="0"/>
              <a:t>           </a:t>
            </a:r>
            <a:endParaRPr lang="ru-RU" sz="43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928662" y="3929066"/>
          <a:ext cx="663682" cy="1143008"/>
        </p:xfrm>
        <a:graphic>
          <a:graphicData uri="http://schemas.openxmlformats.org/presentationml/2006/ole">
            <p:oleObj spid="_x0000_s59394" name="Формула" r:id="rId4" imgW="228600" imgH="39348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572132" y="3929066"/>
          <a:ext cx="2286016" cy="1171023"/>
        </p:xfrm>
        <a:graphic>
          <a:graphicData uri="http://schemas.openxmlformats.org/presentationml/2006/ole">
            <p:oleObj spid="_x0000_s59395" name="Формула" r:id="rId5" imgW="647640" imgH="419040" progId="Equation.3">
              <p:embed/>
            </p:oleObj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571472" y="1928802"/>
            <a:ext cx="3286148" cy="64294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5072066" y="2000240"/>
            <a:ext cx="3286148" cy="64294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5357818" y="3071810"/>
            <a:ext cx="3286148" cy="64294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14282" y="2500306"/>
            <a:ext cx="4038600" cy="30003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10 : 14 = 15 : 21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15 : 21 = 10 : 14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14 : 10 = 21 : 15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21 : 15 = 14 : 10</a:t>
            </a:r>
          </a:p>
          <a:p>
            <a:pPr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929190" y="2500306"/>
            <a:ext cx="4038600" cy="3071834"/>
          </a:xfrm>
        </p:spPr>
        <p:txBody>
          <a:bodyPr/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10 : 15  = 14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 21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14 : 21= 10 : 15 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15 : 10 = 21 : 14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21 : 14 = 15 : 10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 Составьте верную пропорцию из чисел: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10, 14, 15 и 21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2. Является ли пропорция верной?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1472" y="1214422"/>
            <a:ext cx="4038600" cy="17859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 2  :  3  =  5  :  10	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 ∙ 10 = 3 ∙ 5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 = 15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верно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643438" y="1214422"/>
            <a:ext cx="4038600" cy="16144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 1,6  :  0,6  =  8  :  3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1,6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∙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0,6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∙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4,8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1,8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верно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3000364" y="3714752"/>
          <a:ext cx="1785950" cy="915299"/>
        </p:xfrm>
        <a:graphic>
          <a:graphicData uri="http://schemas.openxmlformats.org/presentationml/2006/ole">
            <p:oleObj spid="_x0000_s25603" name="Формула" r:id="rId4" imgW="647640" imgH="419040" progId="Equation.3">
              <p:embed/>
            </p:oleObj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428860" y="3786190"/>
            <a:ext cx="457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в) 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7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∙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0,1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∙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0,07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0,7 = 0,7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верно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Text Box 4"/>
          <p:cNvSpPr txBox="1">
            <a:spLocks noChangeArrowheads="1"/>
          </p:cNvSpPr>
          <p:nvPr/>
        </p:nvSpPr>
        <p:spPr bwMode="auto">
          <a:xfrm>
            <a:off x="642910" y="714356"/>
            <a:ext cx="7993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u="sng" dirty="0">
                <a:solidFill>
                  <a:srgbClr val="FF0000"/>
                </a:solidFill>
              </a:rPr>
              <a:t>Решить пропорцию – значит найти неизвестный ее </a:t>
            </a:r>
            <a:r>
              <a:rPr lang="ru-RU" sz="2000" b="1" u="sng" dirty="0" smtClean="0">
                <a:solidFill>
                  <a:srgbClr val="FF0000"/>
                </a:solidFill>
              </a:rPr>
              <a:t>член</a:t>
            </a:r>
            <a:endParaRPr lang="ru-RU" sz="2000" b="1" u="sng" dirty="0">
              <a:solidFill>
                <a:srgbClr val="FF0000"/>
              </a:solidFill>
            </a:endParaRPr>
          </a:p>
        </p:txBody>
      </p:sp>
      <p:sp>
        <p:nvSpPr>
          <p:cNvPr id="1033" name="Text Box 5"/>
          <p:cNvSpPr txBox="1">
            <a:spLocks noChangeArrowheads="1"/>
          </p:cNvSpPr>
          <p:nvPr/>
        </p:nvSpPr>
        <p:spPr bwMode="auto">
          <a:xfrm>
            <a:off x="500034" y="0"/>
            <a:ext cx="638970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3. Решите пропорцию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" name="Text Box 7"/>
          <p:cNvSpPr txBox="1">
            <a:spLocks noChangeArrowheads="1"/>
          </p:cNvSpPr>
          <p:nvPr/>
        </p:nvSpPr>
        <p:spPr bwMode="auto">
          <a:xfrm>
            <a:off x="4786314" y="1000108"/>
            <a:ext cx="30241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rgbClr val="FF0000"/>
                </a:solidFill>
              </a:rPr>
              <a:t>      Проверьте себя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539750" y="1773238"/>
            <a:ext cx="2532052" cy="1298572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1) 5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:  6  = 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:  12</a:t>
            </a: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3635375" y="1628775"/>
            <a:ext cx="5040313" cy="165576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5976938" y="1685925"/>
          <a:ext cx="1354137" cy="793750"/>
        </p:xfrm>
        <a:graphic>
          <a:graphicData uri="http://schemas.openxmlformats.org/presentationml/2006/ole">
            <p:oleObj spid="_x0000_s2050" name="Формула" r:id="rId4" imgW="698400" imgH="393480" progId="Equation.3">
              <p:embed/>
            </p:oleObj>
          </a:graphicData>
        </a:graphic>
      </p:graphicFrame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851275" y="1916113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 smtClean="0">
                <a:latin typeface="Times New Roman" pitchFamily="18" charset="0"/>
              </a:rPr>
              <a:t>6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·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</a:rPr>
              <a:t>х</a:t>
            </a:r>
            <a:r>
              <a:rPr lang="ru-RU" sz="2400" b="1" dirty="0" smtClean="0">
                <a:latin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</a:rPr>
              <a:t>=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·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12;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716463" y="2636838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 dirty="0" err="1">
                <a:latin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</a:rPr>
              <a:t> = </a:t>
            </a:r>
            <a:r>
              <a:rPr lang="ru-RU" sz="2400" b="1" dirty="0" smtClean="0">
                <a:latin typeface="Times New Roman" pitchFamily="18" charset="0"/>
              </a:rPr>
              <a:t>10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612775" y="4294188"/>
            <a:ext cx="2160588" cy="1223962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1012825" y="4506913"/>
          <a:ext cx="1362075" cy="798512"/>
        </p:xfrm>
        <a:graphic>
          <a:graphicData uri="http://schemas.openxmlformats.org/presentationml/2006/ole">
            <p:oleObj spid="_x0000_s2051" name="Формула" r:id="rId5" imgW="698400" imgH="393480" progId="Equation.3">
              <p:embed/>
            </p:oleObj>
          </a:graphicData>
        </a:graphic>
      </p:graphicFrame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3708400" y="4005263"/>
            <a:ext cx="5040313" cy="1655762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6075363" y="4049713"/>
          <a:ext cx="1303337" cy="819150"/>
        </p:xfrm>
        <a:graphic>
          <a:graphicData uri="http://schemas.openxmlformats.org/presentationml/2006/ole">
            <p:oleObj spid="_x0000_s2052" name="Формула" r:id="rId6" imgW="672840" imgH="406080" progId="Equation.3">
              <p:embed/>
            </p:oleObj>
          </a:graphicData>
        </a:graphic>
      </p:graphicFrame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3924300" y="4292600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42</a:t>
            </a:r>
            <a:r>
              <a:rPr lang="ru-RU" sz="2400" b="1" i="1">
                <a:latin typeface="Times New Roman" pitchFamily="18" charset="0"/>
              </a:rPr>
              <a:t>х</a:t>
            </a:r>
            <a:r>
              <a:rPr lang="ru-RU" sz="2400" b="1">
                <a:latin typeface="Times New Roman" pitchFamily="18" charset="0"/>
              </a:rPr>
              <a:t> = 7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 5;</a:t>
            </a: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67" name="Object 19"/>
          <p:cNvGraphicFramePr>
            <a:graphicFrameLocks noChangeAspect="1"/>
          </p:cNvGraphicFramePr>
          <p:nvPr/>
        </p:nvGraphicFramePr>
        <p:xfrm>
          <a:off x="5364163" y="4797425"/>
          <a:ext cx="958850" cy="819150"/>
        </p:xfrm>
        <a:graphic>
          <a:graphicData uri="http://schemas.openxmlformats.org/presentationml/2006/ole">
            <p:oleObj spid="_x0000_s2053" name="Формула" r:id="rId7" imgW="495000" imgH="406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 animBg="1"/>
      <p:bldP spid="2058" grpId="0" animBg="1"/>
      <p:bldP spid="2059" grpId="0"/>
      <p:bldP spid="2060" grpId="0"/>
      <p:bldP spid="2061" grpId="0" animBg="1"/>
      <p:bldP spid="2063" grpId="0" animBg="1"/>
      <p:bldP spid="20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ои док_На_D\ирина николаевна\материалы для оформления слайдов\smile00001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3429000" cy="3429000"/>
          </a:xfrm>
        </p:spPr>
      </p:pic>
      <p:pic>
        <p:nvPicPr>
          <p:cNvPr id="2051" name="Picture 2" descr="D:\Мои док_На_D\ирина николаевна\материалы для оформления слайдов\smile000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429000"/>
            <a:ext cx="3429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2" descr="D:\Мои док_На_D\ирина николаевна\материалы для оформления слайдов\smile000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0"/>
            <a:ext cx="3429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" descr="D:\Мои док_На_D\ирина николаевна\материалы для оформления слайдов\smile000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3429000"/>
            <a:ext cx="3429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2" descr="D:\Мои док_На_D\ирина николаевна\материалы для оформления слайдов\smile00001.jpg"/>
          <p:cNvPicPr>
            <a:picLocks noChangeAspect="1" noChangeArrowheads="1"/>
          </p:cNvPicPr>
          <p:nvPr/>
        </p:nvPicPr>
        <p:blipFill>
          <a:blip r:embed="rId3"/>
          <a:srcRect r="33333"/>
          <a:stretch>
            <a:fillRect/>
          </a:stretch>
        </p:blipFill>
        <p:spPr bwMode="auto">
          <a:xfrm>
            <a:off x="6858000" y="0"/>
            <a:ext cx="2286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2" descr="D:\Мои док_На_D\ирина николаевна\материалы для оформления слайдов\smile00001.jpg"/>
          <p:cNvPicPr>
            <a:picLocks noChangeAspect="1" noChangeArrowheads="1"/>
          </p:cNvPicPr>
          <p:nvPr/>
        </p:nvPicPr>
        <p:blipFill>
          <a:blip r:embed="rId3"/>
          <a:srcRect r="33333"/>
          <a:stretch>
            <a:fillRect/>
          </a:stretch>
        </p:blipFill>
        <p:spPr bwMode="auto">
          <a:xfrm>
            <a:off x="6858000" y="3429000"/>
            <a:ext cx="2286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2" descr="D:\Мои док_На_D\ирина николаевна\материалы для оформления слайдов\клипарты\Анимация\27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2209800"/>
            <a:ext cx="193833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2" descr="D:\Мои док_На_D\ирина николаевна\материалы для оформления слайдов\клипарты\Анимация\27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642918"/>
            <a:ext cx="2700338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2" descr="D:\Мои док_На_D\ирина николаевна\материалы для оформления слайдов\клипарты\Анимация\27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0" y="3200400"/>
            <a:ext cx="3157538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2" descr="D:\Мои док_На_D\ирина николаевна\материалы для оформления слайдов\клипарты\Анимация\27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2286000"/>
            <a:ext cx="193833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2" descr="D:\Мои док_На_D\ирина николаевна\материалы для оформления слайдов\клипарты\Анимация\27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762000"/>
            <a:ext cx="193833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2" descr="D:\Мои док_На_D\ирина николаевна\материалы для оформления слайдов\клипарты\Анимация\27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71463" y="3733800"/>
            <a:ext cx="2590801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2" descr="D:\Мои док_На_D\ирина николаевна\материалы для оформления слайдов\клипарты\Анимация\27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838200"/>
            <a:ext cx="193833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2" descr="D:\Мои док_На_D\ирина николаевна\материалы для оформления слайдов\клипарты\Анимация\27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3352800"/>
            <a:ext cx="3005138" cy="300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1928794" y="0"/>
            <a:ext cx="51435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Физкультминутка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873</Words>
  <Application>Microsoft Office PowerPoint</Application>
  <PresentationFormat>Экран (4:3)</PresentationFormat>
  <Paragraphs>201</Paragraphs>
  <Slides>27</Slides>
  <Notes>27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27</vt:i4>
      </vt:variant>
    </vt:vector>
  </HeadingPairs>
  <TitlesOfParts>
    <vt:vector size="30" baseType="lpstr">
      <vt:lpstr>Тема Office</vt:lpstr>
      <vt:lpstr>Формула</vt:lpstr>
      <vt:lpstr>CorelDRAW</vt:lpstr>
      <vt:lpstr>Тема урока:</vt:lpstr>
      <vt:lpstr>Цели урока:</vt:lpstr>
      <vt:lpstr>Слайд 3</vt:lpstr>
      <vt:lpstr>Устная работа</vt:lpstr>
      <vt:lpstr>Устная работа</vt:lpstr>
      <vt:lpstr>Слайд 6</vt:lpstr>
      <vt:lpstr>2. Является ли пропорция верной?  </vt:lpstr>
      <vt:lpstr>Слайд 8</vt:lpstr>
      <vt:lpstr>Слайд 9</vt:lpstr>
      <vt:lpstr>Слайд 10</vt:lpstr>
      <vt:lpstr>Слайд 11</vt:lpstr>
      <vt:lpstr>Слайд 12</vt:lpstr>
      <vt:lpstr>Слайд 13</vt:lpstr>
      <vt:lpstr>Тест</vt:lpstr>
      <vt:lpstr>Тест</vt:lpstr>
      <vt:lpstr>Слайд 16</vt:lpstr>
      <vt:lpstr>Слайд 17</vt:lpstr>
      <vt:lpstr>Слайд 18</vt:lpstr>
      <vt:lpstr>Слайд 19</vt:lpstr>
      <vt:lpstr>Слайд 20</vt:lpstr>
      <vt:lpstr>Слайд 21</vt:lpstr>
      <vt:lpstr>Итог урока</vt:lpstr>
      <vt:lpstr>Домашнее задание</vt:lpstr>
      <vt:lpstr>Слайд 24</vt:lpstr>
      <vt:lpstr>Эстафета Заполни таблицу, пользуясь формулами  </vt:lpstr>
      <vt:lpstr>Эстафета Заполни таблицу, пользуясь формулами  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rlevv</cp:lastModifiedBy>
  <cp:revision>39</cp:revision>
  <dcterms:created xsi:type="dcterms:W3CDTF">2009-12-14T15:45:52Z</dcterms:created>
  <dcterms:modified xsi:type="dcterms:W3CDTF">2009-12-15T17:25:31Z</dcterms:modified>
</cp:coreProperties>
</file>