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75" r:id="rId5"/>
    <p:sldId id="258" r:id="rId6"/>
    <p:sldId id="261" r:id="rId7"/>
    <p:sldId id="260" r:id="rId8"/>
    <p:sldId id="263" r:id="rId9"/>
    <p:sldId id="264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4B10D2-50B3-4364-B93F-883D6DB0D2A5}" type="datetimeFigureOut">
              <a:rPr lang="ru-RU" smtClean="0"/>
              <a:t>18.01.2013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456F9D-765F-4504-8F25-BCE428628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ek.org.tr/dosyalar/dokumanlar/678/basindabiz/27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9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227687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Логарифмы. История возникновения.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0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0234" y="1284784"/>
            <a:ext cx="55446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Наибольшее </a:t>
            </a:r>
            <a:r>
              <a:rPr lang="ru-RU" sz="2000" dirty="0"/>
              <a:t>влияние оказали логарифмы на развитие астрономии. Успехи мореплавания в средние века обусловливали большой спрос на астрономические таблицы, составление которых требовало весьма сложных вычислений. Использование логарифмических таблиц значительно облегчало и ускоряло эти вычисления. По образному выражению французского математика Лапласа (1749—1827), изобретение логарифмов,  сократив работу астронома,  продлило ему жизнь.</a:t>
            </a:r>
          </a:p>
        </p:txBody>
      </p:sp>
    </p:spTree>
    <p:extLst>
      <p:ext uri="{BB962C8B-B14F-4D97-AF65-F5344CB8AC3E}">
        <p14:creationId xmlns:p14="http://schemas.microsoft.com/office/powerpoint/2010/main" val="21025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754410"/>
            <a:ext cx="2664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Общее определение логарифмической функции и ее широкое обобщение дал Леонард Эйлер</a:t>
            </a:r>
            <a:r>
              <a:rPr lang="ru-RU" dirty="0"/>
              <a:t>.</a:t>
            </a:r>
          </a:p>
        </p:txBody>
      </p:sp>
      <p:pic>
        <p:nvPicPr>
          <p:cNvPr id="2050" name="Picture 2" descr="Картинка 2 из 21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52" y="1754410"/>
            <a:ext cx="25336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Дек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9992" y="1988840"/>
            <a:ext cx="3201029" cy="373409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844824"/>
            <a:ext cx="2200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математике логарифмическая спираль </a:t>
            </a:r>
          </a:p>
          <a:p>
            <a:pPr algn="ctr">
              <a:buFont typeface="Arial" pitchFamily="34" charset="0"/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впервые упоминается в 1638 году  </a:t>
            </a:r>
          </a:p>
          <a:p>
            <a:pPr algn="ctr">
              <a:buFont typeface="Arial" pitchFamily="34" charset="0"/>
              <a:buNone/>
            </a:pPr>
            <a:r>
              <a:rPr lang="ru-RU" sz="24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Рене Декартом.</a:t>
            </a:r>
          </a:p>
        </p:txBody>
      </p:sp>
    </p:spTree>
    <p:extLst>
      <p:ext uri="{BB962C8B-B14F-4D97-AF65-F5344CB8AC3E}">
        <p14:creationId xmlns:p14="http://schemas.microsoft.com/office/powerpoint/2010/main" val="41907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" y="-99392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692696"/>
            <a:ext cx="77724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smtClean="0"/>
              <a:t>Логарифмическая спираль в природе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086622" cy="30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2348880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ru-RU" sz="2000" b="1" i="1" dirty="0">
                <a:latin typeface="Calibri" pitchFamily="34" charset="0"/>
              </a:rPr>
              <a:t>Хищные птицы кружат над добычей по логарифмической спирали. Дело в том, что они лучше видят, если смотрят не прямо на добычу, а чуть в сторону.</a:t>
            </a:r>
          </a:p>
        </p:txBody>
      </p:sp>
    </p:spTree>
    <p:extLst>
      <p:ext uri="{BB962C8B-B14F-4D97-AF65-F5344CB8AC3E}">
        <p14:creationId xmlns:p14="http://schemas.microsoft.com/office/powerpoint/2010/main" val="2880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764704"/>
            <a:ext cx="77724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smtClean="0"/>
              <a:t>Логарифмическая спираль в природе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348880"/>
            <a:ext cx="2232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100000"/>
              </a:spcBef>
            </a:pPr>
            <a:r>
              <a:rPr lang="ru-RU" sz="2000" b="1" i="1" dirty="0">
                <a:latin typeface="Calibri" pitchFamily="34" charset="0"/>
              </a:rPr>
              <a:t>Один из наиболее распространенных пауков, сплетая паутину, закручивает нити вокруг центра по логарифмической спирали.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6512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836712"/>
            <a:ext cx="6500826" cy="12144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400" dirty="0" smtClean="0"/>
              <a:t>Применение логарифмов</a:t>
            </a:r>
            <a:endParaRPr lang="ru-RU" sz="4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472507" cy="360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25752" y="2348880"/>
            <a:ext cx="34129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Музыка</a:t>
            </a:r>
          </a:p>
          <a:p>
            <a:r>
              <a:rPr lang="ru-RU" sz="1600" b="1" i="1" dirty="0" smtClean="0"/>
              <a:t>Так </a:t>
            </a:r>
            <a:r>
              <a:rPr lang="ru-RU" sz="1600" b="1" i="1" dirty="0"/>
              <a:t>называемые ступени темперированной хроматической гаммы (12- звуковой) частот звуковых колебаний представляют собой логарифмы. Только основание этих логарифмов равно 2 (а не 10, как принято в других случаях). Номера клавишей рояля представляют собой логарифмы чисел колебаний соответствующих звуков</a:t>
            </a:r>
          </a:p>
        </p:txBody>
      </p:sp>
    </p:spTree>
    <p:extLst>
      <p:ext uri="{BB962C8B-B14F-4D97-AF65-F5344CB8AC3E}">
        <p14:creationId xmlns:p14="http://schemas.microsoft.com/office/powerpoint/2010/main" val="5686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607211"/>
            <a:ext cx="5972188" cy="121442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 smtClean="0"/>
              <a:t>Звезды, шум и логарифмы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995936" cy="27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6136" y="2492896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ru-RU" sz="2000" b="1" i="1" dirty="0">
                <a:latin typeface="Segoe"/>
              </a:rPr>
              <a:t>Громкость шума и яркость звезд оцениваются одинаковым образом – по логарифмической шкале.</a:t>
            </a:r>
          </a:p>
        </p:txBody>
      </p:sp>
    </p:spTree>
    <p:extLst>
      <p:ext uri="{BB962C8B-B14F-4D97-AF65-F5344CB8AC3E}">
        <p14:creationId xmlns:p14="http://schemas.microsoft.com/office/powerpoint/2010/main" val="38299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39658" y="607211"/>
            <a:ext cx="5972188" cy="12144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smtClean="0"/>
              <a:t>Психология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4" y="2102145"/>
            <a:ext cx="3638178" cy="354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2120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492896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 typeface="Arial" pitchFamily="34" charset="0"/>
              <a:buNone/>
            </a:pPr>
            <a:r>
              <a:rPr lang="ru-RU" sz="2000" b="1" i="1" dirty="0">
                <a:latin typeface="Segoe"/>
              </a:rPr>
              <a:t>Изучая логарифмы, ученые пришли к выводу о том, что величина ощущения пропорциональна логарифму величины раздражения.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1245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-22542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Зачем мы изучаем логарифмы?</a:t>
            </a:r>
            <a:endParaRPr lang="ru-RU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38" y="1214438"/>
            <a:ext cx="7858125" cy="250031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rtlCol="0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sz="2600" b="1" i="1" u="sng" dirty="0" smtClean="0"/>
              <a:t>Во-первых</a:t>
            </a:r>
            <a:r>
              <a:rPr lang="ru-RU" sz="2600" i="1" dirty="0" smtClean="0"/>
              <a:t>, логарифмы и сегодня позволяют упрощать вычисления. </a:t>
            </a:r>
          </a:p>
          <a:p>
            <a:pPr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sz="2600" i="1" dirty="0" smtClean="0"/>
              <a:t>	</a:t>
            </a:r>
            <a:r>
              <a:rPr lang="ru-RU" sz="2600" b="1" i="1" u="sng" dirty="0" smtClean="0"/>
              <a:t>Во-вторых</a:t>
            </a:r>
            <a:r>
              <a:rPr lang="ru-RU" sz="2600" i="1" dirty="0" smtClean="0"/>
              <a:t>, испокон веков целью математической науки было помочь людям узнать больше об окружающем мире, познать его закономерности и  тайны.</a:t>
            </a:r>
          </a:p>
          <a:p>
            <a:pPr>
              <a:buFont typeface="Arial" pitchFamily="34" charset="0"/>
              <a:buNone/>
              <a:defRPr/>
            </a:pPr>
            <a:endParaRPr lang="ru-RU" sz="2600" i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14813" y="3714750"/>
            <a:ext cx="642937" cy="85725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714375" y="4572000"/>
            <a:ext cx="7786688" cy="157003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400" b="1" i="1" u="sng" dirty="0">
                <a:latin typeface="Calibri" pitchFamily="34" charset="0"/>
              </a:rPr>
              <a:t>Вывод</a:t>
            </a:r>
            <a:r>
              <a:rPr lang="ru-RU" sz="2400" i="1" dirty="0">
                <a:latin typeface="Calibri" pitchFamily="34" charset="0"/>
              </a:rPr>
              <a:t>: логарифмы – важные составляющие не только математики, но и всего окружающего мира, поэтому интерес к ним не ослабевает с годами и их необходимо продолжать изучать.</a:t>
            </a:r>
          </a:p>
        </p:txBody>
      </p:sp>
    </p:spTree>
    <p:extLst>
      <p:ext uri="{BB962C8B-B14F-4D97-AF65-F5344CB8AC3E}">
        <p14:creationId xmlns:p14="http://schemas.microsoft.com/office/powerpoint/2010/main" val="148406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500" y="214313"/>
            <a:ext cx="8143875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Что такое логарифм?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 rot="20755669">
            <a:off x="468313" y="1631950"/>
            <a:ext cx="4564062" cy="4419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 rot="20700105">
            <a:off x="1290638" y="2336800"/>
            <a:ext cx="3062287" cy="3241675"/>
          </a:xfrm>
          <a:prstGeom prst="rect">
            <a:avLst/>
          </a:prstGeom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sz="3600" dirty="0" smtClean="0"/>
              <a:t>	</a:t>
            </a:r>
            <a:r>
              <a:rPr lang="ru-RU" sz="2600" i="1" u="sng" dirty="0" smtClean="0">
                <a:solidFill>
                  <a:srgbClr val="FF0000"/>
                </a:solidFill>
                <a:latin typeface="Monotype Corsiva" pitchFamily="66" charset="0"/>
              </a:rPr>
              <a:t>Логарифм</a:t>
            </a:r>
            <a:r>
              <a:rPr lang="ru-RU" sz="2600" i="1" dirty="0" smtClean="0">
                <a:solidFill>
                  <a:schemeClr val="tx1"/>
                </a:solidFill>
                <a:latin typeface="Monotype Corsiva" pitchFamily="66" charset="0"/>
              </a:rPr>
              <a:t> положительного числа </a:t>
            </a:r>
            <a:r>
              <a:rPr lang="en-US" sz="2600" i="1" dirty="0" smtClean="0">
                <a:solidFill>
                  <a:schemeClr val="tx1"/>
                </a:solidFill>
                <a:latin typeface="Monotype Corsiva" pitchFamily="66" charset="0"/>
              </a:rPr>
              <a:t>b</a:t>
            </a:r>
            <a:r>
              <a:rPr lang="ru-RU" sz="2600" i="1" dirty="0" smtClean="0">
                <a:solidFill>
                  <a:schemeClr val="tx1"/>
                </a:solidFill>
                <a:latin typeface="Monotype Corsiva" pitchFamily="66" charset="0"/>
              </a:rPr>
              <a:t> по основанию а , где а</a:t>
            </a:r>
            <a:r>
              <a:rPr lang="en-US" sz="2600" i="1" dirty="0" smtClean="0">
                <a:solidFill>
                  <a:schemeClr val="tx1"/>
                </a:solidFill>
                <a:latin typeface="Monotype Corsiva" pitchFamily="66" charset="0"/>
              </a:rPr>
              <a:t> &gt; 0,</a:t>
            </a:r>
            <a:r>
              <a:rPr lang="ru-RU" sz="2600" i="1" dirty="0" smtClean="0">
                <a:solidFill>
                  <a:schemeClr val="tx1"/>
                </a:solidFill>
                <a:latin typeface="Monotype Corsiva" pitchFamily="66" charset="0"/>
              </a:rPr>
              <a:t>а </a:t>
            </a:r>
            <a:r>
              <a:rPr lang="ru-RU" sz="2600" i="1" dirty="0" smtClean="0">
                <a:solidFill>
                  <a:schemeClr val="tx1"/>
                </a:solidFill>
                <a:latin typeface="Constantia"/>
              </a:rPr>
              <a:t>≠ 1</a:t>
            </a:r>
            <a:r>
              <a:rPr lang="ru-RU" sz="2600" i="1" dirty="0" smtClean="0">
                <a:solidFill>
                  <a:schemeClr val="tx1"/>
                </a:solidFill>
                <a:latin typeface="Monotype Corsiva" pitchFamily="66" charset="0"/>
              </a:rPr>
              <a:t>,называется показатель степени, в которую надо возвести число а, чтобы получить </a:t>
            </a:r>
            <a:r>
              <a:rPr lang="en-US" sz="2600" i="1" dirty="0" smtClean="0">
                <a:solidFill>
                  <a:schemeClr val="tx1"/>
                </a:solidFill>
                <a:latin typeface="Monotype Corsiva" pitchFamily="66" charset="0"/>
              </a:rPr>
              <a:t>b</a:t>
            </a:r>
            <a:r>
              <a:rPr lang="en-US" sz="2600" dirty="0">
                <a:solidFill>
                  <a:schemeClr val="tx1"/>
                </a:solidFill>
                <a:latin typeface="Monotype Corsiva" pitchFamily="66" charset="0"/>
              </a:rPr>
              <a:t>/</a:t>
            </a:r>
            <a:endParaRPr lang="ru-RU" sz="2600" i="1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43438" y="1428750"/>
            <a:ext cx="4000500" cy="1712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/>
                </a:solidFill>
                <a:ea typeface="+mj-ea"/>
                <a:cs typeface="+mj-cs"/>
              </a:rPr>
              <a:t>Логарифмы – это рифмы,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/>
                </a:solidFill>
                <a:ea typeface="+mj-ea"/>
                <a:cs typeface="+mj-cs"/>
              </a:rPr>
              <a:t>Словно в музыке слова.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/>
                </a:solidFill>
                <a:ea typeface="+mj-ea"/>
                <a:cs typeface="+mj-cs"/>
              </a:rPr>
              <a:t>С ними проще вычисленья –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1"/>
                </a:solidFill>
                <a:ea typeface="+mj-ea"/>
                <a:cs typeface="+mj-cs"/>
              </a:rPr>
              <a:t>Не сложней, чем дважды два</a:t>
            </a:r>
            <a:r>
              <a:rPr lang="ru-RU" sz="2000" i="1" dirty="0" smtClean="0">
                <a:solidFill>
                  <a:schemeClr val="tx1"/>
                </a:solidFill>
                <a:ea typeface="+mj-ea"/>
                <a:cs typeface="+mj-cs"/>
              </a:rPr>
              <a:t>.</a:t>
            </a:r>
            <a:endParaRPr lang="ru-RU" sz="2000" i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11" name="Picture 2" descr="Картинка 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9" y="3342166"/>
            <a:ext cx="3105670" cy="22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836712"/>
            <a:ext cx="7467600" cy="56886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 dirty="0"/>
              <a:t>Слово </a:t>
            </a:r>
            <a:r>
              <a:rPr lang="ru-RU" sz="3600" b="1" dirty="0">
                <a:solidFill>
                  <a:srgbClr val="0070C0"/>
                </a:solidFill>
              </a:rPr>
              <a:t>ЛОГАРИФМ</a:t>
            </a:r>
            <a:r>
              <a:rPr lang="ru-RU" sz="3600" b="1" dirty="0"/>
              <a:t>                               происходит от греческих слов  </a:t>
            </a:r>
            <a:r>
              <a:rPr lang="ru-RU" sz="3600" b="1" dirty="0">
                <a:solidFill>
                  <a:srgbClr val="0070C0"/>
                </a:solidFill>
                <a:sym typeface="Symbol" pitchFamily="18" charset="2"/>
              </a:rPr>
              <a:t> </a:t>
            </a:r>
            <a:r>
              <a:rPr lang="ru-RU" sz="3600" b="1" dirty="0">
                <a:sym typeface="Symbol" pitchFamily="18" charset="2"/>
              </a:rPr>
              <a:t>- число   и   </a:t>
            </a:r>
            <a:r>
              <a:rPr lang="ru-RU" sz="3600" b="1" dirty="0">
                <a:solidFill>
                  <a:srgbClr val="0070C0"/>
                </a:solidFill>
                <a:sym typeface="Symbol" pitchFamily="18" charset="2"/>
              </a:rPr>
              <a:t></a:t>
            </a:r>
            <a:r>
              <a:rPr lang="ru-RU" sz="3600" b="1" dirty="0">
                <a:sym typeface="Symbol" pitchFamily="18" charset="2"/>
              </a:rPr>
              <a:t> - </a:t>
            </a:r>
            <a:r>
              <a:rPr lang="ru-RU" sz="3600" b="1" dirty="0" smtClean="0">
                <a:sym typeface="Symbol" pitchFamily="18" charset="2"/>
              </a:rPr>
              <a:t>отношение.</a:t>
            </a:r>
            <a:r>
              <a:rPr lang="ru-RU" sz="3600" dirty="0"/>
              <a:t> </a:t>
            </a:r>
            <a:r>
              <a:rPr lang="ru-RU" sz="3600" b="1" dirty="0"/>
              <a:t>переводится как </a:t>
            </a:r>
            <a:r>
              <a:rPr lang="ru-RU" sz="3600" b="1" dirty="0" smtClean="0"/>
              <a:t>отношение </a:t>
            </a:r>
            <a:r>
              <a:rPr lang="ru-RU" sz="3600" b="1" dirty="0"/>
              <a:t>чисел, одно из которых является членом арифметической </a:t>
            </a:r>
            <a:r>
              <a:rPr lang="ru-RU" sz="3600" b="1" dirty="0" smtClean="0"/>
              <a:t>прогрессии, </a:t>
            </a:r>
            <a:r>
              <a:rPr lang="ru-RU" sz="3600" b="1" dirty="0"/>
              <a:t>а другое геометрической. </a:t>
            </a:r>
            <a:endParaRPr lang="ru-RU" sz="3600" b="1" dirty="0">
              <a:sym typeface="Symbol" pitchFamily="18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1196752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ЛОГАРИФМ число, применение которого позволяет упростить многие сложные операции арифметики. Использование в вычислениях вместо чисел их логарифмов позволяет заменить умножение более простой операцией сложения, деление - вычитанием, возведение в степень - умножением и извлечение корней </a:t>
            </a:r>
            <a:r>
              <a:rPr lang="ru-RU" sz="2400" b="1" i="1" dirty="0" smtClean="0"/>
              <a:t>– делением.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7685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5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9612" y="822066"/>
            <a:ext cx="69847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 smtClean="0"/>
              <a:t>Впервые понятие логарифмов ввел английский математик </a:t>
            </a:r>
            <a:r>
              <a:rPr lang="ru-RU" sz="2400" b="1" dirty="0" smtClean="0">
                <a:hlinkClick r:id="" action="ppaction://noaction"/>
              </a:rPr>
              <a:t>Джон Непер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prstClr val="black"/>
                </a:solidFill>
              </a:rPr>
              <a:t>Потомок старинного воинственного шотландского рода. Изучал логику, теологию, право, физику, математику, этику. Увлекался алхимией и астрологией. Изобрел несколько полезных сельскохозяйственных орудий. В 1590-х годах пришел к идее логарифмических вычислений и составил первые таблицы логарифмов, однако свой знаменитый труд "Описание удивительных таблиц логарифмов" опубликовал лишь в 1614 году. 	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2596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" y="-1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EPER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1030"/>
            <a:ext cx="2884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27325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Джон Непер        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        1550-1617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6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200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500" dirty="0" smtClean="0"/>
              <a:t>Первые </a:t>
            </a:r>
            <a:r>
              <a:rPr lang="ru-RU" sz="2500" b="1" dirty="0" smtClean="0">
                <a:hlinkClick r:id="" action="ppaction://noaction"/>
              </a:rPr>
              <a:t>таблицы десятичных логарифмов</a:t>
            </a:r>
            <a:r>
              <a:rPr lang="ru-RU" sz="2500" dirty="0" smtClean="0">
                <a:hlinkClick r:id="" action="ppaction://noaction"/>
              </a:rPr>
              <a:t> </a:t>
            </a:r>
            <a:r>
              <a:rPr lang="ru-RU" sz="2500" dirty="0" smtClean="0"/>
              <a:t>были составлены в 1617 г. английским математиком </a:t>
            </a:r>
            <a:r>
              <a:rPr lang="ru-RU" sz="2500" dirty="0" err="1" smtClean="0"/>
              <a:t>Бриггсом</a:t>
            </a:r>
            <a:r>
              <a:rPr lang="ru-RU" sz="2500" dirty="0" smtClean="0"/>
              <a:t>. Многие из них были выведены с помощью выведенной </a:t>
            </a:r>
            <a:r>
              <a:rPr lang="ru-RU" sz="2500" dirty="0" err="1" smtClean="0"/>
              <a:t>Бриггсом</a:t>
            </a:r>
            <a:r>
              <a:rPr lang="ru-RU" sz="2500" dirty="0" smtClean="0"/>
              <a:t> формулы.</a:t>
            </a:r>
          </a:p>
          <a:p>
            <a:pPr algn="just">
              <a:lnSpc>
                <a:spcPct val="80000"/>
              </a:lnSpc>
            </a:pPr>
            <a:r>
              <a:rPr lang="ru-RU" sz="2500" dirty="0" smtClean="0"/>
              <a:t>Изобретатели логарифмов не ограничились созданием логарифмических таблиц, уже через 9 лет после их разработки в 1623 г.  Английским математиком </a:t>
            </a:r>
            <a:r>
              <a:rPr lang="ru-RU" sz="2500" dirty="0" err="1" smtClean="0"/>
              <a:t>Гантером</a:t>
            </a:r>
            <a:r>
              <a:rPr lang="ru-RU" sz="2500" dirty="0" smtClean="0"/>
              <a:t> была создана первая логарифмическая линейка. Она стала рабочим инструментом для многих поколений. В настоящее время мы можем находить значения логарифмов, используя компьютер. Так, в языке программирования </a:t>
            </a:r>
            <a:r>
              <a:rPr lang="en-US" sz="2500" dirty="0" smtClean="0"/>
              <a:t>BASIC </a:t>
            </a:r>
            <a:r>
              <a:rPr lang="ru-RU" sz="2500" dirty="0" smtClean="0"/>
              <a:t>с помощью встроенной функции можно находить натуральные логарифмы чисел.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0992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0" y="0"/>
          <a:ext cx="4530725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4" imgW="7196190" imgH="10768091" progId="">
                  <p:embed/>
                </p:oleObj>
              </mc:Choice>
              <mc:Fallback>
                <p:oleObj r:id="rId4" imgW="7196190" imgH="1076809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30725" cy="678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371600" y="1636713"/>
          <a:ext cx="7315200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6" imgW="7291441" imgH="3814790" progId="">
                  <p:embed/>
                </p:oleObj>
              </mc:Choice>
              <mc:Fallback>
                <p:oleObj r:id="rId6" imgW="7291441" imgH="381479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36713"/>
                        <a:ext cx="7315200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</a:rPr>
              <a:t>Логарифмическая линейка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0" y="1550988"/>
          <a:ext cx="9144000" cy="147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8" imgW="16257143" imgH="2629267" progId="">
                  <p:embed/>
                </p:oleObj>
              </mc:Choice>
              <mc:Fallback>
                <p:oleObj r:id="rId8" imgW="16257143" imgH="2629267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0988"/>
                        <a:ext cx="9144000" cy="147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4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H:\Documents and Settings\devochka\Рабочий стол\TR1019087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744"/>
            <a:ext cx="9036496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642918"/>
            <a:ext cx="7719274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6676" y="500976"/>
            <a:ext cx="7719274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rtlCol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«Логарифмы бывают разные…»</a:t>
            </a:r>
            <a:endParaRPr lang="ru-RU" sz="32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57250" y="1928813"/>
            <a:ext cx="3929063" cy="1857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ru-RU" sz="2200" u="sng" dirty="0" err="1" smtClean="0">
                <a:solidFill>
                  <a:srgbClr val="FF0000"/>
                </a:solidFill>
              </a:rPr>
              <a:t>Бригсов</a:t>
            </a:r>
            <a:r>
              <a:rPr lang="ru-RU" sz="2200" u="sng" dirty="0" smtClean="0">
                <a:solidFill>
                  <a:srgbClr val="FF0000"/>
                </a:solidFill>
              </a:rPr>
              <a:t> логарифм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</a:rPr>
              <a:t>- то же, что десятичный логарифм. </a:t>
            </a:r>
            <a:r>
              <a:rPr lang="ru-RU" sz="2200" i="1" dirty="0" smtClean="0">
                <a:solidFill>
                  <a:schemeClr val="bg2">
                    <a:lumMod val="10000"/>
                  </a:schemeClr>
                </a:solidFill>
              </a:rPr>
              <a:t>Назван по имени Г. </a:t>
            </a:r>
            <a:r>
              <a:rPr lang="ru-RU" sz="2200" i="1" dirty="0" err="1" smtClean="0">
                <a:solidFill>
                  <a:schemeClr val="bg2">
                    <a:lumMod val="10000"/>
                  </a:schemeClr>
                </a:solidFill>
              </a:rPr>
              <a:t>Бригса</a:t>
            </a:r>
            <a:r>
              <a:rPr lang="ru-RU" sz="2200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2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857750" y="2714625"/>
            <a:ext cx="428625" cy="48418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3" y="2143125"/>
            <a:ext cx="3228209" cy="1643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FF0000"/>
                </a:solidFill>
              </a:rPr>
              <a:t>Десятичный логарифм</a:t>
            </a:r>
            <a:r>
              <a:rPr lang="ru-RU" sz="2000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- логарифм по основанию 10. Десятичный логарифм числа а обозначают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lgа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3" y="4005064"/>
            <a:ext cx="3857625" cy="1016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FF0000"/>
                </a:solidFill>
              </a:rPr>
              <a:t>Неперов логарифм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- (по имени Дж. Непера), то же, что натуральный логарифм.</a:t>
            </a:r>
          </a:p>
        </p:txBody>
      </p:sp>
      <p:sp>
        <p:nvSpPr>
          <p:cNvPr id="12" name="Стрелка влево 11"/>
          <p:cNvSpPr/>
          <p:nvPr/>
        </p:nvSpPr>
        <p:spPr>
          <a:xfrm rot="19670756">
            <a:off x="4798460" y="5083713"/>
            <a:ext cx="1273175" cy="681038"/>
          </a:xfrm>
          <a:prstGeom prst="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361" y="4205089"/>
            <a:ext cx="385564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solidFill>
                  <a:srgbClr val="FF0000"/>
                </a:solidFill>
              </a:rPr>
              <a:t>Натуральный логарифм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логарифм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, основание которого 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неперово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число е = 2,718 28... Натуральный логарифм числа а обозначают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ln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а. </a:t>
            </a:r>
          </a:p>
        </p:txBody>
      </p:sp>
      <p:pic>
        <p:nvPicPr>
          <p:cNvPr id="14" name="Picture 2" descr="http://wpcontent.answcdn.com/wikipedia/commons/thumb/c/cc/John_Napier.JPG/220px-John_Nap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1" y="5046176"/>
            <a:ext cx="13573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86051" y="6114718"/>
            <a:ext cx="1357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Джон Непер (</a:t>
            </a: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1550-1617)</a:t>
            </a:r>
          </a:p>
        </p:txBody>
      </p:sp>
    </p:spTree>
    <p:extLst>
      <p:ext uri="{BB962C8B-B14F-4D97-AF65-F5344CB8AC3E}">
        <p14:creationId xmlns:p14="http://schemas.microsoft.com/office/powerpoint/2010/main" val="19018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579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Логарифмы. История возникновения.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Логарифмы</dc:title>
  <dc:creator>Masha</dc:creator>
  <cp:lastModifiedBy>лёлька</cp:lastModifiedBy>
  <cp:revision>15</cp:revision>
  <dcterms:created xsi:type="dcterms:W3CDTF">2012-02-22T14:23:07Z</dcterms:created>
  <dcterms:modified xsi:type="dcterms:W3CDTF">2013-01-18T08:16:01Z</dcterms:modified>
</cp:coreProperties>
</file>