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FF3399"/>
    <a:srgbClr val="FFFF99"/>
    <a:srgbClr val="FF99FF"/>
    <a:srgbClr val="00CCFF"/>
    <a:srgbClr val="FFFF66"/>
    <a:srgbClr val="FF66CC"/>
    <a:srgbClr val="CCFF66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59AA-D37B-4C5C-9264-0927A93BB5ED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21FE5-FB11-4F32-8C03-E5509B523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65C94-0A57-4370-80C3-FB45623BA32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65C94-0A57-4370-80C3-FB45623BA32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1FC825-0745-400E-9631-1D1393D9D285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B78336-8B59-4CA4-9E9F-E5DE6A120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16"/>
            <a:ext cx="7715272" cy="2301240"/>
          </a:xfrm>
        </p:spPr>
        <p:txBody>
          <a:bodyPr/>
          <a:lstStyle/>
          <a:p>
            <a:pPr algn="ctr"/>
            <a:r>
              <a:rPr lang="ru-RU" dirty="0" smtClean="0"/>
              <a:t>Урок на тему: «Логарифмическая функция»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2285992"/>
          <a:ext cx="6786612" cy="20002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0200"/>
                <a:gridCol w="785818"/>
                <a:gridCol w="857256"/>
                <a:gridCol w="857256"/>
                <a:gridCol w="928694"/>
                <a:gridCol w="928694"/>
                <a:gridCol w="928694"/>
              </a:tblGrid>
              <a:tr h="1031192"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00232" y="500042"/>
            <a:ext cx="463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Построим графики функций: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91"/>
          <p:cNvGrpSpPr/>
          <p:nvPr/>
        </p:nvGrpSpPr>
        <p:grpSpPr>
          <a:xfrm>
            <a:off x="3000364" y="1214422"/>
            <a:ext cx="2143140" cy="804877"/>
            <a:chOff x="2143108" y="2500306"/>
            <a:chExt cx="1785950" cy="590563"/>
          </a:xfrm>
          <a:noFill/>
        </p:grpSpPr>
        <p:sp>
          <p:nvSpPr>
            <p:cNvPr id="13" name="Прямоугольник 12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2214572" y="2517781"/>
            <a:ext cx="1676400" cy="573088"/>
          </p:xfrm>
          <a:graphic>
            <a:graphicData uri="http://schemas.openxmlformats.org/presentationml/2006/ole">
              <p:oleObj spid="_x0000_s8194" name="Формула" r:id="rId3" imgW="647640" imgH="215640" progId="Equation.3">
                <p:embed/>
              </p:oleObj>
            </a:graphicData>
          </a:graphic>
        </p:graphicFrame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214414" y="2571744"/>
          <a:ext cx="1008464" cy="488952"/>
        </p:xfrm>
        <a:graphic>
          <a:graphicData uri="http://schemas.openxmlformats.org/presentationml/2006/ole">
            <p:oleObj spid="_x0000_s8196" name="Формула" r:id="rId4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468"/>
          <p:cNvGraphicFramePr>
            <a:graphicFrameLocks noGrp="1"/>
          </p:cNvGraphicFramePr>
          <p:nvPr/>
        </p:nvGraphicFramePr>
        <p:xfrm>
          <a:off x="1285852" y="1071546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Овал 58"/>
          <p:cNvSpPr/>
          <p:nvPr/>
        </p:nvSpPr>
        <p:spPr>
          <a:xfrm>
            <a:off x="3071802" y="3429000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4214810" y="2928934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357950" y="2428868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285984" y="442913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V="1">
            <a:off x="2143108" y="4857760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74"/>
          <p:cNvGrpSpPr/>
          <p:nvPr/>
        </p:nvGrpSpPr>
        <p:grpSpPr>
          <a:xfrm>
            <a:off x="6715140" y="1643050"/>
            <a:ext cx="2000264" cy="714380"/>
            <a:chOff x="4357686" y="642918"/>
            <a:chExt cx="2000264" cy="714380"/>
          </a:xfrm>
          <a:noFill/>
        </p:grpSpPr>
        <p:sp>
          <p:nvSpPr>
            <p:cNvPr id="74" name="Прямоугольник 73"/>
            <p:cNvSpPr/>
            <p:nvPr/>
          </p:nvSpPr>
          <p:spPr>
            <a:xfrm>
              <a:off x="4357686" y="642918"/>
              <a:ext cx="2000264" cy="7143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/>
          </p:nvGraphicFramePr>
          <p:xfrm>
            <a:off x="4500562" y="714356"/>
            <a:ext cx="1676423" cy="574675"/>
          </p:xfrm>
          <a:graphic>
            <a:graphicData uri="http://schemas.openxmlformats.org/presentationml/2006/ole">
              <p:oleObj spid="_x0000_s9218" name="Формула" r:id="rId4" imgW="647640" imgH="215640" progId="Equation.3">
                <p:embed/>
              </p:oleObj>
            </a:graphicData>
          </a:graphic>
        </p:graphicFrame>
      </p:grpSp>
      <p:grpSp>
        <p:nvGrpSpPr>
          <p:cNvPr id="75" name="Группа 74"/>
          <p:cNvGrpSpPr/>
          <p:nvPr/>
        </p:nvGrpSpPr>
        <p:grpSpPr>
          <a:xfrm>
            <a:off x="1285852" y="928670"/>
            <a:ext cx="5429288" cy="5000660"/>
            <a:chOff x="571472" y="1428736"/>
            <a:chExt cx="5429288" cy="5000660"/>
          </a:xfrm>
        </p:grpSpPr>
        <p:cxnSp>
          <p:nvCxnSpPr>
            <p:cNvPr id="21" name="Прямая со стрелкой 20"/>
            <p:cNvCxnSpPr/>
            <p:nvPr/>
          </p:nvCxnSpPr>
          <p:spPr>
            <a:xfrm rot="5400000" flipH="1" flipV="1">
              <a:off x="-1071205" y="4000107"/>
              <a:ext cx="4857784" cy="794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71472" y="4500570"/>
              <a:ext cx="5429288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500694" y="4429132"/>
              <a:ext cx="428628" cy="714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00166" y="1428736"/>
              <a:ext cx="41229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7290" y="442913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5786" y="371475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85786" y="321468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5786" y="278605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214414" y="4000504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214414" y="3071810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214414" y="3500438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1786712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28677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335834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550148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785918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4546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7554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14942" y="471488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214414" y="500063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214414" y="5500702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42910" y="4714884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2910" y="5214950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214414" y="6000768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42910" y="5715016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571736" y="3929066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214546" y="2428868"/>
            <a:ext cx="4579937" cy="2744787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41" grpId="0" animBg="1"/>
      <p:bldP spid="54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2285992"/>
          <a:ext cx="6786612" cy="20002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0200"/>
                <a:gridCol w="785818"/>
                <a:gridCol w="857256"/>
                <a:gridCol w="857256"/>
                <a:gridCol w="928694"/>
                <a:gridCol w="928694"/>
                <a:gridCol w="928694"/>
              </a:tblGrid>
              <a:tr h="1031192"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9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r>
                        <a:rPr lang="en-US" sz="3200" dirty="0" smtClean="0"/>
                        <a:t>3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00232" y="500042"/>
            <a:ext cx="463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Построим графики функций: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91"/>
          <p:cNvGrpSpPr/>
          <p:nvPr/>
        </p:nvGrpSpPr>
        <p:grpSpPr>
          <a:xfrm>
            <a:off x="3000364" y="1009650"/>
            <a:ext cx="2143140" cy="1239838"/>
            <a:chOff x="2143108" y="2350058"/>
            <a:chExt cx="1785950" cy="909707"/>
          </a:xfrm>
          <a:noFill/>
        </p:grpSpPr>
        <p:sp>
          <p:nvSpPr>
            <p:cNvPr id="13" name="Прямоугольник 12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2198680" y="2350058"/>
            <a:ext cx="1709208" cy="909707"/>
          </p:xfrm>
          <a:graphic>
            <a:graphicData uri="http://schemas.openxmlformats.org/presentationml/2006/ole">
              <p:oleObj spid="_x0000_s11266" name="Формула" r:id="rId3" imgW="660240" imgH="342720" progId="Equation.3">
                <p:embed/>
              </p:oleObj>
            </a:graphicData>
          </a:graphic>
        </p:graphicFrame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071538" y="2285992"/>
          <a:ext cx="1269984" cy="1019140"/>
        </p:xfrm>
        <a:graphic>
          <a:graphicData uri="http://schemas.openxmlformats.org/presentationml/2006/ole">
            <p:oleObj spid="_x0000_s11267" name="Формула" r:id="rId4" imgW="5839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468"/>
          <p:cNvGraphicFramePr>
            <a:graphicFrameLocks noGrp="1"/>
          </p:cNvGraphicFramePr>
          <p:nvPr/>
        </p:nvGraphicFramePr>
        <p:xfrm>
          <a:off x="1285852" y="1071546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74"/>
          <p:cNvGrpSpPr/>
          <p:nvPr/>
        </p:nvGrpSpPr>
        <p:grpSpPr>
          <a:xfrm>
            <a:off x="6715140" y="4429132"/>
            <a:ext cx="1928826" cy="1030303"/>
            <a:chOff x="4357686" y="546094"/>
            <a:chExt cx="2000264" cy="912813"/>
          </a:xfrm>
          <a:noFill/>
        </p:grpSpPr>
        <p:sp>
          <p:nvSpPr>
            <p:cNvPr id="74" name="Прямоугольник 73"/>
            <p:cNvSpPr/>
            <p:nvPr/>
          </p:nvSpPr>
          <p:spPr>
            <a:xfrm>
              <a:off x="4357686" y="642918"/>
              <a:ext cx="2000264" cy="7143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/>
          </p:nvGraphicFramePr>
          <p:xfrm>
            <a:off x="4484688" y="546094"/>
            <a:ext cx="1708150" cy="912813"/>
          </p:xfrm>
          <a:graphic>
            <a:graphicData uri="http://schemas.openxmlformats.org/presentationml/2006/ole">
              <p:oleObj spid="_x0000_s12290" name="Формула" r:id="rId4" imgW="660240" imgH="342720" progId="Equation.3">
                <p:embed/>
              </p:oleObj>
            </a:graphicData>
          </a:graphic>
        </p:graphicFrame>
      </p:grpSp>
      <p:grpSp>
        <p:nvGrpSpPr>
          <p:cNvPr id="3" name="Группа 74"/>
          <p:cNvGrpSpPr/>
          <p:nvPr/>
        </p:nvGrpSpPr>
        <p:grpSpPr>
          <a:xfrm>
            <a:off x="1285852" y="928670"/>
            <a:ext cx="5429288" cy="5000660"/>
            <a:chOff x="571472" y="1428736"/>
            <a:chExt cx="5429288" cy="5000660"/>
          </a:xfrm>
        </p:grpSpPr>
        <p:cxnSp>
          <p:nvCxnSpPr>
            <p:cNvPr id="21" name="Прямая со стрелкой 20"/>
            <p:cNvCxnSpPr/>
            <p:nvPr/>
          </p:nvCxnSpPr>
          <p:spPr>
            <a:xfrm rot="5400000" flipH="1" flipV="1">
              <a:off x="-1071205" y="4000107"/>
              <a:ext cx="4857784" cy="794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71472" y="4500570"/>
              <a:ext cx="5429288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500694" y="4429132"/>
              <a:ext cx="428628" cy="714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00166" y="1428736"/>
              <a:ext cx="41229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7290" y="442913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5786" y="371475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85786" y="321468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5786" y="278605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214414" y="4000504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214414" y="3071810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214414" y="3500438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1786712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28677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335834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5501488" y="449977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785918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4546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7554" y="464344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14942" y="471488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214414" y="5000636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214414" y="5500702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42910" y="4714884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2910" y="5214950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214414" y="6000768"/>
              <a:ext cx="285752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42910" y="5715016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357950" y="5429264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214810" y="4857760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143240" y="4429132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571736" y="3929066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285984" y="3429000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143108" y="2928934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 flipV="1">
            <a:off x="2214546" y="2714620"/>
            <a:ext cx="4579937" cy="2857496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001056" cy="50953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01527"/>
                <a:gridCol w="3352555"/>
                <a:gridCol w="3746974"/>
              </a:tblGrid>
              <a:tr h="6429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Основные свойства логарифмической функции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 &gt; 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0 &lt; a &lt; 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0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D(y) = (0, + ∞)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E(y)=R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возрастает 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(0, + ∞)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убывает 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(0, + ∞)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5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положительные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значения при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&gt;1,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отрицательные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-при 0&lt;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&lt;1;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положительные значения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0&lt;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&lt;1,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отрицательные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при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&gt;1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143504" y="4572008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25908" cy="17859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ЛОГАРИФМИЧЕСКАЯ СПИРАЛЬ 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57233"/>
            <a:ext cx="4498975" cy="12144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ctr"/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Раковины многих моллюсков, улиток, а также рога горных козлов закручены по логарифмической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</a:rPr>
              <a:t>спирали .</a:t>
            </a:r>
            <a:endParaRPr lang="ru-RU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3">
            <a:lum bright="-20000" contrast="10000"/>
          </a:blip>
          <a:srcRect/>
          <a:stretch>
            <a:fillRect/>
          </a:stretch>
        </p:blipFill>
        <p:spPr bwMode="auto">
          <a:xfrm>
            <a:off x="285720" y="2786058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6357950" y="2214554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/>
          <p:cNvPicPr>
            <a:picLocks noGrp="1"/>
          </p:cNvPicPr>
          <p:nvPr>
            <p:ph sz="quarter" idx="4"/>
          </p:nvPr>
        </p:nvPicPr>
        <p:blipFill>
          <a:blip r:embed="rId5">
            <a:lum bright="-20000" contrast="40000"/>
          </a:blip>
          <a:srcRect/>
          <a:stretch>
            <a:fillRect/>
          </a:stretch>
        </p:blipFill>
        <p:spPr bwMode="auto">
          <a:xfrm>
            <a:off x="3428992" y="2714620"/>
            <a:ext cx="228601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>
            <a:lum bright="-20000" contrast="40000"/>
          </a:blip>
          <a:srcRect/>
          <a:stretch>
            <a:fillRect/>
          </a:stretch>
        </p:blipFill>
        <p:spPr bwMode="auto">
          <a:xfrm>
            <a:off x="2000232" y="4572008"/>
            <a:ext cx="23574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7158" y="928670"/>
            <a:ext cx="38576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ЛОГАРИФМИЧЕСКАЯ СПИРАЛЬ,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плоская кривая, описываемая точкой, движущейся по прямой, которая вращается около одной из своих точек О (полюса логарифмической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спирали).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14282" y="2928934"/>
            <a:ext cx="2928958" cy="2357454"/>
          </a:xfrm>
          <a:solidFill>
            <a:schemeClr val="tx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Логарифмические линии в природе замечают не только математики, но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художники.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3500430" y="1428736"/>
            <a:ext cx="528641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1000132"/>
          </a:xfrm>
          <a:solidFill>
            <a:schemeClr val="bg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Никогда еще в природе не существовало столь совершенного примера логарифмических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спиралей…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6357958"/>
            <a:ext cx="385762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картина Вермера «Кружевница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dirty="0">
              <a:solidFill>
                <a:schemeClr val="tx2">
                  <a:lumMod val="2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Университет\Кафедрa методики\Методика\00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6715172" cy="46674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35716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Носорогообразная фигура Илисса Фидия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71501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художник:  Сальвадор Дали (1904-1889)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72560" cy="3786214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1. Выучить свойства логарифмической функции, записанные в канве-таблице.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2. Построить графики функций: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записать их свойства.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572132" y="3000372"/>
          <a:ext cx="1468026" cy="503237"/>
        </p:xfrm>
        <a:graphic>
          <a:graphicData uri="http://schemas.openxmlformats.org/presentationml/2006/ole">
            <p:oleObj spid="_x0000_s29699" name="Формула" r:id="rId3" imgW="64764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286644" y="3000372"/>
          <a:ext cx="1455523" cy="777812"/>
        </p:xfrm>
        <a:graphic>
          <a:graphicData uri="http://schemas.openxmlformats.org/presentationml/2006/ole">
            <p:oleObj spid="_x0000_s29700" name="Формула" r:id="rId4" imgW="66024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00042"/>
            <a:ext cx="3338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Работа устно:</a:t>
            </a:r>
            <a:endParaRPr lang="ru-RU" sz="4000" b="1" dirty="0"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9454" y="114298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71537" y="1397000"/>
          <a:ext cx="7072362" cy="39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571636"/>
                <a:gridCol w="1630838"/>
                <a:gridCol w="1613472"/>
                <a:gridCol w="1613473"/>
              </a:tblGrid>
              <a:tr h="46036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0"/>
            <a:ext cx="838200" cy="32385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143248"/>
            <a:ext cx="685800" cy="3429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00504"/>
            <a:ext cx="828675" cy="457200"/>
          </a:xfrm>
          <a:prstGeom prst="rect">
            <a:avLst/>
          </a:prstGeom>
          <a:noFill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143248"/>
            <a:ext cx="600075" cy="3048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14554"/>
            <a:ext cx="962025" cy="600075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643446"/>
            <a:ext cx="819150" cy="628650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285992"/>
            <a:ext cx="685800" cy="342900"/>
          </a:xfrm>
          <a:prstGeom prst="rect">
            <a:avLst/>
          </a:prstGeom>
          <a:noFill/>
        </p:spPr>
      </p:pic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357430"/>
            <a:ext cx="1190625" cy="304800"/>
          </a:xfrm>
          <a:prstGeom prst="rect">
            <a:avLst/>
          </a:prstGeom>
          <a:noFill/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000504"/>
            <a:ext cx="885825" cy="304800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857760"/>
            <a:ext cx="1019175" cy="314325"/>
          </a:xfrm>
          <a:prstGeom prst="rect">
            <a:avLst/>
          </a:prstGeom>
          <a:noFill/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809625" cy="342900"/>
          </a:xfrm>
          <a:prstGeom prst="rect">
            <a:avLst/>
          </a:prstGeom>
          <a:noFill/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071810"/>
            <a:ext cx="923925" cy="628650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143248"/>
            <a:ext cx="676275" cy="342900"/>
          </a:xfrm>
          <a:prstGeom prst="rect">
            <a:avLst/>
          </a:prstGeom>
          <a:noFill/>
        </p:spPr>
      </p:pic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86322"/>
            <a:ext cx="704850" cy="304800"/>
          </a:xfrm>
          <a:prstGeom prst="rect">
            <a:avLst/>
          </a:prstGeom>
          <a:noFill/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000504"/>
            <a:ext cx="800100" cy="314325"/>
          </a:xfrm>
          <a:prstGeom prst="rect">
            <a:avLst/>
          </a:prstGeom>
          <a:noFill/>
        </p:spPr>
      </p:pic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86322"/>
            <a:ext cx="904875" cy="342900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1785918" y="2143116"/>
            <a:ext cx="1428760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785918" y="3786190"/>
            <a:ext cx="1428760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286116" y="2928934"/>
            <a:ext cx="1571636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286116" y="3786190"/>
            <a:ext cx="1571636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929190" y="2143116"/>
            <a:ext cx="1571636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929190" y="2928934"/>
            <a:ext cx="1571636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929190" y="4572008"/>
            <a:ext cx="1571636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572264" y="2143116"/>
            <a:ext cx="1500198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572264" y="3786190"/>
            <a:ext cx="1500198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572264" y="4572008"/>
            <a:ext cx="1500198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2714612" y="307181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29124" y="228599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43174" y="471488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00760" y="3929066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2396" y="307181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85918" y="2928934"/>
            <a:ext cx="1428760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286116" y="2143116"/>
            <a:ext cx="1571636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286116" y="4572008"/>
            <a:ext cx="1571636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929190" y="3786190"/>
            <a:ext cx="1571636" cy="7143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572264" y="2928934"/>
            <a:ext cx="1500198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785918" y="4572008"/>
            <a:ext cx="1428760" cy="78581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71802" y="6143644"/>
            <a:ext cx="2214578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06302 0.3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882 0.482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3629 0.126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6893 0.366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16423 0.24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2" grpId="0" animBg="1"/>
      <p:bldP spid="73" grpId="0" animBg="1"/>
      <p:bldP spid="75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69" grpId="0" animBg="1"/>
      <p:bldP spid="71" grpId="0" animBg="1"/>
      <p:bldP spid="74" grpId="0" animBg="1"/>
      <p:bldP spid="76" grpId="0" animBg="1"/>
      <p:bldP spid="80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0399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Прочитайте и назовите график функции, 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изображённый на рисунке.</a:t>
            </a:r>
            <a:endParaRPr lang="ru-RU" sz="2800" b="1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68"/>
          <p:cNvGraphicFramePr>
            <a:graphicFrameLocks noGrp="1"/>
          </p:cNvGraphicFramePr>
          <p:nvPr/>
        </p:nvGraphicFramePr>
        <p:xfrm>
          <a:off x="500034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308185"/>
                <a:gridCol w="228819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00034" y="4929198"/>
            <a:ext cx="542928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785786" y="3929066"/>
            <a:ext cx="4857784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0694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150017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868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86050" y="40719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143240" y="4429132"/>
            <a:ext cx="214314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2000232" y="1643050"/>
            <a:ext cx="2214578" cy="3143272"/>
          </a:xfrm>
          <a:custGeom>
            <a:avLst/>
            <a:gdLst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27356 w 1628078"/>
              <a:gd name="connsiteY2" fmla="*/ 1416205 h 3278459"/>
              <a:gd name="connsiteX3" fmla="*/ 1628078 w 1628078"/>
              <a:gd name="connsiteY3" fmla="*/ 0 h 327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78" h="3278459">
                <a:moveTo>
                  <a:pt x="0" y="3278459"/>
                </a:moveTo>
                <a:cubicBezTo>
                  <a:pt x="349404" y="3232925"/>
                  <a:pt x="698809" y="3187391"/>
                  <a:pt x="936702" y="2877015"/>
                </a:cubicBezTo>
                <a:cubicBezTo>
                  <a:pt x="1174595" y="2566639"/>
                  <a:pt x="1312127" y="1895707"/>
                  <a:pt x="1427356" y="1416205"/>
                </a:cubicBezTo>
                <a:cubicBezTo>
                  <a:pt x="1542585" y="936703"/>
                  <a:pt x="1585331" y="468351"/>
                  <a:pt x="1628078" y="0"/>
                </a:cubicBezTo>
              </a:path>
            </a:pathLst>
          </a:cu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573456" y="4927610"/>
            <a:ext cx="284164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29322" y="3071810"/>
            <a:ext cx="3214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Какими свойствами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обладает эта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функция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0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a &lt; 1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0" name="Полилиния 19"/>
          <p:cNvSpPr/>
          <p:nvPr/>
        </p:nvSpPr>
        <p:spPr>
          <a:xfrm flipH="1">
            <a:off x="2143108" y="1643050"/>
            <a:ext cx="2214578" cy="3143272"/>
          </a:xfrm>
          <a:custGeom>
            <a:avLst/>
            <a:gdLst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27356 w 1628078"/>
              <a:gd name="connsiteY2" fmla="*/ 1416205 h 3278459"/>
              <a:gd name="connsiteX3" fmla="*/ 1628078 w 1628078"/>
              <a:gd name="connsiteY3" fmla="*/ 0 h 327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78" h="3278459">
                <a:moveTo>
                  <a:pt x="0" y="3278459"/>
                </a:moveTo>
                <a:cubicBezTo>
                  <a:pt x="349404" y="3232925"/>
                  <a:pt x="698809" y="3187391"/>
                  <a:pt x="936702" y="2877015"/>
                </a:cubicBezTo>
                <a:cubicBezTo>
                  <a:pt x="1174595" y="2566639"/>
                  <a:pt x="1312127" y="1895707"/>
                  <a:pt x="1427356" y="1416205"/>
                </a:cubicBezTo>
                <a:cubicBezTo>
                  <a:pt x="1542585" y="936703"/>
                  <a:pt x="1585331" y="468351"/>
                  <a:pt x="1628078" y="0"/>
                </a:cubicBezTo>
              </a:path>
            </a:pathLst>
          </a:cu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857224" y="1571612"/>
          <a:ext cx="1122341" cy="874586"/>
        </p:xfrm>
        <a:graphic>
          <a:graphicData uri="http://schemas.openxmlformats.org/presentationml/2006/ole">
            <p:oleObj spid="_x0000_s1027" name="Формула" r:id="rId3" imgW="545760" imgH="431640" progId="Equation.3">
              <p:embed/>
            </p:oleObj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028" name="Object 1"/>
          <p:cNvGraphicFramePr>
            <a:graphicFrameLocks noChangeAspect="1"/>
          </p:cNvGraphicFramePr>
          <p:nvPr/>
        </p:nvGraphicFramePr>
        <p:xfrm>
          <a:off x="4500562" y="1546653"/>
          <a:ext cx="1071570" cy="971109"/>
        </p:xfrm>
        <a:graphic>
          <a:graphicData uri="http://schemas.openxmlformats.org/presentationml/2006/ole">
            <p:oleObj spid="_x0000_s1028" name="Формула" r:id="rId4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38" grpId="0"/>
      <p:bldP spid="39" grpId="0"/>
      <p:bldP spid="37" grpId="0" animBg="1"/>
      <p:bldP spid="4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68"/>
          <p:cNvGraphicFramePr>
            <a:graphicFrameLocks noGrp="1"/>
          </p:cNvGraphicFramePr>
          <p:nvPr/>
        </p:nvGraphicFramePr>
        <p:xfrm>
          <a:off x="428596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-1214081" y="3928669"/>
            <a:ext cx="4857784" cy="79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5643578"/>
            <a:ext cx="542928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57818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557214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4286256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250030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14414" y="3000372"/>
            <a:ext cx="1071570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71670" y="564357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14414" y="4643446"/>
            <a:ext cx="2714644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964381" y="4321975"/>
            <a:ext cx="2643206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428992" y="5143512"/>
            <a:ext cx="1000132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14546" y="2928934"/>
            <a:ext cx="214314" cy="214314"/>
          </a:xfrm>
          <a:prstGeom prst="ellipse">
            <a:avLst/>
          </a:prstGeom>
          <a:solidFill>
            <a:srgbClr val="FFFF9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786182" y="4572008"/>
            <a:ext cx="214314" cy="214314"/>
          </a:xfrm>
          <a:prstGeom prst="ellipse">
            <a:avLst/>
          </a:prstGeom>
          <a:solidFill>
            <a:srgbClr val="FFFF9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00034" y="2928934"/>
            <a:ext cx="3929090" cy="3286148"/>
          </a:xfrm>
          <a:prstGeom prst="line">
            <a:avLst/>
          </a:prstGeom>
          <a:ln w="76200"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9323585">
            <a:off x="2726026" y="295573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214290"/>
            <a:ext cx="4112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Показательная функция</a:t>
            </a:r>
            <a:endParaRPr lang="ru-RU" sz="2800" b="1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857232"/>
            <a:ext cx="449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Логарифмическая функция</a:t>
            </a:r>
            <a:endParaRPr lang="ru-RU" sz="2800" b="1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4357686" y="0"/>
            <a:ext cx="1388277" cy="757242"/>
            <a:chOff x="3714744" y="571480"/>
            <a:chExt cx="1388277" cy="757242"/>
          </a:xfrm>
          <a:solidFill>
            <a:srgbClr val="0099CC"/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3786182" y="642918"/>
              <a:ext cx="1285884" cy="571504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3714744" y="571480"/>
            <a:ext cx="1388277" cy="757242"/>
          </p:xfrm>
          <a:graphic>
            <a:graphicData uri="http://schemas.openxmlformats.org/presentationml/2006/ole">
              <p:oleObj spid="_x0000_s2050" name="Формула" r:id="rId3" imgW="419040" imgH="228600" progId="Equation.3">
                <p:embed/>
              </p:oleObj>
            </a:graphicData>
          </a:graphic>
        </p:graphicFrame>
      </p:grpSp>
      <p:grpSp>
        <p:nvGrpSpPr>
          <p:cNvPr id="3" name="Группа 32"/>
          <p:cNvGrpSpPr/>
          <p:nvPr/>
        </p:nvGrpSpPr>
        <p:grpSpPr>
          <a:xfrm>
            <a:off x="4572000" y="714356"/>
            <a:ext cx="2357454" cy="714381"/>
            <a:chOff x="2000232" y="3857628"/>
            <a:chExt cx="2357454" cy="694238"/>
          </a:xfrm>
          <a:solidFill>
            <a:srgbClr val="0099CC"/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2000232" y="3857628"/>
              <a:ext cx="2357454" cy="694238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2395509" y="3928611"/>
            <a:ext cx="1676425" cy="590869"/>
          </p:xfrm>
          <a:graphic>
            <a:graphicData uri="http://schemas.openxmlformats.org/presentationml/2006/ole">
              <p:oleObj spid="_x0000_s2051" name="Формула" r:id="rId4" imgW="647640" imgH="228600" progId="Equation.3">
                <p:embed/>
              </p:oleObj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2285984" y="235743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; b)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6858016" y="2928934"/>
          <a:ext cx="1500198" cy="560390"/>
        </p:xfrm>
        <a:graphic>
          <a:graphicData uri="http://schemas.openxmlformats.org/presentationml/2006/ole">
            <p:oleObj spid="_x0000_s2052" name="Формула" r:id="rId5" imgW="406080" imgH="20304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6500826" y="4214818"/>
          <a:ext cx="1928825" cy="630238"/>
        </p:xfrm>
        <a:graphic>
          <a:graphicData uri="http://schemas.openxmlformats.org/presentationml/2006/ole">
            <p:oleObj spid="_x0000_s2053" name="Формула" r:id="rId6" imgW="622080" imgH="22860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357950" y="1428736"/>
            <a:ext cx="2683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 точка (с;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принадлежит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показательной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функции, то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57950" y="3500438"/>
            <a:ext cx="2392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Или,  на «языке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логарифмов»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0458" y="4786322"/>
            <a:ext cx="3103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 можно сказать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 точке 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00496" y="421481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; c)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43636" y="5715016"/>
            <a:ext cx="1461106" cy="584775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200" b="1" i="1" dirty="0">
              <a:solidFill>
                <a:srgbClr val="FFC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1" grpId="0"/>
      <p:bldP spid="22" grpId="0"/>
      <p:bldP spid="18" grpId="0" animBg="1"/>
      <p:bldP spid="18" grpId="1" animBg="1"/>
      <p:bldP spid="32" grpId="0" animBg="1"/>
      <p:bldP spid="32" grpId="1" animBg="1"/>
      <p:bldP spid="41" grpId="0"/>
      <p:bldP spid="23" grpId="0"/>
      <p:bldP spid="26" grpId="0"/>
      <p:bldP spid="37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8"/>
          <p:cNvGraphicFramePr>
            <a:graphicFrameLocks noGrp="1"/>
          </p:cNvGraphicFramePr>
          <p:nvPr/>
        </p:nvGraphicFramePr>
        <p:xfrm>
          <a:off x="1785918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rot="5400000" flipH="1" flipV="1">
            <a:off x="143241" y="3928669"/>
            <a:ext cx="4857784" cy="79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785918" y="5643578"/>
            <a:ext cx="542928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43702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557214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71475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550070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857356" y="2928934"/>
            <a:ext cx="3929090" cy="3286148"/>
          </a:xfrm>
          <a:prstGeom prst="line">
            <a:avLst/>
          </a:prstGeom>
          <a:ln w="76200"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323585">
            <a:off x="4083348" y="295573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8794" y="485776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28860" y="5143512"/>
            <a:ext cx="285752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001158" y="5642784"/>
            <a:ext cx="284164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1804997" y="1714488"/>
            <a:ext cx="2124061" cy="3790962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FFCC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 rot="5249521" flipH="1">
            <a:off x="4022314" y="3249511"/>
            <a:ext cx="1720420" cy="4264626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FFCC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428860" y="4214818"/>
            <a:ext cx="285752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073522" y="5641990"/>
            <a:ext cx="284164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49"/>
          <p:cNvGrpSpPr/>
          <p:nvPr/>
        </p:nvGrpSpPr>
        <p:grpSpPr>
          <a:xfrm>
            <a:off x="4000496" y="1714488"/>
            <a:ext cx="2357454" cy="571491"/>
            <a:chOff x="2841631" y="500054"/>
            <a:chExt cx="2928958" cy="785805"/>
          </a:xfrm>
          <a:solidFill>
            <a:srgbClr val="FFFF99"/>
          </a:solidFill>
        </p:grpSpPr>
        <p:sp>
          <p:nvSpPr>
            <p:cNvPr id="49" name="Прямоугольник 48"/>
            <p:cNvSpPr/>
            <p:nvPr/>
          </p:nvSpPr>
          <p:spPr>
            <a:xfrm>
              <a:off x="2841631" y="642918"/>
              <a:ext cx="2928958" cy="571504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8" name="Объект 47"/>
            <p:cNvGraphicFramePr>
              <a:graphicFrameLocks noChangeAspect="1"/>
            </p:cNvGraphicFramePr>
            <p:nvPr/>
          </p:nvGraphicFramePr>
          <p:xfrm>
            <a:off x="2984508" y="500054"/>
            <a:ext cx="2660532" cy="785805"/>
          </p:xfrm>
          <a:graphic>
            <a:graphicData uri="http://schemas.openxmlformats.org/presentationml/2006/ole">
              <p:oleObj spid="_x0000_s3074" name="Формула" r:id="rId3" imgW="774360" imgH="228600" progId="Equation.3">
                <p:embed/>
              </p:oleObj>
            </a:graphicData>
          </a:graphic>
        </p:graphicFrame>
      </p:grpSp>
      <p:grpSp>
        <p:nvGrpSpPr>
          <p:cNvPr id="10" name="Группа 57"/>
          <p:cNvGrpSpPr/>
          <p:nvPr/>
        </p:nvGrpSpPr>
        <p:grpSpPr>
          <a:xfrm>
            <a:off x="4786314" y="4857760"/>
            <a:ext cx="2214578" cy="500067"/>
            <a:chOff x="1857356" y="3996475"/>
            <a:chExt cx="2643206" cy="694238"/>
          </a:xfrm>
          <a:solidFill>
            <a:srgbClr val="FFFF99"/>
          </a:solidFill>
        </p:grpSpPr>
        <p:sp>
          <p:nvSpPr>
            <p:cNvPr id="59" name="Прямоугольник 58"/>
            <p:cNvSpPr/>
            <p:nvPr/>
          </p:nvSpPr>
          <p:spPr>
            <a:xfrm>
              <a:off x="1857356" y="3996475"/>
              <a:ext cx="2643206" cy="694238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/>
          </p:nvGraphicFramePr>
          <p:xfrm>
            <a:off x="1857356" y="4095652"/>
            <a:ext cx="2571769" cy="590549"/>
          </p:xfrm>
          <a:graphic>
            <a:graphicData uri="http://schemas.openxmlformats.org/presentationml/2006/ole">
              <p:oleObj spid="_x0000_s3075" name="Формула" r:id="rId4" imgW="990360" imgH="228600" progId="Equation.3">
                <p:embed/>
              </p:oleObj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214282" y="357166"/>
            <a:ext cx="8432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функции                 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симметричен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графику</a:t>
            </a:r>
            <a:endParaRPr lang="en-US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функции                 относительно прямой 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 = x.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3214678" y="357166"/>
          <a:ext cx="1635125" cy="608012"/>
        </p:xfrm>
        <a:graphic>
          <a:graphicData uri="http://schemas.openxmlformats.org/presentationml/2006/ole">
            <p:oleObj spid="_x0000_s3076" name="Формула" r:id="rId5" imgW="647640" imgH="22860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2285984" y="714356"/>
          <a:ext cx="1388277" cy="642942"/>
        </p:xfrm>
        <a:graphic>
          <a:graphicData uri="http://schemas.openxmlformats.org/presentationml/2006/ole">
            <p:oleObj spid="_x0000_s3077" name="Формула" r:id="rId6" imgW="419040" imgH="228600" progId="Equation.3">
              <p:embed/>
            </p:oleObj>
          </a:graphicData>
        </a:graphic>
      </p:graphicFrame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1" grpId="0"/>
      <p:bldP spid="41" grpId="0" animBg="1"/>
      <p:bldP spid="42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8"/>
          <p:cNvGraphicFramePr>
            <a:graphicFrameLocks noGrp="1"/>
          </p:cNvGraphicFramePr>
          <p:nvPr/>
        </p:nvGraphicFramePr>
        <p:xfrm>
          <a:off x="1714480" y="1500174"/>
          <a:ext cx="5383224" cy="4884432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rot="5400000" flipH="1" flipV="1">
            <a:off x="929059" y="3928669"/>
            <a:ext cx="4857784" cy="79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714480" y="4929198"/>
            <a:ext cx="542928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72264" y="492919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323585">
            <a:off x="5018202" y="215668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407194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92919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14678" y="4429132"/>
            <a:ext cx="285752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716332" y="4927610"/>
            <a:ext cx="284164" cy="1588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 flipH="1">
            <a:off x="2143108" y="1785926"/>
            <a:ext cx="2286017" cy="3071834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CFF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5249521">
            <a:off x="4299736" y="3319101"/>
            <a:ext cx="1997460" cy="3512033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CFF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1"/>
          <p:cNvGrpSpPr/>
          <p:nvPr/>
        </p:nvGrpSpPr>
        <p:grpSpPr>
          <a:xfrm>
            <a:off x="2357438" y="2071678"/>
            <a:ext cx="1500182" cy="428635"/>
            <a:chOff x="3752715" y="500057"/>
            <a:chExt cx="3236893" cy="757233"/>
          </a:xfrm>
          <a:solidFill>
            <a:srgbClr val="CCFF99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3786182" y="642918"/>
              <a:ext cx="3203414" cy="571504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3752715" y="500057"/>
            <a:ext cx="3236893" cy="757233"/>
          </p:xfrm>
          <a:graphic>
            <a:graphicData uri="http://schemas.openxmlformats.org/presentationml/2006/ole">
              <p:oleObj spid="_x0000_s4098" name="Формула" r:id="rId3" imgW="977760" imgH="228600" progId="Equation.3">
                <p:embed/>
              </p:oleObj>
            </a:graphicData>
          </a:graphic>
        </p:graphicFrame>
      </p:grpSp>
      <p:grpSp>
        <p:nvGrpSpPr>
          <p:cNvPr id="9" name="Группа 24"/>
          <p:cNvGrpSpPr/>
          <p:nvPr/>
        </p:nvGrpSpPr>
        <p:grpSpPr>
          <a:xfrm>
            <a:off x="5214942" y="5143512"/>
            <a:ext cx="1357322" cy="642941"/>
            <a:chOff x="1529022" y="3542065"/>
            <a:chExt cx="1591573" cy="831599"/>
          </a:xfrm>
          <a:solidFill>
            <a:srgbClr val="CCFF99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1529023" y="3542065"/>
              <a:ext cx="1591572" cy="831599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1529022" y="3542065"/>
            <a:ext cx="1583072" cy="796620"/>
          </p:xfrm>
          <a:graphic>
            <a:graphicData uri="http://schemas.openxmlformats.org/presentationml/2006/ole">
              <p:oleObj spid="_x0000_s4099" name="Формула" r:id="rId4" imgW="685800" imgH="406080" progId="Equation.3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2857488" y="478632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714612" y="2214554"/>
            <a:ext cx="3929090" cy="3286148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357166"/>
            <a:ext cx="8432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График функции                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симметричен</a:t>
            </a:r>
            <a:r>
              <a:rPr lang="en-US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графику</a:t>
            </a:r>
            <a:endParaRPr lang="en-US" sz="2800" b="1" i="1" dirty="0" smtClean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функции                 относительно прямой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y = x.</a:t>
            </a:r>
            <a:endParaRPr lang="ru-RU" sz="2800" b="1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14688" y="357188"/>
          <a:ext cx="1635125" cy="608012"/>
        </p:xfrm>
        <a:graphic>
          <a:graphicData uri="http://schemas.openxmlformats.org/presentationml/2006/ole">
            <p:oleObj spid="_x0000_s4100" name="Формула" r:id="rId5" imgW="64764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85984" y="714356"/>
          <a:ext cx="1387475" cy="642938"/>
        </p:xfrm>
        <a:graphic>
          <a:graphicData uri="http://schemas.openxmlformats.org/presentationml/2006/ole">
            <p:oleObj spid="_x0000_s4101" name="Формула" r:id="rId6" imgW="419040" imgH="228600" progId="Equation.3">
              <p:embed/>
            </p:oleObj>
          </a:graphicData>
        </a:graphic>
      </p:graphicFrame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6" grpId="0" animBg="1"/>
      <p:bldP spid="17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468"/>
          <p:cNvGraphicFramePr>
            <a:graphicFrameLocks noGrp="1"/>
          </p:cNvGraphicFramePr>
          <p:nvPr/>
        </p:nvGraphicFramePr>
        <p:xfrm>
          <a:off x="1714480" y="1428736"/>
          <a:ext cx="5383224" cy="4884432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6" name="Группа 35"/>
          <p:cNvGrpSpPr/>
          <p:nvPr/>
        </p:nvGrpSpPr>
        <p:grpSpPr>
          <a:xfrm>
            <a:off x="1714480" y="1285860"/>
            <a:ext cx="5429288" cy="5000660"/>
            <a:chOff x="714348" y="1000108"/>
            <a:chExt cx="5429288" cy="5000660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-71073" y="3571479"/>
              <a:ext cx="4857784" cy="794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14348" y="4572008"/>
              <a:ext cx="5429288" cy="1588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572132" y="4572008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43042" y="1000108"/>
              <a:ext cx="41229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4480" y="3714752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43174" y="4572008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214546" y="4071942"/>
              <a:ext cx="285752" cy="158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716200" y="4570420"/>
              <a:ext cx="284164" cy="1588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857356" y="4429132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0" y="142852"/>
            <a:ext cx="3571868" cy="10001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Область определения </a:t>
            </a:r>
            <a:b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функции  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643306" y="571480"/>
          <a:ext cx="1635125" cy="608012"/>
        </p:xfrm>
        <a:graphic>
          <a:graphicData uri="http://schemas.openxmlformats.org/presentationml/2006/ole">
            <p:oleObj spid="_x0000_s5122" name="Формула" r:id="rId3" imgW="647640" imgH="228600" progId="Equation.3">
              <p:embed/>
            </p:oleObj>
          </a:graphicData>
        </a:graphic>
      </p:graphicFrame>
      <p:grpSp>
        <p:nvGrpSpPr>
          <p:cNvPr id="35" name="Группа 34"/>
          <p:cNvGrpSpPr/>
          <p:nvPr/>
        </p:nvGrpSpPr>
        <p:grpSpPr>
          <a:xfrm>
            <a:off x="3500430" y="4429132"/>
            <a:ext cx="3571900" cy="428628"/>
            <a:chOff x="2500298" y="4143380"/>
            <a:chExt cx="3571900" cy="428628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 flipH="1" flipV="1">
              <a:off x="246457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282176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317895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353614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389333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425052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460771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96490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532209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5679289" y="4179099"/>
              <a:ext cx="428628" cy="357190"/>
            </a:xfrm>
            <a:prstGeom prst="line">
              <a:avLst/>
            </a:prstGeom>
            <a:ln w="381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5429256" y="0"/>
            <a:ext cx="3714744" cy="1214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Множество значений функции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3143240" y="1571612"/>
            <a:ext cx="428628" cy="4714908"/>
            <a:chOff x="3143240" y="1571612"/>
            <a:chExt cx="428628" cy="4714908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3143240" y="585789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3143240" y="550070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3143240" y="514351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3143240" y="478632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H="1">
              <a:off x="3143240" y="442913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3143240" y="371475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H="1">
              <a:off x="3143240" y="407194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3143240" y="228599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3143240" y="264318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 flipH="1">
              <a:off x="3143240" y="300037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6200000" flipH="1">
              <a:off x="3143240" y="335756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6200000" flipH="1">
              <a:off x="3143240" y="157161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6200000" flipH="1">
              <a:off x="3143240" y="1928802"/>
              <a:ext cx="428628" cy="428628"/>
            </a:xfrm>
            <a:prstGeom prst="line">
              <a:avLst/>
            </a:prstGeom>
            <a:ln w="38100">
              <a:solidFill>
                <a:srgbClr val="CCF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3929090" cy="7257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Монотонность функции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68"/>
          <p:cNvGraphicFramePr>
            <a:graphicFrameLocks noGrp="1"/>
          </p:cNvGraphicFramePr>
          <p:nvPr/>
        </p:nvGraphicFramePr>
        <p:xfrm>
          <a:off x="142844" y="1071546"/>
          <a:ext cx="4165600" cy="487680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142844" y="1071546"/>
            <a:ext cx="4143404" cy="4786347"/>
            <a:chOff x="142844" y="1571614"/>
            <a:chExt cx="4143404" cy="4786347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-1035883" y="3964787"/>
              <a:ext cx="4786347" cy="1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142844" y="4786322"/>
              <a:ext cx="4143404" cy="1588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58346" y="4725089"/>
              <a:ext cx="319250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714488"/>
              <a:ext cx="298369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7224" y="4071942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71604" y="4786322"/>
              <a:ext cx="247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14414" y="4286256"/>
              <a:ext cx="206794" cy="1021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1695154" y="4734210"/>
              <a:ext cx="182677" cy="1149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70021" y="4633241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4" name="Group 468"/>
          <p:cNvGraphicFramePr>
            <a:graphicFrameLocks noGrp="1"/>
          </p:cNvGraphicFramePr>
          <p:nvPr/>
        </p:nvGraphicFramePr>
        <p:xfrm>
          <a:off x="4786314" y="1071546"/>
          <a:ext cx="4165600" cy="487680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4786314" y="1071546"/>
            <a:ext cx="4143404" cy="4786347"/>
            <a:chOff x="142844" y="1571614"/>
            <a:chExt cx="4143404" cy="4786347"/>
          </a:xfrm>
        </p:grpSpPr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-1035883" y="3964787"/>
              <a:ext cx="4786347" cy="1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42844" y="4786322"/>
              <a:ext cx="4143404" cy="1588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658346" y="4725089"/>
              <a:ext cx="319250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7224" y="1714488"/>
              <a:ext cx="298369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7224" y="4071942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71604" y="4786322"/>
              <a:ext cx="247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214414" y="4286256"/>
              <a:ext cx="206794" cy="1021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1695154" y="4734210"/>
              <a:ext cx="182677" cy="1149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70021" y="4633241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00628" y="285728"/>
          <a:ext cx="1635125" cy="608013"/>
        </p:xfrm>
        <a:graphic>
          <a:graphicData uri="http://schemas.openxmlformats.org/presentationml/2006/ole">
            <p:oleObj spid="_x0000_s6146" name="Формула" r:id="rId3" imgW="647640" imgH="228600" progId="Equation.3">
              <p:embed/>
            </p:oleObj>
          </a:graphicData>
        </a:graphic>
      </p:graphicFrame>
      <p:sp>
        <p:nvSpPr>
          <p:cNvPr id="33" name="Овал 32"/>
          <p:cNvSpPr/>
          <p:nvPr/>
        </p:nvSpPr>
        <p:spPr>
          <a:xfrm>
            <a:off x="1714480" y="414338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357950" y="414338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2844" y="6072206"/>
            <a:ext cx="38576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Возрастание функции</a:t>
            </a:r>
            <a:endParaRPr lang="ru-RU" sz="2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6072206"/>
            <a:ext cx="38576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Убывание функции</a:t>
            </a:r>
            <a:endParaRPr lang="ru-RU" sz="2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 animBg="1"/>
      <p:bldP spid="34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643734" cy="7257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Промежутки знакопостоянства функции</a:t>
            </a:r>
            <a:endParaRPr lang="ru-RU" sz="2800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68"/>
          <p:cNvGraphicFramePr>
            <a:graphicFrameLocks noGrp="1"/>
          </p:cNvGraphicFramePr>
          <p:nvPr/>
        </p:nvGraphicFramePr>
        <p:xfrm>
          <a:off x="142844" y="1071546"/>
          <a:ext cx="4165600" cy="487680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20"/>
          <p:cNvGrpSpPr/>
          <p:nvPr/>
        </p:nvGrpSpPr>
        <p:grpSpPr>
          <a:xfrm>
            <a:off x="142844" y="1071546"/>
            <a:ext cx="4143404" cy="4786347"/>
            <a:chOff x="142844" y="1571614"/>
            <a:chExt cx="4143404" cy="4786347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-1035883" y="3964787"/>
              <a:ext cx="4786347" cy="1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142844" y="4786322"/>
              <a:ext cx="4143404" cy="1588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58346" y="4725089"/>
              <a:ext cx="319250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1714488"/>
              <a:ext cx="298369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7224" y="4071942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71604" y="4786322"/>
              <a:ext cx="247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14414" y="4286256"/>
              <a:ext cx="206794" cy="1021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1695154" y="4734210"/>
              <a:ext cx="182677" cy="1149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70021" y="4633241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4" name="Group 468"/>
          <p:cNvGraphicFramePr>
            <a:graphicFrameLocks noGrp="1"/>
          </p:cNvGraphicFramePr>
          <p:nvPr/>
        </p:nvGraphicFramePr>
        <p:xfrm>
          <a:off x="4786314" y="1071546"/>
          <a:ext cx="4165600" cy="487680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175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grpSp>
        <p:nvGrpSpPr>
          <p:cNvPr id="15" name="Группа 21"/>
          <p:cNvGrpSpPr/>
          <p:nvPr/>
        </p:nvGrpSpPr>
        <p:grpSpPr>
          <a:xfrm>
            <a:off x="4786314" y="1071546"/>
            <a:ext cx="4143404" cy="4786347"/>
            <a:chOff x="142844" y="1571614"/>
            <a:chExt cx="4143404" cy="4786347"/>
          </a:xfrm>
        </p:grpSpPr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-1035883" y="3964787"/>
              <a:ext cx="4786347" cy="1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42844" y="4786322"/>
              <a:ext cx="4143404" cy="1588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658346" y="4725089"/>
              <a:ext cx="319250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7224" y="1714488"/>
              <a:ext cx="298369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7224" y="4071942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71604" y="4786322"/>
              <a:ext cx="247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214414" y="4286256"/>
              <a:ext cx="206794" cy="1021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1695154" y="4734210"/>
              <a:ext cx="182677" cy="1149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70021" y="4633241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786578" y="285728"/>
          <a:ext cx="1635125" cy="608013"/>
        </p:xfrm>
        <a:graphic>
          <a:graphicData uri="http://schemas.openxmlformats.org/presentationml/2006/ole">
            <p:oleObj spid="_x0000_s7170" name="Формула" r:id="rId3" imgW="647640" imgH="228600" progId="Equation.3">
              <p:embed/>
            </p:oleObj>
          </a:graphicData>
        </a:graphic>
      </p:graphicFrame>
      <p:sp>
        <p:nvSpPr>
          <p:cNvPr id="33" name="Овал 32"/>
          <p:cNvSpPr/>
          <p:nvPr/>
        </p:nvSpPr>
        <p:spPr>
          <a:xfrm>
            <a:off x="1714480" y="414338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357950" y="414338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2844" y="6072206"/>
            <a:ext cx="38576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Возрастающая функция</a:t>
            </a:r>
            <a:endParaRPr lang="ru-RU" sz="2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6072206"/>
            <a:ext cx="38576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Убывающая функция</a:t>
            </a:r>
            <a:endParaRPr lang="ru-RU" sz="2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1928794" y="3571876"/>
            <a:ext cx="500066" cy="428628"/>
          </a:xfrm>
          <a:prstGeom prst="mathPlus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люс 34"/>
          <p:cNvSpPr/>
          <p:nvPr/>
        </p:nvSpPr>
        <p:spPr>
          <a:xfrm>
            <a:off x="6000760" y="3571876"/>
            <a:ext cx="500066" cy="428628"/>
          </a:xfrm>
          <a:prstGeom prst="mathPlus">
            <a:avLst/>
          </a:prstGeom>
          <a:solidFill>
            <a:srgbClr val="FFFF99"/>
          </a:solidFill>
          <a:ln>
            <a:solidFill>
              <a:srgbClr val="FF3399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6572264" y="4643446"/>
            <a:ext cx="500066" cy="500066"/>
          </a:xfrm>
          <a:prstGeom prst="mathMinus">
            <a:avLst/>
          </a:prstGeom>
          <a:solidFill>
            <a:srgbClr val="FFFF99"/>
          </a:solidFill>
          <a:ln>
            <a:solidFill>
              <a:srgbClr val="FF3399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1357290" y="4714884"/>
            <a:ext cx="428628" cy="428628"/>
          </a:xfrm>
          <a:prstGeom prst="mathMinus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32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442</Words>
  <Application>Microsoft Office PowerPoint</Application>
  <PresentationFormat>Экран (4:3)</PresentationFormat>
  <Paragraphs>197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Техническая</vt:lpstr>
      <vt:lpstr>Формула</vt:lpstr>
      <vt:lpstr>Microsoft Equation 3.0</vt:lpstr>
      <vt:lpstr>Урок на тему: «Логарифмическая функция»</vt:lpstr>
      <vt:lpstr>Слайд 2</vt:lpstr>
      <vt:lpstr>Слайд 3</vt:lpstr>
      <vt:lpstr>Слайд 4</vt:lpstr>
      <vt:lpstr>Слайд 5</vt:lpstr>
      <vt:lpstr>Слайд 6</vt:lpstr>
      <vt:lpstr>Область определения  функции  </vt:lpstr>
      <vt:lpstr>Монотонность функции</vt:lpstr>
      <vt:lpstr>Промежутки знакопостоянства функции</vt:lpstr>
      <vt:lpstr>Слайд 10</vt:lpstr>
      <vt:lpstr>Слайд 11</vt:lpstr>
      <vt:lpstr>Слайд 12</vt:lpstr>
      <vt:lpstr>Слайд 13</vt:lpstr>
      <vt:lpstr>Слайд 14</vt:lpstr>
      <vt:lpstr>ЛОГАРИФМИЧЕСКАЯ СПИРАЛЬ </vt:lpstr>
      <vt:lpstr>Никогда еще в природе не существовало столь совершенного примера логарифмических спиралей…</vt:lpstr>
      <vt:lpstr>Слайд 17</vt:lpstr>
      <vt:lpstr>Домашнее задание:  1. Выучить свойства логарифмической функции, записанные в канве-таблице.  2. Построить графики функций: и записать их свойства.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 тему: «Логарифмическая функция»</dc:title>
  <dc:creator>Admin</dc:creator>
  <cp:lastModifiedBy>Admin</cp:lastModifiedBy>
  <cp:revision>36</cp:revision>
  <dcterms:created xsi:type="dcterms:W3CDTF">2012-04-04T07:42:29Z</dcterms:created>
  <dcterms:modified xsi:type="dcterms:W3CDTF">2012-04-05T19:21:51Z</dcterms:modified>
</cp:coreProperties>
</file>