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76" r:id="rId3"/>
    <p:sldId id="278" r:id="rId4"/>
    <p:sldId id="279" r:id="rId5"/>
    <p:sldId id="280" r:id="rId6"/>
    <p:sldId id="258" r:id="rId7"/>
    <p:sldId id="257" r:id="rId8"/>
    <p:sldId id="259" r:id="rId9"/>
    <p:sldId id="260" r:id="rId10"/>
    <p:sldId id="261" r:id="rId11"/>
    <p:sldId id="287" r:id="rId12"/>
    <p:sldId id="262" r:id="rId13"/>
    <p:sldId id="263" r:id="rId14"/>
    <p:sldId id="264" r:id="rId15"/>
    <p:sldId id="265" r:id="rId16"/>
    <p:sldId id="288" r:id="rId17"/>
    <p:sldId id="267" r:id="rId18"/>
    <p:sldId id="266" r:id="rId19"/>
    <p:sldId id="268" r:id="rId20"/>
    <p:sldId id="291" r:id="rId21"/>
    <p:sldId id="269" r:id="rId22"/>
    <p:sldId id="270" r:id="rId23"/>
    <p:sldId id="273" r:id="rId24"/>
    <p:sldId id="271" r:id="rId25"/>
    <p:sldId id="272" r:id="rId26"/>
    <p:sldId id="292" r:id="rId27"/>
    <p:sldId id="298" r:id="rId28"/>
    <p:sldId id="274" r:id="rId29"/>
    <p:sldId id="275" r:id="rId30"/>
    <p:sldId id="293" r:id="rId31"/>
    <p:sldId id="297" r:id="rId32"/>
    <p:sldId id="294" r:id="rId33"/>
    <p:sldId id="295" r:id="rId34"/>
    <p:sldId id="296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F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05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05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237F4C7-6CE3-43E6-B6C9-29A92658B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C24F9-A105-4F5C-8D4B-A71B46D4E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B516C-3FF6-4714-84F0-0177D0043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2642C-5AC4-481E-B30E-60CBDADA7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42183-66E2-413F-AE48-76FBE33707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CD1EC-69C2-4810-ABD1-0ABCE0C46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273A4-F80C-4660-9EC1-871A6127E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410D7-70B8-4887-BD0C-0446E79AC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A8C2E-2F57-4C14-AC40-13A5B2C54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99F49-C295-46FF-8677-B1D6DE59F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B6CAA-8DF6-4F68-8A1E-2E811E7CB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7FC60-145B-4EF9-9A1F-48D1A6F28D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95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69E766-281A-4943-9704-8EA6666C7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5400" smtClean="0"/>
              <a:t>«МЯЧ И РЕЧЬ»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5181600"/>
            <a:ext cx="4383088" cy="996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Учитель – </a:t>
            </a:r>
            <a:r>
              <a:rPr lang="ru-RU" sz="2000" dirty="0" smtClean="0"/>
              <a:t>логопед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Иванова </a:t>
            </a:r>
            <a:r>
              <a:rPr lang="ru-RU" sz="2000" smtClean="0"/>
              <a:t>Наталия Юрьевна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295400"/>
            <a:ext cx="6840538" cy="1092200"/>
          </a:xfrm>
          <a:noFill/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folHlink"/>
                </a:solidFill>
              </a:rPr>
              <a:t>Разминка</a:t>
            </a:r>
            <a:r>
              <a:rPr lang="ru-RU" sz="3600" smtClean="0"/>
              <a:t> </a:t>
            </a:r>
          </a:p>
        </p:txBody>
      </p:sp>
      <p:pic>
        <p:nvPicPr>
          <p:cNvPr id="50180" name="Picture 4" descr="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424" t="62172" r="11932" b="13693"/>
          <a:stretch>
            <a:fillRect/>
          </a:stretch>
        </p:blipFill>
        <p:spPr bwMode="auto">
          <a:xfrm>
            <a:off x="381000" y="2895600"/>
            <a:ext cx="4343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2" name="Picture 6" descr="0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716" r="67853" b="74298"/>
          <a:stretch>
            <a:fillRect/>
          </a:stretch>
        </p:blipFill>
        <p:spPr bwMode="auto">
          <a:xfrm>
            <a:off x="4495800" y="2362200"/>
            <a:ext cx="4419600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629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36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Игры с мячом, направленные на развитие мелкой моторики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i="1" smtClean="0"/>
              <a:t>Игры с мячом ,направленные на развитие мелкой моторики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		</a:t>
            </a:r>
            <a:r>
              <a:rPr lang="ru-RU" sz="2400" smtClean="0"/>
              <a:t>Умственно отсталые дети часто совершают ошибки в использовании предлогов.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		Мы предлагаем в веселой, непринужденной игре помочь им научиться правильно употреблять предлоги, совмещая это занятие с упражнением для развития мелкой моторики.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		Комплекс «Фокусник»  рекомендуем проводить после комплекса «Разминка».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219200"/>
            <a:ext cx="6681788" cy="1096963"/>
          </a:xfrm>
          <a:noFill/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folHlink"/>
                </a:solidFill>
              </a:rPr>
              <a:t>Фокусник</a:t>
            </a:r>
            <a:r>
              <a:rPr lang="ru-RU" smtClean="0">
                <a:solidFill>
                  <a:schemeClr val="folHlink"/>
                </a:solidFill>
              </a:rPr>
              <a:t>  </a:t>
            </a:r>
            <a:endParaRPr lang="ru-RU" smtClean="0"/>
          </a:p>
        </p:txBody>
      </p:sp>
      <p:pic>
        <p:nvPicPr>
          <p:cNvPr id="51204" name="Picture 4" descr="0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46" t="58340" r="61192" b="9619"/>
          <a:stretch>
            <a:fillRect/>
          </a:stretch>
        </p:blipFill>
        <p:spPr bwMode="auto">
          <a:xfrm>
            <a:off x="533400" y="2743200"/>
            <a:ext cx="4876800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876800" y="3962400"/>
            <a:ext cx="39624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Ловко мячиком играем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И предлоги называем.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За рукой и под рукой,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Из-за кисти – на покой.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-228600"/>
            <a:ext cx="7793038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36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Игры с мячом ,направленные на развитие мелкой моторики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295400"/>
            <a:ext cx="6675438" cy="1092200"/>
          </a:xfrm>
          <a:noFill/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folHlink"/>
                </a:solidFill>
              </a:rPr>
              <a:t>Фокусник</a:t>
            </a:r>
            <a:r>
              <a:rPr lang="ru-RU" smtClean="0">
                <a:solidFill>
                  <a:schemeClr val="folHlink"/>
                </a:solidFill>
              </a:rPr>
              <a:t>  </a:t>
            </a:r>
            <a:endParaRPr lang="ru-RU" smtClean="0"/>
          </a:p>
        </p:txBody>
      </p:sp>
      <p:pic>
        <p:nvPicPr>
          <p:cNvPr id="52227" name="Picture 3" descr="0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5832" t="10570" r="2953" b="66873"/>
          <a:stretch>
            <a:fillRect/>
          </a:stretch>
        </p:blipFill>
        <p:spPr bwMode="auto">
          <a:xfrm>
            <a:off x="533400" y="3657600"/>
            <a:ext cx="388620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3962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Над рукою мяч кружит,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От нее теперь бежит.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029200" y="2590800"/>
            <a:ext cx="4114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Между пальцев подержу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И в ладошку положу.</a:t>
            </a:r>
          </a:p>
        </p:txBody>
      </p:sp>
      <p:pic>
        <p:nvPicPr>
          <p:cNvPr id="52230" name="Picture 6" descr="0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5832" t="38980" r="2953" b="38922"/>
          <a:stretch>
            <a:fillRect/>
          </a:stretch>
        </p:blipFill>
        <p:spPr bwMode="auto">
          <a:xfrm>
            <a:off x="4724400" y="3429000"/>
            <a:ext cx="441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33400" y="5486400"/>
            <a:ext cx="4114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Из руки его достану,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Справа, слева ставить стану.</a:t>
            </a:r>
          </a:p>
        </p:txBody>
      </p:sp>
      <p:pic>
        <p:nvPicPr>
          <p:cNvPr id="52232" name="Picture 8" descr="0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815" t="68434" r="6514" b="8403"/>
          <a:stretch>
            <a:fillRect/>
          </a:stretch>
        </p:blipFill>
        <p:spPr bwMode="auto">
          <a:xfrm>
            <a:off x="5108575" y="4924425"/>
            <a:ext cx="40354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533400" y="-152400"/>
            <a:ext cx="7793038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3600" b="1" i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Игры с мячом ,направленные на развитие мелкой моторики</a:t>
            </a:r>
            <a:endParaRPr lang="ru-RU" sz="3600" b="1" i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52229" grpId="0"/>
      <p:bldP spid="522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295400"/>
            <a:ext cx="6677025" cy="1092200"/>
          </a:xfrm>
          <a:noFill/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folHlink"/>
                </a:solidFill>
              </a:rPr>
              <a:t>Фокусник</a:t>
            </a:r>
            <a:r>
              <a:rPr lang="ru-RU" smtClean="0">
                <a:solidFill>
                  <a:schemeClr val="folHlink"/>
                </a:solidFill>
              </a:rPr>
              <a:t>  </a:t>
            </a:r>
            <a:endParaRPr lang="ru-RU" smtClean="0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04800" y="3124200"/>
            <a:ext cx="3962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Перед грудью пронесу,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Сзади спрячу, потрясу.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962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Из-за спинки выну мячик,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Возле ног моих поскачет.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048000" y="4191000"/>
            <a:ext cx="3962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Подержу вверху, внизу,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Мимо носа пронесу.</a:t>
            </a:r>
          </a:p>
        </p:txBody>
      </p:sp>
      <p:pic>
        <p:nvPicPr>
          <p:cNvPr id="53255" name="Picture 7" descr="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144" t="66438" r="63567" b="11972"/>
          <a:stretch>
            <a:fillRect/>
          </a:stretch>
        </p:blipFill>
        <p:spPr bwMode="auto">
          <a:xfrm>
            <a:off x="2971800" y="4984750"/>
            <a:ext cx="365760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6" name="Picture 8" descr="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296" t="37457" r="68448" b="38832"/>
          <a:stretch>
            <a:fillRect/>
          </a:stretch>
        </p:blipFill>
        <p:spPr bwMode="auto">
          <a:xfrm>
            <a:off x="6934200" y="3886200"/>
            <a:ext cx="1905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7" name="Picture 9" descr="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800" t="7578" r="68442" b="69551"/>
          <a:stretch>
            <a:fillRect/>
          </a:stretch>
        </p:blipFill>
        <p:spPr bwMode="auto">
          <a:xfrm>
            <a:off x="0" y="3962400"/>
            <a:ext cx="2897188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-304800"/>
            <a:ext cx="7793038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3600" b="1" i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Игры с мячом ,направленные на развитие мелкой моторики</a:t>
            </a:r>
            <a:endParaRPr lang="ru-RU" sz="3600" b="1" i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3" grpId="0"/>
      <p:bldP spid="532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219200"/>
            <a:ext cx="6677025" cy="1092200"/>
          </a:xfrm>
          <a:noFill/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folHlink"/>
                </a:solidFill>
              </a:rPr>
              <a:t>Фокусник</a:t>
            </a:r>
            <a:r>
              <a:rPr lang="ru-RU" smtClean="0">
                <a:solidFill>
                  <a:schemeClr val="folHlink"/>
                </a:solidFill>
              </a:rPr>
              <a:t>  </a:t>
            </a:r>
            <a:endParaRPr lang="ru-RU" smtClean="0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28600" y="2590800"/>
            <a:ext cx="396240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chemeClr val="hlink"/>
                </a:solidFill>
                <a:latin typeface="Comic Sans MS" pitchFamily="66" charset="0"/>
              </a:rPr>
              <a:t>Мяч снаружи, мяч внутри.</a:t>
            </a:r>
          </a:p>
          <a:p>
            <a:pPr>
              <a:spcBef>
                <a:spcPct val="50000"/>
              </a:spcBef>
            </a:pPr>
            <a:r>
              <a:rPr lang="ru-RU" sz="1600" b="1">
                <a:solidFill>
                  <a:schemeClr val="hlink"/>
                </a:solidFill>
                <a:latin typeface="Comic Sans MS" pitchFamily="66" charset="0"/>
              </a:rPr>
              <a:t>По руке качу – смотри!</a:t>
            </a:r>
          </a:p>
          <a:p>
            <a:pPr>
              <a:spcBef>
                <a:spcPct val="50000"/>
              </a:spcBef>
            </a:pPr>
            <a:r>
              <a:rPr lang="ru-RU" sz="1600" b="1">
                <a:solidFill>
                  <a:schemeClr val="hlink"/>
                </a:solidFill>
                <a:latin typeface="Comic Sans MS" pitchFamily="66" charset="0"/>
              </a:rPr>
              <a:t>Вдоль ладони, через палец</a:t>
            </a:r>
          </a:p>
          <a:p>
            <a:pPr>
              <a:spcBef>
                <a:spcPct val="50000"/>
              </a:spcBef>
            </a:pPr>
            <a:r>
              <a:rPr lang="ru-RU" sz="1600" b="1">
                <a:solidFill>
                  <a:schemeClr val="hlink"/>
                </a:solidFill>
                <a:latin typeface="Comic Sans MS" pitchFamily="66" charset="0"/>
              </a:rPr>
              <a:t>И вокруг запястья танец.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5715000" y="2286000"/>
            <a:ext cx="39624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chemeClr val="hlink"/>
                </a:solidFill>
                <a:latin typeface="Comic Sans MS" pitchFamily="66" charset="0"/>
              </a:rPr>
              <a:t>Мяч с одной рукой играет</a:t>
            </a:r>
          </a:p>
          <a:p>
            <a:pPr>
              <a:spcBef>
                <a:spcPct val="50000"/>
              </a:spcBef>
            </a:pPr>
            <a:r>
              <a:rPr lang="ru-RU" sz="1600" b="1">
                <a:solidFill>
                  <a:schemeClr val="hlink"/>
                </a:solidFill>
                <a:latin typeface="Comic Sans MS" pitchFamily="66" charset="0"/>
              </a:rPr>
              <a:t>И к другой перебегает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886200" y="3962400"/>
            <a:ext cx="39624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chemeClr val="hlink"/>
                </a:solidFill>
                <a:latin typeface="Comic Sans MS" pitchFamily="66" charset="0"/>
              </a:rPr>
              <a:t>Дружит мяч с моей рукой –</a:t>
            </a:r>
          </a:p>
          <a:p>
            <a:pPr>
              <a:spcBef>
                <a:spcPct val="50000"/>
              </a:spcBef>
            </a:pPr>
            <a:r>
              <a:rPr lang="ru-RU" sz="1600" b="1">
                <a:solidFill>
                  <a:schemeClr val="hlink"/>
                </a:solidFill>
                <a:latin typeface="Comic Sans MS" pitchFamily="66" charset="0"/>
              </a:rPr>
              <a:t>Вот я фокусник какой!</a:t>
            </a:r>
          </a:p>
        </p:txBody>
      </p:sp>
      <p:pic>
        <p:nvPicPr>
          <p:cNvPr id="54280" name="Picture 8" descr="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941" t="13882" r="5664" b="64902"/>
          <a:stretch>
            <a:fillRect/>
          </a:stretch>
        </p:blipFill>
        <p:spPr bwMode="auto">
          <a:xfrm>
            <a:off x="0" y="4191000"/>
            <a:ext cx="403860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1" name="Picture 9" descr="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431" t="40976" r="13452" b="41272"/>
          <a:stretch>
            <a:fillRect/>
          </a:stretch>
        </p:blipFill>
        <p:spPr bwMode="auto">
          <a:xfrm>
            <a:off x="6781800" y="3276600"/>
            <a:ext cx="236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2" name="Picture 10" descr="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975" t="65268" r="-824" b="13243"/>
          <a:stretch>
            <a:fillRect/>
          </a:stretch>
        </p:blipFill>
        <p:spPr bwMode="auto">
          <a:xfrm>
            <a:off x="4343400" y="4876800"/>
            <a:ext cx="3505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-381000"/>
            <a:ext cx="7793038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36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Игры с мячом ,направленные на развитие мелкой моторики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  <p:bldP spid="54276" grpId="0"/>
      <p:bldP spid="542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Упражнение « Дождик»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		Далее предлагаем вашему вниманию пособия, при помощи которых успешно развиваются мелкая моторика и тактильные ощущения.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		Пособия выполнены в виде панно из плотной ткани с объемной вышивкой или аппликацией. Это позволяет ученику тактильно ощущать направление рисунка, помогает прокатывать шарик по панно.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752600"/>
            <a:ext cx="4981575" cy="881063"/>
          </a:xfrm>
          <a:noFill/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folHlink"/>
                </a:solidFill>
              </a:rPr>
              <a:t>Дождик</a:t>
            </a:r>
            <a:r>
              <a:rPr lang="ru-RU" smtClean="0">
                <a:solidFill>
                  <a:schemeClr val="folHlink"/>
                </a:solidFill>
              </a:rPr>
              <a:t> </a:t>
            </a:r>
            <a:r>
              <a:rPr lang="ru-RU" sz="4000" smtClean="0">
                <a:solidFill>
                  <a:schemeClr val="folHlink"/>
                </a:solidFill>
              </a:rPr>
              <a:t>  </a:t>
            </a:r>
            <a:endParaRPr lang="ru-RU" sz="4000" smtClean="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990600" y="2743200"/>
            <a:ext cx="39624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Дождик крапал, капал, лил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И по улице бродил.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Намочил он всех прохожих,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Друг на друга не похожих.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Лишь под зонтик не попал: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Comic Sans MS" pitchFamily="66" charset="0"/>
              </a:rPr>
              <a:t>Капнул в лужу – и пропал!</a:t>
            </a:r>
          </a:p>
        </p:txBody>
      </p:sp>
      <p:pic>
        <p:nvPicPr>
          <p:cNvPr id="19460" name="Picture 4" descr="05"/>
          <p:cNvPicPr>
            <a:picLocks noChangeAspect="1" noChangeArrowheads="1"/>
          </p:cNvPicPr>
          <p:nvPr/>
        </p:nvPicPr>
        <p:blipFill>
          <a:blip r:embed="rId2"/>
          <a:srcRect l="17146" t="28400" r="60707" b="38702"/>
          <a:stretch>
            <a:fillRect/>
          </a:stretch>
        </p:blipFill>
        <p:spPr bwMode="auto">
          <a:xfrm>
            <a:off x="4800600" y="2133600"/>
            <a:ext cx="40608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228600"/>
            <a:ext cx="7793038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36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Игры с мячом ,направленные на развитие тактильных ощущений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752600"/>
            <a:ext cx="7256463" cy="623888"/>
          </a:xfrm>
          <a:noFill/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Плывет, едет, скачет</a:t>
            </a:r>
            <a:r>
              <a:rPr lang="ru-RU" sz="4000" smtClean="0">
                <a:solidFill>
                  <a:schemeClr val="folHlink"/>
                </a:solidFill>
              </a:rPr>
              <a:t>   </a:t>
            </a:r>
            <a:endParaRPr lang="ru-RU" sz="4000" smtClean="0"/>
          </a:p>
        </p:txBody>
      </p:sp>
      <p:pic>
        <p:nvPicPr>
          <p:cNvPr id="55303" name="Picture 7" descr="0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260" t="6268" r="5669" b="61432"/>
          <a:stretch>
            <a:fillRect/>
          </a:stretch>
        </p:blipFill>
        <p:spPr bwMode="auto">
          <a:xfrm>
            <a:off x="304800" y="3429000"/>
            <a:ext cx="3657600" cy="240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4" name="Picture 8" descr="0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237" t="46706" r="15233" b="15440"/>
          <a:stretch>
            <a:fillRect/>
          </a:stretch>
        </p:blipFill>
        <p:spPr bwMode="auto">
          <a:xfrm>
            <a:off x="3886200" y="2743200"/>
            <a:ext cx="24161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5" name="Picture 9" descr="0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865" r="60811" b="71849"/>
          <a:stretch>
            <a:fillRect/>
          </a:stretch>
        </p:blipFill>
        <p:spPr bwMode="auto">
          <a:xfrm>
            <a:off x="6400800" y="3200400"/>
            <a:ext cx="2743200" cy="224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09600" y="228600"/>
            <a:ext cx="7793038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36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Игры с мячом ,направленные на развитие тактильных ощущений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057400"/>
            <a:ext cx="7251700" cy="642938"/>
          </a:xfrm>
          <a:noFill/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Спираль </a:t>
            </a:r>
            <a:r>
              <a:rPr lang="ru-RU" sz="4000" smtClean="0">
                <a:solidFill>
                  <a:schemeClr val="folHlink"/>
                </a:solidFill>
              </a:rPr>
              <a:t>  </a:t>
            </a:r>
            <a:endParaRPr lang="ru-RU" sz="4000" smtClean="0"/>
          </a:p>
        </p:txBody>
      </p:sp>
      <p:pic>
        <p:nvPicPr>
          <p:cNvPr id="57349" name="Picture 5" descr="0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247" t="32742" r="54588" b="25729"/>
          <a:stretch>
            <a:fillRect/>
          </a:stretch>
        </p:blipFill>
        <p:spPr bwMode="auto">
          <a:xfrm>
            <a:off x="2438400" y="2133600"/>
            <a:ext cx="59436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228600"/>
            <a:ext cx="7793038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36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Игры с мячом ,направленные на развитие тактильных ощущений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Мяч и речь.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32038"/>
            <a:ext cx="8229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		Игры с мячом известны с древних времен, хотя история не знает точно ни места, ни времени рождения этих игр.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		Используя мяч в логопедической работе с детьми, мы обратили внимание на то, что он может быть прекрасным инструментом, используемым в коррекционной практике</a:t>
            </a:r>
          </a:p>
        </p:txBody>
      </p:sp>
      <p:sp>
        <p:nvSpPr>
          <p:cNvPr id="4100" name="Rectangle 14"/>
          <p:cNvSpPr>
            <a:spLocks noChangeArrowheads="1"/>
          </p:cNvSpPr>
          <p:nvPr/>
        </p:nvSpPr>
        <p:spPr bwMode="auto">
          <a:xfrm>
            <a:off x="3024188" y="1460500"/>
            <a:ext cx="117792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2">
              <a:spcBef>
                <a:spcPct val="20000"/>
              </a:spcBef>
              <a:buFontTx/>
              <a:buChar char="•"/>
            </a:pPr>
            <a:endParaRPr lang="ru-RU" b="1" u="sng">
              <a:latin typeface="Arial" charset="0"/>
            </a:endParaRPr>
          </a:p>
          <a:p>
            <a:pPr lvl="2">
              <a:spcBef>
                <a:spcPct val="20000"/>
              </a:spcBef>
              <a:buFontTx/>
              <a:buChar char="•"/>
            </a:pPr>
            <a:endParaRPr lang="ru-RU" b="1" u="sng">
              <a:latin typeface="Arial" charset="0"/>
            </a:endParaRPr>
          </a:p>
        </p:txBody>
      </p:sp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-4365625" y="3244850"/>
            <a:ext cx="698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>
                <a:latin typeface="Arial" charset="0"/>
              </a:rPr>
              <a:t>.</a:t>
            </a:r>
          </a:p>
        </p:txBody>
      </p:sp>
      <p:sp>
        <p:nvSpPr>
          <p:cNvPr id="4102" name="Rectangle 16"/>
          <p:cNvSpPr>
            <a:spLocks noChangeArrowheads="1"/>
          </p:cNvSpPr>
          <p:nvPr/>
        </p:nvSpPr>
        <p:spPr bwMode="auto">
          <a:xfrm>
            <a:off x="-4365625" y="3244850"/>
            <a:ext cx="63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ru-RU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smtClean="0"/>
              <a:t>Игры с мячом ,направленные на развитие ориентировки в пространстве</a:t>
            </a:r>
            <a:r>
              <a:rPr lang="ru-RU" sz="3200" smtClean="0"/>
              <a:t>.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		Дети с дисграфией имеют значительные сложности в ориентации в пространстве.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		Эти игры направлены на отработку силы, точности движения, возможности определения себя и предмета в пространственном поле.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		Для этого мы используем различные резиновые, теннисные и сшитые из ткани мячи.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19200"/>
            <a:ext cx="7518400" cy="976313"/>
          </a:xfrm>
          <a:noFill/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folHlink"/>
                </a:solidFill>
              </a:rPr>
              <a:t>Мячик прыгает по мне – по груди и по спине</a:t>
            </a:r>
            <a:r>
              <a:rPr lang="ru-RU" sz="3200" smtClean="0">
                <a:solidFill>
                  <a:schemeClr val="folHlink"/>
                </a:solidFill>
              </a:rPr>
              <a:t>   </a:t>
            </a:r>
            <a:endParaRPr lang="ru-RU" sz="3200" smtClean="0"/>
          </a:p>
        </p:txBody>
      </p:sp>
      <p:pic>
        <p:nvPicPr>
          <p:cNvPr id="58372" name="Picture 4" descr="0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725" t="46384" r="5704" b="10539"/>
          <a:stretch>
            <a:fillRect/>
          </a:stretch>
        </p:blipFill>
        <p:spPr bwMode="auto">
          <a:xfrm rot="-60000">
            <a:off x="1676400" y="2438400"/>
            <a:ext cx="580072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0"/>
            <a:ext cx="7793038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3200" b="1" i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Игры с мячом ,направленные на развитие ориентировки в пространстве</a:t>
            </a:r>
            <a:r>
              <a:rPr lang="ru-RU" sz="32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endParaRPr lang="ru-RU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0"/>
            <a:ext cx="7518400" cy="976313"/>
          </a:xfrm>
          <a:noFill/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folHlink"/>
                </a:solidFill>
              </a:rPr>
              <a:t>Справа, слева я стучу –перепутать не хочу!</a:t>
            </a:r>
            <a:r>
              <a:rPr lang="ru-RU" sz="3200" smtClean="0">
                <a:solidFill>
                  <a:schemeClr val="folHlink"/>
                </a:solidFill>
              </a:rPr>
              <a:t>   </a:t>
            </a:r>
            <a:endParaRPr lang="ru-RU" sz="3200" smtClean="0"/>
          </a:p>
        </p:txBody>
      </p:sp>
      <p:pic>
        <p:nvPicPr>
          <p:cNvPr id="59396" name="Picture 4" descr="0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" t="66948" r="54492" b="14029"/>
          <a:stretch>
            <a:fillRect/>
          </a:stretch>
        </p:blipFill>
        <p:spPr bwMode="auto">
          <a:xfrm>
            <a:off x="838200" y="2819400"/>
            <a:ext cx="76962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3200" b="1" i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Игры с мячом ,направленные на развитие ориентировки в пространстве</a:t>
            </a:r>
            <a:r>
              <a:rPr lang="ru-RU" sz="32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endParaRPr lang="ru-RU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667000"/>
            <a:ext cx="3581400" cy="2133600"/>
          </a:xfrm>
          <a:noFill/>
        </p:spPr>
        <p:txBody>
          <a:bodyPr/>
          <a:lstStyle/>
          <a:p>
            <a:pPr eaLnBrk="1" hangingPunct="1"/>
            <a:r>
              <a:rPr lang="ru-RU" sz="1800" b="1" i="1" smtClean="0">
                <a:solidFill>
                  <a:srgbClr val="FA6F06"/>
                </a:solidFill>
              </a:rPr>
              <a:t>Упражнение выполняется стоя перед стульчиком. Ребенок по инструкции логопеда, ударяет мячом по сиденью стульчика, по полу слева,</a:t>
            </a:r>
            <a:br>
              <a:rPr lang="ru-RU" sz="1800" b="1" i="1" smtClean="0">
                <a:solidFill>
                  <a:srgbClr val="FA6F06"/>
                </a:solidFill>
              </a:rPr>
            </a:br>
            <a:r>
              <a:rPr lang="ru-RU" sz="1800" b="1" i="1" smtClean="0">
                <a:solidFill>
                  <a:srgbClr val="FA6F06"/>
                </a:solidFill>
              </a:rPr>
              <a:t>в различных вариантах</a:t>
            </a:r>
            <a:r>
              <a:rPr lang="ru-RU" sz="1800" b="1" i="1" smtClean="0">
                <a:solidFill>
                  <a:schemeClr val="bg2"/>
                </a:solidFill>
              </a:rPr>
              <a:t>.</a:t>
            </a:r>
            <a:endParaRPr lang="ru-RU" sz="4000" smtClean="0"/>
          </a:p>
        </p:txBody>
      </p:sp>
      <p:pic>
        <p:nvPicPr>
          <p:cNvPr id="62468" name="Picture 4" descr="0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841" t="1338" r="6429" b="64597"/>
          <a:stretch>
            <a:fillRect/>
          </a:stretch>
        </p:blipFill>
        <p:spPr bwMode="auto">
          <a:xfrm>
            <a:off x="4953000" y="3352800"/>
            <a:ext cx="35052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5181600" y="2819400"/>
            <a:ext cx="3657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A6F06"/>
                </a:solidFill>
                <a:latin typeface="Comic Sans MS" pitchFamily="66" charset="0"/>
              </a:rPr>
              <a:t>Ребенок обходит вокруг стульчика, производя удары мячом по сиденью.</a:t>
            </a: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1143000" y="1828800"/>
            <a:ext cx="31861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folHlink"/>
                </a:solidFill>
              </a:rPr>
              <a:t>Я по стульчику стучу</a:t>
            </a:r>
            <a:br>
              <a:rPr lang="ru-RU" sz="2400">
                <a:solidFill>
                  <a:schemeClr val="folHlink"/>
                </a:solidFill>
              </a:rPr>
            </a:br>
            <a:r>
              <a:rPr lang="ru-RU" sz="2400">
                <a:solidFill>
                  <a:schemeClr val="folHlink"/>
                </a:solidFill>
              </a:rPr>
              <a:t>и по полу – где хочу!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5029200" y="1828800"/>
            <a:ext cx="320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folHlink"/>
                </a:solidFill>
              </a:rPr>
              <a:t>Прыгает и скачет по сиденью мячик.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3200" b="1" i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Игры с мячом ,направленные на развитие ориентировки в пространстве</a:t>
            </a:r>
            <a:r>
              <a:rPr lang="ru-RU" sz="32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endParaRPr lang="ru-RU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9" grpId="0"/>
      <p:bldP spid="6247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2743200"/>
            <a:ext cx="6019800" cy="990600"/>
          </a:xfrm>
          <a:noFill/>
        </p:spPr>
        <p:txBody>
          <a:bodyPr/>
          <a:lstStyle/>
          <a:p>
            <a:pPr algn="ctr" eaLnBrk="1" hangingPunct="1"/>
            <a:r>
              <a:rPr lang="ru-RU" sz="2400" smtClean="0">
                <a:solidFill>
                  <a:schemeClr val="folHlink"/>
                </a:solidFill>
              </a:rPr>
              <a:t>Комплекс упражнений для ног</a:t>
            </a:r>
            <a:br>
              <a:rPr lang="ru-RU" sz="2400" smtClean="0">
                <a:solidFill>
                  <a:schemeClr val="folHlink"/>
                </a:solidFill>
              </a:rPr>
            </a:br>
            <a:r>
              <a:rPr lang="ru-RU" sz="2400" smtClean="0">
                <a:solidFill>
                  <a:schemeClr val="folHlink"/>
                </a:solidFill>
              </a:rPr>
              <a:t> с элементами самомассажа</a:t>
            </a:r>
            <a:r>
              <a:rPr lang="ru-RU" sz="3200" smtClean="0">
                <a:solidFill>
                  <a:schemeClr val="folHlink"/>
                </a:solidFill>
              </a:rPr>
              <a:t>   </a:t>
            </a:r>
            <a:endParaRPr lang="ru-RU" sz="3200" smtClean="0"/>
          </a:p>
        </p:txBody>
      </p:sp>
      <p:pic>
        <p:nvPicPr>
          <p:cNvPr id="60419" name="Picture 3" descr="0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4" t="6717" r="55847" b="53934"/>
          <a:stretch>
            <a:fillRect/>
          </a:stretch>
        </p:blipFill>
        <p:spPr bwMode="auto">
          <a:xfrm>
            <a:off x="3429000" y="2514600"/>
            <a:ext cx="6172200" cy="39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0" name="Picture 4" descr="0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365" t="80821" r="14703" b="13197"/>
          <a:stretch>
            <a:fillRect/>
          </a:stretch>
        </p:blipFill>
        <p:spPr bwMode="auto">
          <a:xfrm>
            <a:off x="4876800" y="2133600"/>
            <a:ext cx="449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62000" y="0"/>
            <a:ext cx="7793038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3200" b="1" i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Игры с мячом ,направленные на развитие ориентировки в пространстве</a:t>
            </a:r>
            <a:r>
              <a:rPr lang="ru-RU" sz="32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endParaRPr lang="ru-RU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-609600" y="2590800"/>
            <a:ext cx="6248400" cy="1066800"/>
          </a:xfrm>
          <a:noFill/>
        </p:spPr>
        <p:txBody>
          <a:bodyPr>
            <a:spAutoFit/>
          </a:bodyPr>
          <a:lstStyle/>
          <a:p>
            <a:pPr algn="ctr" eaLnBrk="1" hangingPunct="1"/>
            <a:r>
              <a:rPr lang="ru-RU" sz="2400" smtClean="0">
                <a:solidFill>
                  <a:schemeClr val="folHlink"/>
                </a:solidFill>
              </a:rPr>
              <a:t>Комплекс упражнений для ног с элементами самомассажа</a:t>
            </a:r>
            <a:r>
              <a:rPr lang="ru-RU" sz="4000" smtClean="0">
                <a:solidFill>
                  <a:schemeClr val="folHlink"/>
                </a:solidFill>
              </a:rPr>
              <a:t>   </a:t>
            </a:r>
            <a:endParaRPr lang="ru-RU" sz="4000" smtClean="0"/>
          </a:p>
        </p:txBody>
      </p:sp>
      <p:pic>
        <p:nvPicPr>
          <p:cNvPr id="61444" name="Picture 4" descr="0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801" t="16931" r="7225" b="29463"/>
          <a:stretch>
            <a:fillRect/>
          </a:stretch>
        </p:blipFill>
        <p:spPr bwMode="auto">
          <a:xfrm>
            <a:off x="4724400" y="2133600"/>
            <a:ext cx="441960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14400" y="0"/>
            <a:ext cx="7793038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32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Игры с мячом ,направленные на развитие ориентировки в пространстве</a:t>
            </a:r>
            <a:r>
              <a:rPr lang="ru-R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i="1" smtClean="0"/>
              <a:t>Игры с мячом, направленные на формирование звукопроизношения и фонемослуха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smtClean="0"/>
              <a:t>Гласные звуки являются фундаментом, на котором базируется вся работа по развитию фонематических процессов. Усвоив эту тему, дети, как правило, неплохо овладевают звуковым анализом, синтезом слов, а следовательно неплохо усваивают материал по обучению грамоте.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Вся работа над гласными закрепляется в играх с мячом.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Дети тренируются в четком произношении и выделении их из звукового ряда. Интересно то, что в этих играх дети соотносят длительность прокатывания мяча с длительностью пропевания гласных звуков. Все эти игры способствуют отработке плавного выдоха, что очень важно в работе над звукопроизношением. (игра 1,2,3,4)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В играх мы используем не только резиновые, но и самодельные мячи, сшитые из ткани, на которых вышиты буквы.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5943600" cy="60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>
                <a:solidFill>
                  <a:schemeClr val="folHlink"/>
                </a:solidFill>
              </a:rPr>
              <a:t>Игра «Разноцветные мячики»</a:t>
            </a:r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sz="3600" b="1" i="1">
                <a:solidFill>
                  <a:schemeClr val="tx2"/>
                </a:solidFill>
              </a:rPr>
              <a:t>Игры с мячом ,направленные на развитие ориентировки в пространстве</a:t>
            </a:r>
            <a:r>
              <a:rPr lang="ru-RU" sz="360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457200" y="2819400"/>
            <a:ext cx="77724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Цель: закрепление дифференциации гласных и согласных звуков, развитие внимания, быстроты мышления.</a:t>
            </a:r>
          </a:p>
          <a:p>
            <a:pPr algn="ctr">
              <a:defRPr/>
            </a:pPr>
            <a:r>
              <a:rPr lang="ru-RU" sz="28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Логопед бросает мяч с определенной буквой, ученик называет слово, начинающее на этот звук.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0"/>
            <a:ext cx="5943600" cy="914400"/>
          </a:xfrm>
          <a:noFill/>
        </p:spPr>
        <p:txBody>
          <a:bodyPr/>
          <a:lstStyle/>
          <a:p>
            <a:pPr eaLnBrk="1" hangingPunct="1"/>
            <a:r>
              <a:rPr lang="ru-RU" sz="1700" b="1" i="1" smtClean="0">
                <a:solidFill>
                  <a:srgbClr val="FA6F06"/>
                </a:solidFill>
              </a:rPr>
              <a:t>Ребенок называет слово на заданный звук и передает мяч назад двумя руками над головой.</a:t>
            </a:r>
            <a:r>
              <a:rPr lang="ru-RU" sz="1700" smtClean="0">
                <a:solidFill>
                  <a:schemeClr val="folHlink"/>
                </a:solidFill>
              </a:rPr>
              <a:t> </a:t>
            </a:r>
            <a:endParaRPr lang="ru-RU" sz="4000" smtClean="0"/>
          </a:p>
        </p:txBody>
      </p:sp>
      <p:pic>
        <p:nvPicPr>
          <p:cNvPr id="63493" name="Picture 5" descr="0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865" t="9761" r="3496" b="56075"/>
          <a:stretch>
            <a:fillRect/>
          </a:stretch>
        </p:blipFill>
        <p:spPr bwMode="auto">
          <a:xfrm>
            <a:off x="1143000" y="3124200"/>
            <a:ext cx="6477000" cy="33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1143000" y="1752600"/>
            <a:ext cx="7031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chemeClr val="folHlink"/>
                </a:solidFill>
              </a:rPr>
              <a:t>Мяч передавай – слово называй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38200" y="228600"/>
            <a:ext cx="7793038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32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Игры с мячом ,направленные на развитие ориентировки в пространстве</a:t>
            </a:r>
            <a:r>
              <a:rPr lang="ru-R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0" name="Picture 4" descr="10"/>
          <p:cNvPicPr>
            <a:picLocks noChangeAspect="1" noChangeArrowheads="1"/>
          </p:cNvPicPr>
          <p:nvPr/>
        </p:nvPicPr>
        <p:blipFill>
          <a:blip r:embed="rId2"/>
          <a:srcRect l="50522" t="26714" r="12386" b="10977"/>
          <a:stretch>
            <a:fillRect/>
          </a:stretch>
        </p:blipFill>
        <p:spPr bwMode="auto">
          <a:xfrm rot="60000">
            <a:off x="2862263" y="1860550"/>
            <a:ext cx="6472237" cy="494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-1676400" y="2514600"/>
            <a:ext cx="7724775" cy="1143000"/>
          </a:xfrm>
          <a:noFill/>
        </p:spPr>
        <p:txBody>
          <a:bodyPr/>
          <a:lstStyle/>
          <a:p>
            <a:pPr algn="ctr" eaLnBrk="1" hangingPunct="1"/>
            <a:r>
              <a:rPr lang="ru-RU" sz="3600" smtClean="0">
                <a:solidFill>
                  <a:schemeClr val="folHlink"/>
                </a:solidFill>
              </a:rPr>
              <a:t>Мяч поймай – </a:t>
            </a:r>
            <a:br>
              <a:rPr lang="ru-RU" sz="3600" smtClean="0">
                <a:solidFill>
                  <a:schemeClr val="folHlink"/>
                </a:solidFill>
              </a:rPr>
            </a:br>
            <a:r>
              <a:rPr lang="ru-RU" sz="3600" smtClean="0">
                <a:solidFill>
                  <a:schemeClr val="folHlink"/>
                </a:solidFill>
              </a:rPr>
              <a:t>слово составляй!</a:t>
            </a:r>
            <a:endParaRPr lang="ru-RU" sz="360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14400" y="228600"/>
            <a:ext cx="7793038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32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Игры с мячом ,направленные на развитие ориентировки в пространстве</a:t>
            </a:r>
            <a:r>
              <a:rPr lang="ru-RU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Мяч и речь.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Игры с мячом отвлекают ребенка от речевого дефекта;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Освобождают от утомительной неподвижности;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Помогают разнообразить деятельность детей, включая в работу различные уровни регуляции;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Развивают общую и мелкую моторику, ориентировку в пространстве;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Регулируют силу и точность движения, глазомер, силу, ловкость, быстроту реакции 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Формируют произвольное и непроизвольное внимание;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Нормализуют эмоционально-волевую сферу.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724775" cy="685800"/>
          </a:xfrm>
          <a:noFill/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chemeClr val="folHlink"/>
                </a:solidFill>
              </a:rPr>
              <a:t>Веселый мячик</a:t>
            </a:r>
            <a:endParaRPr lang="ru-RU" smtClean="0"/>
          </a:p>
        </p:txBody>
      </p:sp>
      <p:sp>
        <p:nvSpPr>
          <p:cNvPr id="16282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371600" y="27432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600" smtClean="0">
                <a:solidFill>
                  <a:schemeClr val="hlink"/>
                </a:solidFill>
              </a:rPr>
              <a:t>Побежал веселый мячик быстро-быстро по рукам.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smtClean="0">
                <a:solidFill>
                  <a:schemeClr val="hlink"/>
                </a:solidFill>
              </a:rPr>
              <a:t>У кого веселый мячик, слово быстро скажет нам.</a:t>
            </a:r>
          </a:p>
        </p:txBody>
      </p:sp>
      <p:pic>
        <p:nvPicPr>
          <p:cNvPr id="162819" name="Picture 3" descr="0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865" t="9761" r="3496" b="56075"/>
          <a:stretch>
            <a:fillRect/>
          </a:stretch>
        </p:blipFill>
        <p:spPr bwMode="auto">
          <a:xfrm>
            <a:off x="2057400" y="3276600"/>
            <a:ext cx="6477000" cy="33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2"/>
          <p:cNvSpPr txBox="1">
            <a:spLocks noChangeArrowheads="1"/>
          </p:cNvSpPr>
          <p:nvPr/>
        </p:nvSpPr>
        <p:spPr bwMode="auto">
          <a:xfrm>
            <a:off x="762000" y="152400"/>
            <a:ext cx="7793038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sz="3200" b="1" i="1">
                <a:solidFill>
                  <a:schemeClr val="tx2"/>
                </a:solidFill>
              </a:rPr>
              <a:t>Игры с мячом ,направленные на развитие ориентировки в пространстве.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458200" cy="60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smtClean="0">
                <a:solidFill>
                  <a:schemeClr val="tx2"/>
                </a:solidFill>
              </a:rPr>
              <a:t>Мячик выше поднимите и на мячик посмотрите…</a:t>
            </a:r>
          </a:p>
          <a:p>
            <a:pPr>
              <a:buFont typeface="Wingdings" pitchFamily="2" charset="2"/>
              <a:buNone/>
            </a:pPr>
            <a:endParaRPr lang="ru-RU" sz="2800" smtClean="0">
              <a:solidFill>
                <a:schemeClr val="tx2"/>
              </a:solidFill>
            </a:endParaRPr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ru-RU" sz="2800" b="1" i="1">
                <a:solidFill>
                  <a:schemeClr val="tx2"/>
                </a:solidFill>
              </a:rPr>
              <a:t>Упражнение с мячом, направленное на развитие зрительного восприятия и пространственного гнозиса.</a:t>
            </a:r>
            <a:endParaRPr lang="ru-RU" sz="2800">
              <a:solidFill>
                <a:schemeClr val="tx2"/>
              </a:solidFill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31038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Мячик выше поднимите и на мячик посмотрите.</a:t>
            </a:r>
            <a:br>
              <a:rPr lang="ru-RU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Теперь руки опустили, отдохнули: три – четыре.</a:t>
            </a:r>
            <a:br>
              <a:rPr lang="ru-RU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Снова мячик поднимите и, прищурясь, посмотрите.</a:t>
            </a:r>
            <a:br>
              <a:rPr lang="ru-RU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Мы за мячиком следим, влево – вправо поглядим.</a:t>
            </a:r>
            <a:br>
              <a:rPr lang="ru-RU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Влево – вправо, влево – вправо. Веселей, ребята! Браво! </a:t>
            </a:r>
          </a:p>
          <a:p>
            <a:pPr>
              <a:defRPr/>
            </a:pPr>
            <a:r>
              <a:rPr lang="ru-RU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Наши глазки не устали и по кругу побежали.</a:t>
            </a:r>
            <a:br>
              <a:rPr lang="ru-RU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 2, 3, 4 – делаем кружок по шире!</a:t>
            </a:r>
            <a:br>
              <a:rPr lang="ru-RU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Глазки с мячиком играют, глазки мячик догоняют.</a:t>
            </a:r>
            <a:br>
              <a:rPr lang="ru-RU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Мячик к носу поднимите и на мячик посмотрите.</a:t>
            </a:r>
            <a:br>
              <a:rPr lang="ru-RU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Близко к носу поднесём, дальше руку отведём.</a:t>
            </a:r>
            <a:br>
              <a:rPr lang="ru-RU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Глазки занимаются, здоровья набираются</a:t>
            </a:r>
            <a:r>
              <a:rPr lang="ru-RU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defRPr/>
            </a:pPr>
            <a:endParaRPr lang="ru-RU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Заключение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	Итак, мы вам показали игры с мячом, направленные на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	- развитие мелкой моторики 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	- развитие ориентировки в пространстве 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	- формирование правильного произношения и развитие фонематических процессов;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     - на развитие зрительного восприятия.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	В нашем арсенале есть еще игры с мячом, направленные на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	- обобщение и расширение словарного запаса;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	- развитие грамматического строя;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	- игры с элементами ТРИЗ.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	Еще раз хотим обратить внимание коллег на то, что игры с мячом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универсальны и их разнообразие и наполнение содержанием зависит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только от вашей фантазии и желания работать с детьми весело,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интересно, облекая коррекционную работу в нетрадиционные формы.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69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69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69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8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69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69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69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7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48182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100"/>
                                        <p:tgtEl>
                                          <p:spTgt spid="169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100"/>
                                        <p:tgtEl>
                                          <p:spTgt spid="169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00"/>
                                        <p:tgtEl>
                                          <p:spTgt spid="169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7" presetClass="entr" presetSubtype="0" fill="hold" grpId="0" nodeType="withEffect">
                                  <p:stCondLst>
                                    <p:cond delay="47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100"/>
                                        <p:tgtEl>
                                          <p:spTgt spid="169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100"/>
                                        <p:tgtEl>
                                          <p:spTgt spid="169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00"/>
                                        <p:tgtEl>
                                          <p:spTgt spid="169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7" presetClass="entr" presetSubtype="0" fill="hold" grpId="0" nodeType="withEffect">
                                  <p:stCondLst>
                                    <p:cond delay="73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169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169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169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pPr eaLnBrk="1" hangingPunct="1"/>
            <a:r>
              <a:rPr lang="ru-RU" smtClean="0"/>
              <a:t> СПАСИБО ЗА ВНИМАНИЕ</a:t>
            </a:r>
          </a:p>
        </p:txBody>
      </p:sp>
      <p:pic>
        <p:nvPicPr>
          <p:cNvPr id="35843" name="Picture 8" descr="Закат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1828800"/>
            <a:ext cx="7391400" cy="46116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Литература: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 Волкова Г.А. Логопедическая ритмика. М., 1985.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 Лопухина И.С. Логопедия – речь, ритм, движение. СПб., 1997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 Воробьёва Т.А., Крупенчук О.И. Мяч и речь. СПб., 2003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Рязанова С.Г. Игры с мячом в логопедической коррекции.</a:t>
            </a:r>
            <a:br>
              <a:rPr lang="ru-RU" sz="2800" smtClean="0"/>
            </a:br>
            <a:r>
              <a:rPr lang="ru-RU" sz="2800" smtClean="0"/>
              <a:t>ж – л«Логопед» №5 2009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1000" smtClean="0"/>
              <a:t/>
            </a:r>
            <a:br>
              <a:rPr lang="ru-RU" sz="1000" smtClean="0"/>
            </a:br>
            <a:endParaRPr lang="ru-RU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Мяч и речь.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	</a:t>
            </a:r>
            <a:r>
              <a:rPr lang="ru-RU" sz="2400" smtClean="0"/>
              <a:t>Все это является необходимыми предпосылками для лучшего функционирования речевых органов и организма в целом, оказывают положительное влияние на выработку у детей правильных речевых навыков и формирование высших психических функций.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Игры с мячом ,направленные на развитие мелкой моторики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	</a:t>
            </a:r>
            <a:r>
              <a:rPr lang="ru-RU" sz="2800" smtClean="0"/>
              <a:t>Предлагаем вам комплекс «Разминка» для мелкой моторики, с использованием небольших каучуковых мячиков, в который входят элементы массажа.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219200"/>
            <a:ext cx="6508750" cy="1173163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folHlink"/>
                </a:solidFill>
              </a:rPr>
              <a:t>Разминка</a:t>
            </a:r>
            <a:r>
              <a:rPr lang="ru-RU" smtClean="0"/>
              <a:t> </a:t>
            </a:r>
          </a:p>
        </p:txBody>
      </p:sp>
      <p:pic>
        <p:nvPicPr>
          <p:cNvPr id="47108" name="Picture 4" descr="0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49" t="29726" r="58687" b="48370"/>
          <a:stretch>
            <a:fillRect/>
          </a:stretch>
        </p:blipFill>
        <p:spPr bwMode="auto">
          <a:xfrm>
            <a:off x="304800" y="3886200"/>
            <a:ext cx="373380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Picture 5" descr="0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73" t="23125" r="70615" b="70000"/>
          <a:stretch>
            <a:fillRect/>
          </a:stretch>
        </p:blipFill>
        <p:spPr bwMode="auto">
          <a:xfrm>
            <a:off x="381000" y="2590800"/>
            <a:ext cx="36576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1" name="Picture 7" descr="0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1017" r="57599" b="12387"/>
          <a:stretch>
            <a:fillRect/>
          </a:stretch>
        </p:blipFill>
        <p:spPr bwMode="auto">
          <a:xfrm>
            <a:off x="3886200" y="3810000"/>
            <a:ext cx="4572000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Picture 6" descr="0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960" t="51630" r="62817" b="40547"/>
          <a:stretch>
            <a:fillRect/>
          </a:stretch>
        </p:blipFill>
        <p:spPr bwMode="auto">
          <a:xfrm>
            <a:off x="3886200" y="2362200"/>
            <a:ext cx="4648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629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36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Игры с мячом, направленные на развитие мелкой моторики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295400"/>
            <a:ext cx="6675438" cy="10922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folHlink"/>
                </a:solidFill>
              </a:rPr>
              <a:t>Разминка</a:t>
            </a:r>
            <a:r>
              <a:rPr lang="ru-RU" smtClean="0"/>
              <a:t> </a:t>
            </a:r>
          </a:p>
        </p:txBody>
      </p:sp>
      <p:pic>
        <p:nvPicPr>
          <p:cNvPr id="46084" name="Picture 4" descr="0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407" r="16286" b="92308"/>
          <a:stretch>
            <a:fillRect/>
          </a:stretch>
        </p:blipFill>
        <p:spPr bwMode="auto">
          <a:xfrm>
            <a:off x="533400" y="2438400"/>
            <a:ext cx="342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5" descr="0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334" t="33000" r="17334" b="59866"/>
          <a:stretch>
            <a:fillRect/>
          </a:stretch>
        </p:blipFill>
        <p:spPr bwMode="auto">
          <a:xfrm>
            <a:off x="2362200" y="4419600"/>
            <a:ext cx="29718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8" name="Picture 8" descr="0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407" t="7356" r="16286" b="67308"/>
          <a:stretch>
            <a:fillRect/>
          </a:stretch>
        </p:blipFill>
        <p:spPr bwMode="auto">
          <a:xfrm>
            <a:off x="381000" y="3276600"/>
            <a:ext cx="205740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9" name="Picture 9" descr="0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190" t="39000" b="43001"/>
          <a:stretch>
            <a:fillRect/>
          </a:stretch>
        </p:blipFill>
        <p:spPr bwMode="auto">
          <a:xfrm>
            <a:off x="3048000" y="5029200"/>
            <a:ext cx="4113213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0" name="Picture 10" descr="0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653" t="56999" r="16380" b="34001"/>
          <a:stretch>
            <a:fillRect/>
          </a:stretch>
        </p:blipFill>
        <p:spPr bwMode="auto">
          <a:xfrm>
            <a:off x="6096000" y="2362200"/>
            <a:ext cx="28194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1" name="Picture 11" descr="0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190" t="65999" r="7314" b="13000"/>
          <a:stretch>
            <a:fillRect/>
          </a:stretch>
        </p:blipFill>
        <p:spPr bwMode="auto">
          <a:xfrm>
            <a:off x="5715000" y="3200400"/>
            <a:ext cx="32004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629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36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Игры с мячом, направленные на развитие мелкой моторики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295400"/>
            <a:ext cx="6675438" cy="1092200"/>
          </a:xfrm>
          <a:noFill/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folHlink"/>
                </a:solidFill>
              </a:rPr>
              <a:t>Разминка</a:t>
            </a:r>
            <a:r>
              <a:rPr lang="ru-RU" smtClean="0"/>
              <a:t> </a:t>
            </a:r>
          </a:p>
        </p:txBody>
      </p:sp>
      <p:pic>
        <p:nvPicPr>
          <p:cNvPr id="48133" name="Picture 5" descr="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267" r="70749" b="85063"/>
          <a:stretch>
            <a:fillRect/>
          </a:stretch>
        </p:blipFill>
        <p:spPr bwMode="auto">
          <a:xfrm>
            <a:off x="533400" y="2286000"/>
            <a:ext cx="25908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4" name="Picture 6" descr="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75" t="13579" r="61313" b="75558"/>
          <a:stretch>
            <a:fillRect/>
          </a:stretch>
        </p:blipFill>
        <p:spPr bwMode="auto">
          <a:xfrm>
            <a:off x="381000" y="3505200"/>
            <a:ext cx="42672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7" descr="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75" t="33612" r="57539" b="41971"/>
          <a:stretch>
            <a:fillRect/>
          </a:stretch>
        </p:blipFill>
        <p:spPr bwMode="auto">
          <a:xfrm>
            <a:off x="4800600" y="3352800"/>
            <a:ext cx="4343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6" name="Picture 8" descr="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267" t="25800" r="68861" b="66054"/>
          <a:stretch>
            <a:fillRect/>
          </a:stretch>
        </p:blipFill>
        <p:spPr bwMode="auto">
          <a:xfrm>
            <a:off x="5791200" y="2514600"/>
            <a:ext cx="29718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7" name="Picture 9" descr="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75" t="66534" r="59427" b="13097"/>
          <a:stretch>
            <a:fillRect/>
          </a:stretch>
        </p:blipFill>
        <p:spPr bwMode="auto">
          <a:xfrm>
            <a:off x="304800" y="5129213"/>
            <a:ext cx="44958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8" name="Picture 10" descr="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267" t="58385" r="67918" b="36185"/>
          <a:stretch>
            <a:fillRect/>
          </a:stretch>
        </p:blipFill>
        <p:spPr bwMode="auto">
          <a:xfrm>
            <a:off x="5105400" y="5715000"/>
            <a:ext cx="3810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629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36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Игры с мячом, направленные на развитие мелкой моторики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295400"/>
            <a:ext cx="6675438" cy="1092200"/>
          </a:xfrm>
          <a:noFill/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folHlink"/>
                </a:solidFill>
              </a:rPr>
              <a:t>Разминка</a:t>
            </a:r>
            <a:r>
              <a:rPr lang="ru-RU" smtClean="0"/>
              <a:t> </a:t>
            </a:r>
          </a:p>
        </p:txBody>
      </p:sp>
      <p:pic>
        <p:nvPicPr>
          <p:cNvPr id="49155" name="Picture 3" descr="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718" t="1439" r="13802" b="91370"/>
          <a:stretch>
            <a:fillRect/>
          </a:stretch>
        </p:blipFill>
        <p:spPr bwMode="auto">
          <a:xfrm>
            <a:off x="533400" y="2438400"/>
            <a:ext cx="41148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2" name="Picture 10" descr="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848" t="8447" r="6767" b="68971"/>
          <a:stretch>
            <a:fillRect/>
          </a:stretch>
        </p:blipFill>
        <p:spPr bwMode="auto">
          <a:xfrm>
            <a:off x="304800" y="3657600"/>
            <a:ext cx="4419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3" name="Picture 11" descr="0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636" t="32587" r="13802" b="38603"/>
          <a:stretch>
            <a:fillRect/>
          </a:stretch>
        </p:blipFill>
        <p:spPr bwMode="auto">
          <a:xfrm>
            <a:off x="4876800" y="2514600"/>
            <a:ext cx="3810000" cy="370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629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36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Игры с мячом, направленные на развитие мелкой моторики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565</TotalTime>
  <Words>865</Words>
  <Application>Microsoft Office PowerPoint</Application>
  <PresentationFormat>Экран (4:3)</PresentationFormat>
  <Paragraphs>139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0" baseType="lpstr">
      <vt:lpstr>Tahoma</vt:lpstr>
      <vt:lpstr>Arial</vt:lpstr>
      <vt:lpstr>Wingdings</vt:lpstr>
      <vt:lpstr>Calibri</vt:lpstr>
      <vt:lpstr>Comic Sans MS</vt:lpstr>
      <vt:lpstr>Палитра</vt:lpstr>
      <vt:lpstr>«МЯЧ И РЕЧЬ»</vt:lpstr>
      <vt:lpstr>Мяч и речь.</vt:lpstr>
      <vt:lpstr>Мяч и речь.</vt:lpstr>
      <vt:lpstr>Мяч и речь.</vt:lpstr>
      <vt:lpstr>Игры с мячом ,направленные на развитие мелкой моторики</vt:lpstr>
      <vt:lpstr>Разминка </vt:lpstr>
      <vt:lpstr>Разминка </vt:lpstr>
      <vt:lpstr>Разминка </vt:lpstr>
      <vt:lpstr>Разминка </vt:lpstr>
      <vt:lpstr>Разминка </vt:lpstr>
      <vt:lpstr>Игры с мячом ,направленные на развитие мелкой моторики</vt:lpstr>
      <vt:lpstr>Фокусник  </vt:lpstr>
      <vt:lpstr>Фокусник  </vt:lpstr>
      <vt:lpstr>Фокусник  </vt:lpstr>
      <vt:lpstr>Фокусник  </vt:lpstr>
      <vt:lpstr>Упражнение « Дождик»</vt:lpstr>
      <vt:lpstr>Дождик   </vt:lpstr>
      <vt:lpstr>Плывет, едет, скачет   </vt:lpstr>
      <vt:lpstr>Спираль   </vt:lpstr>
      <vt:lpstr>Игры с мячом ,направленные на развитие ориентировки в пространстве.</vt:lpstr>
      <vt:lpstr>Мячик прыгает по мне – по груди и по спине   </vt:lpstr>
      <vt:lpstr>Справа, слева я стучу –перепутать не хочу!   </vt:lpstr>
      <vt:lpstr>Упражнение выполняется стоя перед стульчиком. Ребенок по инструкции логопеда, ударяет мячом по сиденью стульчика, по полу слева, в различных вариантах.</vt:lpstr>
      <vt:lpstr>Комплекс упражнений для ног  с элементами самомассажа   </vt:lpstr>
      <vt:lpstr>Комплекс упражнений для ног с элементами самомассажа   </vt:lpstr>
      <vt:lpstr>Игры с мячом, направленные на формирование звукопроизношения и фонемослуха</vt:lpstr>
      <vt:lpstr>Слайд 27</vt:lpstr>
      <vt:lpstr>Ребенок называет слово на заданный звук и передает мяч назад двумя руками над головой. </vt:lpstr>
      <vt:lpstr>Мяч поймай –  слово составляй!</vt:lpstr>
      <vt:lpstr>Веселый мячик</vt:lpstr>
      <vt:lpstr>Слайд 31</vt:lpstr>
      <vt:lpstr>Заключение</vt:lpstr>
      <vt:lpstr> СПАСИБО ЗА ВНИМАНИЕ</vt:lpstr>
      <vt:lpstr>Литература: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Наталия</cp:lastModifiedBy>
  <cp:revision>15</cp:revision>
  <cp:lastPrinted>1601-01-01T00:00:00Z</cp:lastPrinted>
  <dcterms:created xsi:type="dcterms:W3CDTF">1601-01-01T00:00:00Z</dcterms:created>
  <dcterms:modified xsi:type="dcterms:W3CDTF">2013-02-03T16:17:36Z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